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3"/>
  </p:notesMasterIdLst>
  <p:sldIdLst>
    <p:sldId id="256" r:id="rId3"/>
    <p:sldId id="283" r:id="rId4"/>
    <p:sldId id="398" r:id="rId5"/>
    <p:sldId id="403" r:id="rId6"/>
    <p:sldId id="402" r:id="rId7"/>
    <p:sldId id="401" r:id="rId8"/>
    <p:sldId id="399" r:id="rId9"/>
    <p:sldId id="404" r:id="rId10"/>
    <p:sldId id="408" r:id="rId11"/>
    <p:sldId id="405" r:id="rId12"/>
    <p:sldId id="406" r:id="rId13"/>
    <p:sldId id="407" r:id="rId14"/>
    <p:sldId id="338" r:id="rId15"/>
    <p:sldId id="397" r:id="rId16"/>
    <p:sldId id="363" r:id="rId17"/>
    <p:sldId id="373" r:id="rId18"/>
    <p:sldId id="366" r:id="rId19"/>
    <p:sldId id="362" r:id="rId20"/>
    <p:sldId id="364" r:id="rId21"/>
    <p:sldId id="337" r:id="rId22"/>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23" userDrawn="1">
          <p15:clr>
            <a:srgbClr val="A4A3A4"/>
          </p15:clr>
        </p15:guide>
        <p15:guide id="2" pos="385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D3BF3"/>
    <a:srgbClr val="000000"/>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70" d="100"/>
          <a:sy n="70" d="100"/>
        </p:scale>
        <p:origin x="-222" y="-102"/>
      </p:cViewPr>
      <p:guideLst>
        <p:guide orient="horz" pos="2223"/>
        <p:guide pos="3858"/>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7" Type="http://schemas.openxmlformats.org/officeDocument/2006/relationships/tags" Target="tags/tag86.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notesMaster" Target="notesMasters/notesMaster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4.xml"/><Relationship Id="rId1" Type="http://schemas.openxmlformats.org/officeDocument/2006/relationships/tags" Target="../tags/tag63.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6.xml"/><Relationship Id="rId1" Type="http://schemas.openxmlformats.org/officeDocument/2006/relationships/tags" Target="../tags/tag65.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7.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8.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9.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0.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1.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3.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4.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5.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6.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7.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8.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0.xml"/><Relationship Id="rId1" Type="http://schemas.openxmlformats.org/officeDocument/2006/relationships/tags" Target="../tags/tag79.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1.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3.xml"/><Relationship Id="rId1" Type="http://schemas.openxmlformats.org/officeDocument/2006/relationships/image" Target="../media/image1.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4.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custDataLst>
              <p:tags r:id="rId1"/>
            </p:custDataLst>
          </p:nvPr>
        </p:nvSpPr>
        <p:spPr>
          <a:xfrm>
            <a:off x="1385490" y="1276985"/>
            <a:ext cx="9799200" cy="2570400"/>
          </a:xfrm>
        </p:spPr>
        <p:txBody>
          <a:bodyPr>
            <a:normAutofit/>
          </a:bodyPr>
          <a:lstStyle/>
          <a:p>
            <a:r>
              <a:rPr lang="en-US" altLang="zh-CN" sz="9600" dirty="0" smtClean="0">
                <a:solidFill>
                  <a:srgbClr val="FF0000"/>
                </a:solidFill>
              </a:rPr>
              <a:t>20250412</a:t>
            </a:r>
            <a:br>
              <a:rPr lang="en-US" altLang="zh-CN" sz="9600" dirty="0" smtClean="0">
                <a:solidFill>
                  <a:srgbClr val="FF0000"/>
                </a:solidFill>
              </a:rPr>
            </a:br>
            <a:r>
              <a:rPr lang="zh-CN" altLang="en-US" dirty="0" smtClean="0"/>
              <a:t>高三历史</a:t>
            </a:r>
            <a:r>
              <a:rPr lang="zh-CN" dirty="0" smtClean="0"/>
              <a:t>周练（</a:t>
            </a:r>
            <a:r>
              <a:rPr lang="en-US" altLang="zh-CN" dirty="0" smtClean="0"/>
              <a:t>4</a:t>
            </a:r>
            <a:r>
              <a:rPr lang="zh-CN" altLang="en-US" dirty="0" smtClean="0"/>
              <a:t>）</a:t>
            </a:r>
            <a:endParaRPr lang="zh-CN" altLang="en-US" dirty="0" smtClean="0"/>
          </a:p>
        </p:txBody>
      </p:sp>
    </p:spTree>
    <p:custDataLst>
      <p:tags r:id="rId2"/>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0" y="-61108"/>
            <a:ext cx="12192000" cy="1076325"/>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3200" b="1"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Calibri" panose="020F0502020204030204" pitchFamily="34" charset="0"/>
              </a:rPr>
              <a:t>一</a:t>
            </a:r>
            <a:r>
              <a:rPr kumimoji="0" lang="zh-CN" sz="3200" b="1" i="0" u="none" strike="noStrike" cap="none" normalizeH="0" baseline="0" dirty="0" smtClean="0">
                <a:ln>
                  <a:noFill/>
                </a:ln>
                <a:solidFill>
                  <a:srgbClr val="000000"/>
                </a:solidFill>
                <a:effectLst/>
                <a:latin typeface="黑体" panose="02010609060101010101" pitchFamily="49" charset="-122"/>
                <a:ea typeface="黑体" panose="02010609060101010101" pitchFamily="49" charset="-122"/>
                <a:cs typeface="黑体" panose="02010609060101010101" pitchFamily="49" charset="-122"/>
              </a:rPr>
              <a:t>、选择题：本大题共</a:t>
            </a:r>
            <a:r>
              <a:rPr kumimoji="0" lang="en-US" altLang="zh-CN" sz="3200" b="1" i="0" u="none" strike="noStrike" cap="none" normalizeH="0" baseline="0" dirty="0" smtClean="0">
                <a:ln>
                  <a:noFill/>
                </a:ln>
                <a:solidFill>
                  <a:srgbClr val="000000"/>
                </a:solidFill>
                <a:effectLst/>
                <a:latin typeface="黑体" panose="02010609060101010101" pitchFamily="49" charset="-122"/>
                <a:ea typeface="黑体" panose="02010609060101010101" pitchFamily="49" charset="-122"/>
                <a:cs typeface="Times New Roman" panose="02020603050405020304" pitchFamily="18" charset="0"/>
              </a:rPr>
              <a:t>15</a:t>
            </a:r>
            <a:r>
              <a:rPr kumimoji="0" lang="zh-CN" altLang="en-US" sz="3200" b="1" i="0" u="none" strike="noStrike" cap="none" normalizeH="0" baseline="0" dirty="0" smtClean="0">
                <a:ln>
                  <a:noFill/>
                </a:ln>
                <a:solidFill>
                  <a:srgbClr val="000000"/>
                </a:solidFill>
                <a:effectLst/>
                <a:latin typeface="黑体" panose="02010609060101010101" pitchFamily="49" charset="-122"/>
                <a:ea typeface="黑体" panose="02010609060101010101" pitchFamily="49" charset="-122"/>
                <a:cs typeface="黑体" panose="02010609060101010101" pitchFamily="49" charset="-122"/>
              </a:rPr>
              <a:t>题，每小题</a:t>
            </a:r>
            <a:r>
              <a:rPr kumimoji="0" lang="en-US" altLang="zh-CN" sz="3200" b="1" i="0" u="none" strike="noStrike" cap="none" normalizeH="0" baseline="0" dirty="0" smtClean="0">
                <a:ln>
                  <a:noFill/>
                </a:ln>
                <a:solidFill>
                  <a:srgbClr val="000000"/>
                </a:solidFill>
                <a:effectLst/>
                <a:latin typeface="黑体" panose="02010609060101010101" pitchFamily="49" charset="-122"/>
                <a:ea typeface="黑体" panose="02010609060101010101" pitchFamily="49" charset="-122"/>
                <a:cs typeface="Times New Roman" panose="02020603050405020304" pitchFamily="18" charset="0"/>
              </a:rPr>
              <a:t>3</a:t>
            </a:r>
            <a:r>
              <a:rPr kumimoji="0" lang="zh-CN" altLang="en-US" sz="3200" b="1" i="0" u="none" strike="noStrike" cap="none" normalizeH="0" baseline="0" dirty="0" smtClean="0">
                <a:ln>
                  <a:noFill/>
                </a:ln>
                <a:solidFill>
                  <a:srgbClr val="000000"/>
                </a:solidFill>
                <a:effectLst/>
                <a:latin typeface="黑体" panose="02010609060101010101" pitchFamily="49" charset="-122"/>
                <a:ea typeface="黑体" panose="02010609060101010101" pitchFamily="49" charset="-122"/>
                <a:cs typeface="黑体" panose="02010609060101010101" pitchFamily="49" charset="-122"/>
              </a:rPr>
              <a:t>分，共</a:t>
            </a:r>
            <a:r>
              <a:rPr kumimoji="0" lang="en-US" altLang="zh-CN" sz="3200" b="1" i="0" u="none" strike="noStrike" cap="none" normalizeH="0" baseline="0" dirty="0" smtClean="0">
                <a:ln>
                  <a:noFill/>
                </a:ln>
                <a:solidFill>
                  <a:srgbClr val="000000"/>
                </a:solidFill>
                <a:effectLst/>
                <a:latin typeface="黑体" panose="02010609060101010101" pitchFamily="49" charset="-122"/>
                <a:ea typeface="黑体" panose="02010609060101010101" pitchFamily="49" charset="-122"/>
                <a:cs typeface="黑体" panose="02010609060101010101" pitchFamily="49" charset="-122"/>
              </a:rPr>
              <a:t>45</a:t>
            </a:r>
            <a:r>
              <a:rPr kumimoji="0" lang="zh-CN" altLang="en-US" sz="3200" b="1" i="0" u="none" strike="noStrike" cap="none" normalizeH="0" baseline="0" dirty="0" smtClean="0">
                <a:ln>
                  <a:noFill/>
                </a:ln>
                <a:solidFill>
                  <a:srgbClr val="000000"/>
                </a:solidFill>
                <a:effectLst/>
                <a:latin typeface="黑体" panose="02010609060101010101" pitchFamily="49" charset="-122"/>
                <a:ea typeface="黑体" panose="02010609060101010101" pitchFamily="49" charset="-122"/>
                <a:cs typeface="黑体" panose="02010609060101010101" pitchFamily="49" charset="-122"/>
              </a:rPr>
              <a:t>分。在每小题列出的四个选项中，只有一个选项是最符合要求的。</a:t>
            </a:r>
            <a:endParaRPr kumimoji="0" lang="zh-CN" altLang="en-US" sz="3200" b="1"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endParaRPr>
          </a:p>
        </p:txBody>
      </p:sp>
      <p:graphicFrame>
        <p:nvGraphicFramePr>
          <p:cNvPr id="3" name="表格 2"/>
          <p:cNvGraphicFramePr/>
          <p:nvPr>
            <p:custDataLst>
              <p:tags r:id="rId1"/>
            </p:custDataLst>
          </p:nvPr>
        </p:nvGraphicFramePr>
        <p:xfrm>
          <a:off x="373380" y="1162050"/>
          <a:ext cx="11515725" cy="4038600"/>
        </p:xfrm>
        <a:graphic>
          <a:graphicData uri="http://schemas.openxmlformats.org/drawingml/2006/table">
            <a:tbl>
              <a:tblPr/>
              <a:tblGrid>
                <a:gridCol w="1520190"/>
                <a:gridCol w="1226820"/>
                <a:gridCol w="1246505"/>
                <a:gridCol w="1252220"/>
                <a:gridCol w="1250950"/>
                <a:gridCol w="1250315"/>
                <a:gridCol w="1258570"/>
                <a:gridCol w="1238250"/>
                <a:gridCol w="1271905"/>
              </a:tblGrid>
              <a:tr h="989330">
                <a:tc>
                  <a:txBody>
                    <a:bodyPr/>
                    <a:p>
                      <a:pPr marL="59055" indent="0" algn="ctr">
                        <a:spcBef>
                          <a:spcPct val="0"/>
                        </a:spcBef>
                        <a:spcAft>
                          <a:spcPct val="0"/>
                        </a:spcAft>
                      </a:pPr>
                      <a:r>
                        <a:rPr lang="zh-CN" sz="3200" b="1">
                          <a:solidFill>
                            <a:srgbClr val="000000"/>
                          </a:solidFill>
                          <a:latin typeface="黑体" panose="02010609060101010101" pitchFamily="49" charset="-122"/>
                          <a:ea typeface="黑体" panose="02010609060101010101" pitchFamily="49" charset="-122"/>
                        </a:rPr>
                        <a:t>题号</a:t>
                      </a:r>
                      <a:endParaRPr 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905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59055" indent="0" algn="ctr">
                        <a:spcBef>
                          <a:spcPct val="0"/>
                        </a:spcBef>
                        <a:spcAft>
                          <a:spcPct val="0"/>
                        </a:spcAft>
                      </a:pPr>
                      <a:r>
                        <a:rPr lang="en-US" altLang="zh-CN" sz="3200" b="1">
                          <a:solidFill>
                            <a:srgbClr val="000000"/>
                          </a:solidFill>
                          <a:latin typeface="黑体" panose="02010609060101010101" pitchFamily="49" charset="-122"/>
                          <a:ea typeface="黑体" panose="02010609060101010101" pitchFamily="49" charset="-122"/>
                        </a:rPr>
                        <a:t>1</a:t>
                      </a:r>
                      <a:endParaRPr lang="en-US" alt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59055" indent="0" algn="ctr">
                        <a:spcBef>
                          <a:spcPct val="0"/>
                        </a:spcBef>
                        <a:spcAft>
                          <a:spcPct val="0"/>
                        </a:spcAft>
                      </a:pPr>
                      <a:r>
                        <a:rPr lang="en-US" altLang="zh-CN" sz="3200" b="1">
                          <a:solidFill>
                            <a:srgbClr val="000000"/>
                          </a:solidFill>
                          <a:latin typeface="黑体" panose="02010609060101010101" pitchFamily="49" charset="-122"/>
                          <a:ea typeface="黑体" panose="02010609060101010101" pitchFamily="49" charset="-122"/>
                        </a:rPr>
                        <a:t>2</a:t>
                      </a:r>
                      <a:endParaRPr lang="en-US" alt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59055" indent="0" algn="ctr">
                        <a:spcBef>
                          <a:spcPct val="0"/>
                        </a:spcBef>
                        <a:spcAft>
                          <a:spcPct val="0"/>
                        </a:spcAft>
                      </a:pPr>
                      <a:r>
                        <a:rPr lang="en-US" altLang="zh-CN" sz="3200" b="1">
                          <a:solidFill>
                            <a:srgbClr val="000000"/>
                          </a:solidFill>
                          <a:latin typeface="黑体" panose="02010609060101010101" pitchFamily="49" charset="-122"/>
                          <a:ea typeface="黑体" panose="02010609060101010101" pitchFamily="49" charset="-122"/>
                        </a:rPr>
                        <a:t>3</a:t>
                      </a:r>
                      <a:endParaRPr lang="en-US" alt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59055" indent="0" algn="ctr">
                        <a:spcBef>
                          <a:spcPct val="0"/>
                        </a:spcBef>
                        <a:spcAft>
                          <a:spcPct val="0"/>
                        </a:spcAft>
                      </a:pPr>
                      <a:r>
                        <a:rPr lang="en-US" altLang="zh-CN" sz="3200" b="1">
                          <a:solidFill>
                            <a:srgbClr val="000000"/>
                          </a:solidFill>
                          <a:latin typeface="黑体" panose="02010609060101010101" pitchFamily="49" charset="-122"/>
                          <a:ea typeface="黑体" panose="02010609060101010101" pitchFamily="49" charset="-122"/>
                        </a:rPr>
                        <a:t>4</a:t>
                      </a:r>
                      <a:endParaRPr lang="en-US" alt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59055" indent="0" algn="ctr">
                        <a:spcBef>
                          <a:spcPct val="0"/>
                        </a:spcBef>
                        <a:spcAft>
                          <a:spcPct val="0"/>
                        </a:spcAft>
                      </a:pPr>
                      <a:r>
                        <a:rPr lang="en-US" altLang="zh-CN" sz="3200" b="1">
                          <a:solidFill>
                            <a:srgbClr val="000000"/>
                          </a:solidFill>
                          <a:latin typeface="黑体" panose="02010609060101010101" pitchFamily="49" charset="-122"/>
                          <a:ea typeface="黑体" panose="02010609060101010101" pitchFamily="49" charset="-122"/>
                        </a:rPr>
                        <a:t>5</a:t>
                      </a:r>
                      <a:endParaRPr lang="en-US" alt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59055" indent="0" algn="ctr">
                        <a:spcBef>
                          <a:spcPct val="0"/>
                        </a:spcBef>
                        <a:spcAft>
                          <a:spcPct val="0"/>
                        </a:spcAft>
                      </a:pPr>
                      <a:r>
                        <a:rPr lang="en-US" altLang="zh-CN" sz="3200" b="1">
                          <a:solidFill>
                            <a:srgbClr val="000000"/>
                          </a:solidFill>
                          <a:latin typeface="黑体" panose="02010609060101010101" pitchFamily="49" charset="-122"/>
                          <a:ea typeface="黑体" panose="02010609060101010101" pitchFamily="49" charset="-122"/>
                        </a:rPr>
                        <a:t>6</a:t>
                      </a:r>
                      <a:endParaRPr lang="en-US" alt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59055" indent="0" algn="ctr">
                        <a:spcBef>
                          <a:spcPct val="0"/>
                        </a:spcBef>
                        <a:spcAft>
                          <a:spcPct val="0"/>
                        </a:spcAft>
                      </a:pPr>
                      <a:r>
                        <a:rPr lang="en-US" altLang="zh-CN" sz="3200" b="1">
                          <a:solidFill>
                            <a:srgbClr val="000000"/>
                          </a:solidFill>
                          <a:latin typeface="黑体" panose="02010609060101010101" pitchFamily="49" charset="-122"/>
                          <a:ea typeface="黑体" panose="02010609060101010101" pitchFamily="49" charset="-122"/>
                        </a:rPr>
                        <a:t>7</a:t>
                      </a:r>
                      <a:endParaRPr lang="en-US" alt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59055" indent="0" algn="ctr">
                        <a:spcBef>
                          <a:spcPct val="0"/>
                        </a:spcBef>
                        <a:spcAft>
                          <a:spcPct val="0"/>
                        </a:spcAft>
                      </a:pPr>
                      <a:r>
                        <a:rPr lang="en-US" altLang="zh-CN" sz="3200" b="1">
                          <a:solidFill>
                            <a:srgbClr val="000000"/>
                          </a:solidFill>
                          <a:latin typeface="黑体" panose="02010609060101010101" pitchFamily="49" charset="-122"/>
                          <a:ea typeface="黑体" panose="02010609060101010101" pitchFamily="49" charset="-122"/>
                        </a:rPr>
                        <a:t>8</a:t>
                      </a:r>
                      <a:endParaRPr lang="en-US" alt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r>
              <a:tr h="1017270">
                <a:tc>
                  <a:txBody>
                    <a:bodyPr/>
                    <a:p>
                      <a:pPr marL="59055" indent="0" algn="ctr">
                        <a:spcBef>
                          <a:spcPct val="0"/>
                        </a:spcBef>
                        <a:spcAft>
                          <a:spcPct val="0"/>
                        </a:spcAft>
                      </a:pPr>
                      <a:r>
                        <a:rPr lang="zh-CN" sz="3200" b="1">
                          <a:solidFill>
                            <a:srgbClr val="000000"/>
                          </a:solidFill>
                          <a:latin typeface="黑体" panose="02010609060101010101" pitchFamily="49" charset="-122"/>
                          <a:ea typeface="黑体" panose="02010609060101010101" pitchFamily="49" charset="-122"/>
                        </a:rPr>
                        <a:t>答案</a:t>
                      </a:r>
                      <a:endParaRPr 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905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lnSpc>
                          <a:spcPct val="150000"/>
                        </a:lnSpc>
                        <a:spcBef>
                          <a:spcPct val="0"/>
                        </a:spcBef>
                        <a:spcAft>
                          <a:spcPct val="0"/>
                        </a:spcAft>
                      </a:pPr>
                      <a:r>
                        <a:rPr lang="en-US" altLang="zh-CN" sz="3200" b="1">
                          <a:latin typeface="黑体" panose="02010609060101010101" pitchFamily="49" charset="-122"/>
                          <a:ea typeface="黑体" panose="02010609060101010101" pitchFamily="49" charset="-122"/>
                        </a:rPr>
                        <a:t>B</a:t>
                      </a:r>
                      <a:endParaRPr lang="en-US" altLang="zh-CN" sz="3200" b="1">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lnSpc>
                          <a:spcPct val="150000"/>
                        </a:lnSpc>
                        <a:spcBef>
                          <a:spcPct val="0"/>
                        </a:spcBef>
                        <a:spcAft>
                          <a:spcPct val="0"/>
                        </a:spcAft>
                      </a:pPr>
                      <a:r>
                        <a:rPr lang="en-US" altLang="zh-CN" sz="3200" b="1">
                          <a:latin typeface="黑体" panose="02010609060101010101" pitchFamily="49" charset="-122"/>
                          <a:ea typeface="黑体" panose="02010609060101010101" pitchFamily="49" charset="-122"/>
                        </a:rPr>
                        <a:t>A</a:t>
                      </a:r>
                      <a:endParaRPr lang="en-US" altLang="zh-CN" sz="3200" b="1">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lnSpc>
                          <a:spcPct val="150000"/>
                        </a:lnSpc>
                        <a:spcBef>
                          <a:spcPct val="0"/>
                        </a:spcBef>
                        <a:spcAft>
                          <a:spcPct val="0"/>
                        </a:spcAft>
                      </a:pPr>
                      <a:r>
                        <a:rPr lang="en-US" altLang="zh-CN" sz="3200" b="1">
                          <a:latin typeface="黑体" panose="02010609060101010101" pitchFamily="49" charset="-122"/>
                          <a:ea typeface="黑体" panose="02010609060101010101" pitchFamily="49" charset="-122"/>
                        </a:rPr>
                        <a:t>D</a:t>
                      </a:r>
                      <a:endParaRPr lang="en-US" altLang="zh-CN" sz="3200" b="1">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lnSpc>
                          <a:spcPct val="150000"/>
                        </a:lnSpc>
                        <a:spcBef>
                          <a:spcPct val="0"/>
                        </a:spcBef>
                        <a:spcAft>
                          <a:spcPct val="0"/>
                        </a:spcAft>
                      </a:pPr>
                      <a:r>
                        <a:rPr lang="en-US" altLang="zh-CN" sz="3200" b="1">
                          <a:latin typeface="黑体" panose="02010609060101010101" pitchFamily="49" charset="-122"/>
                          <a:ea typeface="黑体" panose="02010609060101010101" pitchFamily="49" charset="-122"/>
                        </a:rPr>
                        <a:t>A</a:t>
                      </a:r>
                      <a:endParaRPr lang="en-US" altLang="zh-CN" sz="3200" b="1">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lnSpc>
                          <a:spcPct val="150000"/>
                        </a:lnSpc>
                        <a:spcBef>
                          <a:spcPct val="0"/>
                        </a:spcBef>
                        <a:spcAft>
                          <a:spcPct val="0"/>
                        </a:spcAft>
                      </a:pPr>
                      <a:r>
                        <a:rPr lang="en-US" altLang="zh-CN" sz="3200" b="1">
                          <a:latin typeface="黑体" panose="02010609060101010101" pitchFamily="49" charset="-122"/>
                          <a:ea typeface="黑体" panose="02010609060101010101" pitchFamily="49" charset="-122"/>
                        </a:rPr>
                        <a:t>D</a:t>
                      </a:r>
                      <a:endParaRPr lang="en-US" altLang="zh-CN" sz="3200" b="1">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lnSpc>
                          <a:spcPct val="150000"/>
                        </a:lnSpc>
                        <a:spcBef>
                          <a:spcPct val="0"/>
                        </a:spcBef>
                        <a:spcAft>
                          <a:spcPct val="0"/>
                        </a:spcAft>
                      </a:pPr>
                      <a:r>
                        <a:rPr lang="en-US" altLang="zh-CN" sz="3200" b="1">
                          <a:latin typeface="黑体" panose="02010609060101010101" pitchFamily="49" charset="-122"/>
                          <a:ea typeface="黑体" panose="02010609060101010101" pitchFamily="49" charset="-122"/>
                        </a:rPr>
                        <a:t>C</a:t>
                      </a:r>
                      <a:endParaRPr lang="en-US" altLang="zh-CN" sz="3200" b="1">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lnSpc>
                          <a:spcPct val="150000"/>
                        </a:lnSpc>
                        <a:spcBef>
                          <a:spcPct val="0"/>
                        </a:spcBef>
                        <a:spcAft>
                          <a:spcPct val="0"/>
                        </a:spcAft>
                      </a:pPr>
                      <a:r>
                        <a:rPr lang="en-US" altLang="zh-CN" sz="3200" b="1">
                          <a:latin typeface="黑体" panose="02010609060101010101" pitchFamily="49" charset="-122"/>
                          <a:ea typeface="黑体" panose="02010609060101010101" pitchFamily="49" charset="-122"/>
                        </a:rPr>
                        <a:t>A</a:t>
                      </a:r>
                      <a:endParaRPr lang="en-US" altLang="zh-CN" sz="3200" b="1">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lnSpc>
                          <a:spcPct val="150000"/>
                        </a:lnSpc>
                        <a:spcBef>
                          <a:spcPct val="0"/>
                        </a:spcBef>
                        <a:spcAft>
                          <a:spcPct val="0"/>
                        </a:spcAft>
                      </a:pPr>
                      <a:r>
                        <a:rPr lang="en-US" altLang="zh-CN" sz="3200" b="1">
                          <a:latin typeface="黑体" panose="02010609060101010101" pitchFamily="49" charset="-122"/>
                          <a:ea typeface="黑体" panose="02010609060101010101" pitchFamily="49" charset="-122"/>
                        </a:rPr>
                        <a:t>B</a:t>
                      </a:r>
                      <a:endParaRPr lang="en-US" altLang="zh-CN" sz="3200" b="1">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r>
              <a:tr h="1015365">
                <a:tc>
                  <a:txBody>
                    <a:bodyPr/>
                    <a:p>
                      <a:pPr marL="59055" indent="0" algn="ctr">
                        <a:spcBef>
                          <a:spcPct val="0"/>
                        </a:spcBef>
                        <a:spcAft>
                          <a:spcPct val="0"/>
                        </a:spcAft>
                      </a:pPr>
                      <a:r>
                        <a:rPr lang="zh-CN" sz="3200" b="1">
                          <a:solidFill>
                            <a:srgbClr val="000000"/>
                          </a:solidFill>
                          <a:latin typeface="黑体" panose="02010609060101010101" pitchFamily="49" charset="-122"/>
                          <a:ea typeface="黑体" panose="02010609060101010101" pitchFamily="49" charset="-122"/>
                        </a:rPr>
                        <a:t>题号</a:t>
                      </a:r>
                      <a:endParaRPr 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905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spcBef>
                          <a:spcPct val="0"/>
                        </a:spcBef>
                        <a:spcAft>
                          <a:spcPct val="0"/>
                        </a:spcAft>
                      </a:pPr>
                      <a:r>
                        <a:rPr lang="en-US" altLang="zh-CN" sz="3200" b="1">
                          <a:solidFill>
                            <a:srgbClr val="000000"/>
                          </a:solidFill>
                          <a:latin typeface="黑体" panose="02010609060101010101" pitchFamily="49" charset="-122"/>
                          <a:ea typeface="黑体" panose="02010609060101010101" pitchFamily="49" charset="-122"/>
                        </a:rPr>
                        <a:t>9</a:t>
                      </a:r>
                      <a:endParaRPr lang="en-US" alt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spcBef>
                          <a:spcPct val="0"/>
                        </a:spcBef>
                        <a:spcAft>
                          <a:spcPct val="0"/>
                        </a:spcAft>
                      </a:pPr>
                      <a:r>
                        <a:rPr lang="en-US" altLang="zh-CN" sz="3200" b="1">
                          <a:solidFill>
                            <a:srgbClr val="000000"/>
                          </a:solidFill>
                          <a:latin typeface="黑体" panose="02010609060101010101" pitchFamily="49" charset="-122"/>
                          <a:ea typeface="黑体" panose="02010609060101010101" pitchFamily="49" charset="-122"/>
                        </a:rPr>
                        <a:t>10</a:t>
                      </a:r>
                      <a:endParaRPr lang="en-US" alt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spcBef>
                          <a:spcPct val="0"/>
                        </a:spcBef>
                        <a:spcAft>
                          <a:spcPct val="0"/>
                        </a:spcAft>
                      </a:pPr>
                      <a:r>
                        <a:rPr lang="en-US" altLang="zh-CN" sz="3200" b="1">
                          <a:solidFill>
                            <a:srgbClr val="000000"/>
                          </a:solidFill>
                          <a:latin typeface="黑体" panose="02010609060101010101" pitchFamily="49" charset="-122"/>
                          <a:ea typeface="黑体" panose="02010609060101010101" pitchFamily="49" charset="-122"/>
                        </a:rPr>
                        <a:t>11</a:t>
                      </a:r>
                      <a:endParaRPr lang="en-US" alt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spcBef>
                          <a:spcPct val="0"/>
                        </a:spcBef>
                        <a:spcAft>
                          <a:spcPct val="0"/>
                        </a:spcAft>
                      </a:pPr>
                      <a:r>
                        <a:rPr lang="en-US" altLang="zh-CN" sz="3200" b="1">
                          <a:solidFill>
                            <a:srgbClr val="000000"/>
                          </a:solidFill>
                          <a:latin typeface="黑体" panose="02010609060101010101" pitchFamily="49" charset="-122"/>
                          <a:ea typeface="黑体" panose="02010609060101010101" pitchFamily="49" charset="-122"/>
                        </a:rPr>
                        <a:t>12</a:t>
                      </a:r>
                      <a:endParaRPr lang="en-US" alt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spcBef>
                          <a:spcPct val="0"/>
                        </a:spcBef>
                        <a:spcAft>
                          <a:spcPct val="0"/>
                        </a:spcAft>
                      </a:pPr>
                      <a:r>
                        <a:rPr lang="en-US" altLang="zh-CN" sz="3200" b="1">
                          <a:solidFill>
                            <a:srgbClr val="000000"/>
                          </a:solidFill>
                          <a:latin typeface="黑体" panose="02010609060101010101" pitchFamily="49" charset="-122"/>
                          <a:ea typeface="黑体" panose="02010609060101010101" pitchFamily="49" charset="-122"/>
                        </a:rPr>
                        <a:t>13</a:t>
                      </a:r>
                      <a:endParaRPr lang="en-US" alt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spcBef>
                          <a:spcPct val="0"/>
                        </a:spcBef>
                        <a:spcAft>
                          <a:spcPct val="0"/>
                        </a:spcAft>
                      </a:pPr>
                      <a:r>
                        <a:rPr lang="en-US" altLang="zh-CN" sz="3200" b="1">
                          <a:solidFill>
                            <a:srgbClr val="000000"/>
                          </a:solidFill>
                          <a:latin typeface="黑体" panose="02010609060101010101" pitchFamily="49" charset="-122"/>
                          <a:ea typeface="黑体" panose="02010609060101010101" pitchFamily="49" charset="-122"/>
                        </a:rPr>
                        <a:t>14</a:t>
                      </a:r>
                      <a:endParaRPr lang="en-US" alt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spcBef>
                          <a:spcPct val="0"/>
                        </a:spcBef>
                        <a:spcAft>
                          <a:spcPct val="0"/>
                        </a:spcAft>
                      </a:pPr>
                      <a:r>
                        <a:rPr lang="en-US" altLang="zh-CN" sz="3200" b="1">
                          <a:solidFill>
                            <a:srgbClr val="000000"/>
                          </a:solidFill>
                          <a:latin typeface="黑体" panose="02010609060101010101" pitchFamily="49" charset="-122"/>
                          <a:ea typeface="黑体" panose="02010609060101010101" pitchFamily="49" charset="-122"/>
                        </a:rPr>
                        <a:t>15</a:t>
                      </a:r>
                      <a:endParaRPr lang="en-US" alt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spcBef>
                          <a:spcPct val="0"/>
                        </a:spcBef>
                        <a:spcAft>
                          <a:spcPct val="0"/>
                        </a:spcAft>
                      </a:pPr>
                      <a:r>
                        <a:rPr lang="en-US" altLang="zh-CN" sz="3200" b="1">
                          <a:solidFill>
                            <a:srgbClr val="000000"/>
                          </a:solidFill>
                          <a:latin typeface="黑体" panose="02010609060101010101" pitchFamily="49" charset="-122"/>
                          <a:ea typeface="黑体" panose="02010609060101010101" pitchFamily="49" charset="-122"/>
                        </a:rPr>
                        <a:t> 16</a:t>
                      </a:r>
                      <a:endParaRPr lang="en-US" alt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r>
              <a:tr h="1016635">
                <a:tc>
                  <a:txBody>
                    <a:bodyPr/>
                    <a:p>
                      <a:pPr marL="59055" indent="0" algn="ctr">
                        <a:spcBef>
                          <a:spcPct val="0"/>
                        </a:spcBef>
                        <a:spcAft>
                          <a:spcPct val="0"/>
                        </a:spcAft>
                      </a:pPr>
                      <a:r>
                        <a:rPr lang="zh-CN" sz="3200" b="1">
                          <a:solidFill>
                            <a:srgbClr val="000000"/>
                          </a:solidFill>
                          <a:latin typeface="黑体" panose="02010609060101010101" pitchFamily="49" charset="-122"/>
                          <a:ea typeface="黑体" panose="02010609060101010101" pitchFamily="49" charset="-122"/>
                        </a:rPr>
                        <a:t>答案</a:t>
                      </a:r>
                      <a:endParaRPr 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905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lnSpc>
                          <a:spcPct val="150000"/>
                        </a:lnSpc>
                        <a:spcBef>
                          <a:spcPct val="0"/>
                        </a:spcBef>
                        <a:spcAft>
                          <a:spcPct val="0"/>
                        </a:spcAft>
                      </a:pPr>
                      <a:r>
                        <a:rPr lang="en-US" altLang="zh-CN" sz="3200" b="1">
                          <a:solidFill>
                            <a:srgbClr val="2D3BF3"/>
                          </a:solidFill>
                          <a:highlight>
                            <a:srgbClr val="FFFF00"/>
                          </a:highlight>
                          <a:latin typeface="黑体" panose="02010609060101010101" pitchFamily="49" charset="-122"/>
                          <a:ea typeface="黑体" panose="02010609060101010101" pitchFamily="49" charset="-122"/>
                        </a:rPr>
                        <a:t>C</a:t>
                      </a:r>
                      <a:endParaRPr lang="en-US" altLang="zh-CN" sz="3200" b="1">
                        <a:solidFill>
                          <a:srgbClr val="2D3BF3"/>
                        </a:solidFill>
                        <a:highlight>
                          <a:srgbClr val="FFFF00"/>
                        </a:highlight>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lnSpc>
                          <a:spcPct val="150000"/>
                        </a:lnSpc>
                        <a:spcBef>
                          <a:spcPct val="0"/>
                        </a:spcBef>
                        <a:spcAft>
                          <a:spcPct val="0"/>
                        </a:spcAft>
                      </a:pPr>
                      <a:r>
                        <a:rPr lang="en-US" altLang="zh-CN" sz="3200" b="1">
                          <a:highlight>
                            <a:srgbClr val="FF0000"/>
                          </a:highlight>
                          <a:latin typeface="黑体" panose="02010609060101010101" pitchFamily="49" charset="-122"/>
                          <a:ea typeface="黑体" panose="02010609060101010101" pitchFamily="49" charset="-122"/>
                        </a:rPr>
                        <a:t>B</a:t>
                      </a:r>
                      <a:endParaRPr lang="en-US" altLang="zh-CN" sz="3200" b="1">
                        <a:highlight>
                          <a:srgbClr val="FF0000"/>
                        </a:highlight>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lnSpc>
                          <a:spcPct val="150000"/>
                        </a:lnSpc>
                        <a:spcBef>
                          <a:spcPct val="0"/>
                        </a:spcBef>
                        <a:spcAft>
                          <a:spcPct val="0"/>
                        </a:spcAft>
                      </a:pPr>
                      <a:r>
                        <a:rPr lang="en-US" altLang="zh-CN" sz="3200" b="1">
                          <a:solidFill>
                            <a:srgbClr val="FF0000"/>
                          </a:solidFill>
                          <a:latin typeface="黑体" panose="02010609060101010101" pitchFamily="49" charset="-122"/>
                          <a:ea typeface="黑体" panose="02010609060101010101" pitchFamily="49" charset="-122"/>
                        </a:rPr>
                        <a:t>D</a:t>
                      </a:r>
                      <a:endParaRPr lang="en-US" altLang="zh-CN" sz="3200" b="1">
                        <a:solidFill>
                          <a:srgbClr val="FF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lnSpc>
                          <a:spcPct val="150000"/>
                        </a:lnSpc>
                        <a:spcBef>
                          <a:spcPct val="0"/>
                        </a:spcBef>
                        <a:spcAft>
                          <a:spcPct val="0"/>
                        </a:spcAft>
                      </a:pPr>
                      <a:r>
                        <a:rPr lang="en-US" altLang="zh-CN" sz="3200" b="1">
                          <a:solidFill>
                            <a:srgbClr val="2D3BF3"/>
                          </a:solidFill>
                          <a:highlight>
                            <a:srgbClr val="FFFF00"/>
                          </a:highlight>
                          <a:latin typeface="黑体" panose="02010609060101010101" pitchFamily="49" charset="-122"/>
                          <a:ea typeface="黑体" panose="02010609060101010101" pitchFamily="49" charset="-122"/>
                        </a:rPr>
                        <a:t>A</a:t>
                      </a:r>
                      <a:endParaRPr lang="en-US" altLang="zh-CN" sz="3200" b="1">
                        <a:solidFill>
                          <a:srgbClr val="2D3BF3"/>
                        </a:solidFill>
                        <a:highlight>
                          <a:srgbClr val="FFFF00"/>
                        </a:highlight>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lnSpc>
                          <a:spcPct val="150000"/>
                        </a:lnSpc>
                        <a:spcBef>
                          <a:spcPct val="0"/>
                        </a:spcBef>
                        <a:spcAft>
                          <a:spcPct val="0"/>
                        </a:spcAft>
                      </a:pPr>
                      <a:r>
                        <a:rPr lang="en-US" altLang="zh-CN" sz="3200" b="1">
                          <a:latin typeface="黑体" panose="02010609060101010101" pitchFamily="49" charset="-122"/>
                          <a:ea typeface="黑体" panose="02010609060101010101" pitchFamily="49" charset="-122"/>
                        </a:rPr>
                        <a:t>C</a:t>
                      </a:r>
                      <a:endParaRPr lang="en-US" altLang="zh-CN" sz="3200" b="1">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lnSpc>
                          <a:spcPct val="150000"/>
                        </a:lnSpc>
                        <a:spcBef>
                          <a:spcPct val="0"/>
                        </a:spcBef>
                        <a:spcAft>
                          <a:spcPct val="0"/>
                        </a:spcAft>
                      </a:pPr>
                      <a:r>
                        <a:rPr lang="en-US" altLang="zh-CN" sz="3200" b="1">
                          <a:highlight>
                            <a:srgbClr val="FF0000"/>
                          </a:highlight>
                          <a:latin typeface="黑体" panose="02010609060101010101" pitchFamily="49" charset="-122"/>
                          <a:ea typeface="黑体" panose="02010609060101010101" pitchFamily="49" charset="-122"/>
                        </a:rPr>
                        <a:t>D</a:t>
                      </a:r>
                      <a:endParaRPr lang="en-US" altLang="zh-CN" sz="3200" b="1">
                        <a:highlight>
                          <a:srgbClr val="FF0000"/>
                        </a:highlight>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lnSpc>
                          <a:spcPct val="150000"/>
                        </a:lnSpc>
                        <a:spcBef>
                          <a:spcPct val="0"/>
                        </a:spcBef>
                        <a:spcAft>
                          <a:spcPct val="0"/>
                        </a:spcAft>
                      </a:pPr>
                      <a:r>
                        <a:rPr lang="en-US" altLang="zh-CN" sz="3200" b="1">
                          <a:latin typeface="黑体" panose="02010609060101010101" pitchFamily="49" charset="-122"/>
                          <a:ea typeface="黑体" panose="02010609060101010101" pitchFamily="49" charset="-122"/>
                        </a:rPr>
                        <a:t>B</a:t>
                      </a:r>
                      <a:endParaRPr lang="en-US" altLang="zh-CN" sz="3200" b="1">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lnSpc>
                          <a:spcPct val="150000"/>
                        </a:lnSpc>
                        <a:spcBef>
                          <a:spcPct val="0"/>
                        </a:spcBef>
                        <a:spcAft>
                          <a:spcPct val="0"/>
                        </a:spcAft>
                      </a:pPr>
                      <a:r>
                        <a:rPr lang="en-US" sz="3200" b="1">
                          <a:solidFill>
                            <a:srgbClr val="2D3BF3"/>
                          </a:solidFill>
                          <a:highlight>
                            <a:srgbClr val="FFFF00"/>
                          </a:highlight>
                          <a:latin typeface="黑体" panose="02010609060101010101" pitchFamily="49" charset="-122"/>
                          <a:ea typeface="黑体" panose="02010609060101010101" pitchFamily="49" charset="-122"/>
                        </a:rPr>
                        <a:t>A</a:t>
                      </a:r>
                      <a:endParaRPr lang="en-US" sz="3200" b="1">
                        <a:solidFill>
                          <a:srgbClr val="2D3BF3"/>
                        </a:solidFill>
                        <a:highlight>
                          <a:srgbClr val="FFFF00"/>
                        </a:highlight>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r>
            </a:tbl>
          </a:graphicData>
        </a:graphic>
      </p:graphicFrame>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0" y="0"/>
            <a:ext cx="12192635" cy="2784475"/>
          </a:xfrm>
          <a:prstGeom prst="rect">
            <a:avLst/>
          </a:prstGeom>
        </p:spPr>
        <p:txBody>
          <a:bodyPr wrap="square">
            <a:spAutoFit/>
          </a:bodyPr>
          <a:p>
            <a:pPr indent="0" algn="just" defTabSz="266700" fontAlgn="auto">
              <a:lnSpc>
                <a:spcPts val="3500"/>
              </a:lnSpc>
              <a:spcBef>
                <a:spcPct val="0"/>
              </a:spcBef>
              <a:spcAft>
                <a:spcPct val="0"/>
              </a:spcAft>
            </a:pPr>
            <a:r>
              <a:rPr lang="en-US" altLang="zh-CN" sz="2800" b="1">
                <a:latin typeface="黑体" panose="02010609060101010101" pitchFamily="49" charset="-122"/>
                <a:ea typeface="黑体" panose="02010609060101010101" pitchFamily="49" charset="-122"/>
                <a:cs typeface="黑体" panose="02010609060101010101" pitchFamily="49" charset="-122"/>
              </a:rPr>
              <a:t>10</a:t>
            </a:r>
            <a:r>
              <a:rPr lang="zh-CN" altLang="en-US" sz="2800" b="1">
                <a:latin typeface="黑体" panose="02010609060101010101" pitchFamily="49" charset="-122"/>
                <a:ea typeface="黑体" panose="02010609060101010101" pitchFamily="49" charset="-122"/>
                <a:cs typeface="黑体" panose="02010609060101010101" pitchFamily="49" charset="-122"/>
              </a:rPr>
              <a:t>、十九世纪三四十年代兴起的宪章运动</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让英国社会产生对当时状况的普遍担忧</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两次出任首相的狄斯累利提出</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给茅屋以面包</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给宫廷以和平。”</a:t>
            </a:r>
            <a:r>
              <a:rPr lang="en-US" altLang="zh-CN" sz="2800" b="1">
                <a:latin typeface="黑体" panose="02010609060101010101" pitchFamily="49" charset="-122"/>
                <a:ea typeface="黑体" panose="02010609060101010101" pitchFamily="49" charset="-122"/>
                <a:cs typeface="黑体" panose="02010609060101010101" pitchFamily="49" charset="-122"/>
              </a:rPr>
              <a:t>19</a:t>
            </a:r>
            <a:r>
              <a:rPr lang="zh-CN" altLang="en-US" sz="2800" b="1">
                <a:latin typeface="黑体" panose="02010609060101010101" pitchFamily="49" charset="-122"/>
                <a:ea typeface="黑体" panose="02010609060101010101" pitchFamily="49" charset="-122"/>
                <a:cs typeface="黑体" panose="02010609060101010101" pitchFamily="49" charset="-122"/>
              </a:rPr>
              <a:t>世纪下半叶起</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英国议会制定了</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工厂法</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工会法</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劳资关系法</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等。这表明英国</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　　</a:t>
            </a:r>
            <a:r>
              <a:rPr lang="en-US" altLang="zh-CN" sz="2800" b="1">
                <a:latin typeface="黑体" panose="02010609060101010101" pitchFamily="49" charset="-122"/>
                <a:ea typeface="黑体" panose="02010609060101010101" pitchFamily="49" charset="-122"/>
                <a:cs typeface="黑体" panose="02010609060101010101" pitchFamily="49" charset="-122"/>
              </a:rPr>
              <a:t>)</a:t>
            </a:r>
            <a:endParaRPr lang="en-US" altLang="zh-CN" sz="2800" b="1">
              <a:latin typeface="黑体" panose="02010609060101010101" pitchFamily="49" charset="-122"/>
              <a:ea typeface="黑体" panose="02010609060101010101" pitchFamily="49" charset="-122"/>
              <a:cs typeface="黑体" panose="02010609060101010101" pitchFamily="49" charset="-122"/>
            </a:endParaRPr>
          </a:p>
          <a:p>
            <a:pPr indent="266700" algn="just" defTabSz="266700" fontAlgn="auto">
              <a:lnSpc>
                <a:spcPts val="3500"/>
              </a:lnSpc>
              <a:spcBef>
                <a:spcPct val="0"/>
              </a:spcBef>
              <a:spcAft>
                <a:spcPct val="0"/>
              </a:spcAft>
            </a:pPr>
            <a:r>
              <a:rPr lang="en-US" altLang="zh-CN" sz="2800" b="1">
                <a:latin typeface="黑体" panose="02010609060101010101" pitchFamily="49" charset="-122"/>
                <a:ea typeface="黑体" panose="02010609060101010101" pitchFamily="49" charset="-122"/>
                <a:cs typeface="黑体" panose="02010609060101010101" pitchFamily="49" charset="-122"/>
              </a:rPr>
              <a:t>A.</a:t>
            </a:r>
            <a:r>
              <a:rPr lang="zh-CN" altLang="en-US" sz="2800" b="1">
                <a:latin typeface="黑体" panose="02010609060101010101" pitchFamily="49" charset="-122"/>
                <a:ea typeface="黑体" panose="02010609060101010101" pitchFamily="49" charset="-122"/>
                <a:cs typeface="黑体" panose="02010609060101010101" pitchFamily="49" charset="-122"/>
              </a:rPr>
              <a:t>社会主义运动蓬勃发展</a:t>
            </a:r>
            <a:r>
              <a:rPr lang="zh-CN" altLang="en-US" sz="2800" b="1">
                <a:highlight>
                  <a:srgbClr val="FFFF00"/>
                </a:highlight>
                <a:latin typeface="黑体" panose="02010609060101010101" pitchFamily="49" charset="-122"/>
                <a:ea typeface="黑体" panose="02010609060101010101" pitchFamily="49" charset="-122"/>
                <a:cs typeface="黑体" panose="02010609060101010101" pitchFamily="49" charset="-122"/>
              </a:rPr>
              <a:t>（</a:t>
            </a:r>
            <a:r>
              <a:rPr lang="en-US" altLang="zh-CN" sz="2800" b="1">
                <a:highlight>
                  <a:srgbClr val="FFFF00"/>
                </a:highlight>
                <a:latin typeface="黑体" panose="02010609060101010101" pitchFamily="49" charset="-122"/>
                <a:ea typeface="黑体" panose="02010609060101010101" pitchFamily="49" charset="-122"/>
                <a:cs typeface="黑体" panose="02010609060101010101" pitchFamily="49" charset="-122"/>
              </a:rPr>
              <a:t>21%</a:t>
            </a:r>
            <a:r>
              <a:rPr lang="zh-CN" altLang="en-US" sz="2800" b="1">
                <a:highlight>
                  <a:srgbClr val="FFFF00"/>
                </a:highlight>
                <a:latin typeface="黑体" panose="02010609060101010101" pitchFamily="49" charset="-122"/>
                <a:ea typeface="黑体" panose="02010609060101010101" pitchFamily="49" charset="-122"/>
                <a:cs typeface="黑体" panose="02010609060101010101" pitchFamily="49" charset="-122"/>
              </a:rPr>
              <a:t>）</a:t>
            </a:r>
            <a:r>
              <a:rPr lang="en-US" altLang="zh-CN" sz="2800" b="1">
                <a:latin typeface="黑体" panose="02010609060101010101" pitchFamily="49" charset="-122"/>
                <a:ea typeface="黑体" panose="02010609060101010101" pitchFamily="49" charset="-122"/>
                <a:cs typeface="黑体" panose="02010609060101010101" pitchFamily="49" charset="-122"/>
              </a:rPr>
              <a:t>    B.</a:t>
            </a:r>
            <a:r>
              <a:rPr lang="zh-CN" altLang="en-US" sz="2800" b="1">
                <a:latin typeface="黑体" panose="02010609060101010101" pitchFamily="49" charset="-122"/>
                <a:ea typeface="黑体" panose="02010609060101010101" pitchFamily="49" charset="-122"/>
                <a:cs typeface="黑体" panose="02010609060101010101" pitchFamily="49" charset="-122"/>
              </a:rPr>
              <a:t>工人运动促使政府职能转变</a:t>
            </a:r>
            <a:r>
              <a:rPr lang="zh-CN" altLang="en-US" sz="2800" b="1">
                <a:highlight>
                  <a:srgbClr val="FF0000"/>
                </a:highlight>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800" b="1">
                <a:highlight>
                  <a:srgbClr val="FF0000"/>
                </a:highlight>
                <a:latin typeface="黑体" panose="02010609060101010101" pitchFamily="49" charset="-122"/>
                <a:ea typeface="黑体" panose="02010609060101010101" pitchFamily="49" charset="-122"/>
                <a:cs typeface="黑体" panose="02010609060101010101" pitchFamily="49" charset="-122"/>
                <a:sym typeface="+mn-ea"/>
              </a:rPr>
              <a:t>41%</a:t>
            </a:r>
            <a:r>
              <a:rPr lang="zh-CN" altLang="en-US" sz="2800" b="1">
                <a:highlight>
                  <a:srgbClr val="FF0000"/>
                </a:highlight>
                <a:latin typeface="黑体" panose="02010609060101010101" pitchFamily="49" charset="-122"/>
                <a:ea typeface="黑体" panose="02010609060101010101" pitchFamily="49" charset="-122"/>
                <a:cs typeface="黑体" panose="02010609060101010101" pitchFamily="49" charset="-122"/>
                <a:sym typeface="+mn-ea"/>
              </a:rPr>
              <a:t>）</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pPr indent="266700" algn="just" defTabSz="266700" fontAlgn="auto">
              <a:lnSpc>
                <a:spcPts val="3500"/>
              </a:lnSpc>
              <a:spcBef>
                <a:spcPct val="0"/>
              </a:spcBef>
              <a:spcAft>
                <a:spcPct val="0"/>
              </a:spcAft>
            </a:pPr>
            <a:r>
              <a:rPr lang="en-US" altLang="zh-CN" sz="2800" b="1">
                <a:latin typeface="黑体" panose="02010609060101010101" pitchFamily="49" charset="-122"/>
                <a:ea typeface="黑体" panose="02010609060101010101" pitchFamily="49" charset="-122"/>
                <a:cs typeface="黑体" panose="02010609060101010101" pitchFamily="49" charset="-122"/>
              </a:rPr>
              <a:t>C.</a:t>
            </a:r>
            <a:r>
              <a:rPr lang="zh-CN" altLang="en-US" sz="2800" b="1">
                <a:latin typeface="黑体" panose="02010609060101010101" pitchFamily="49" charset="-122"/>
                <a:ea typeface="黑体" panose="02010609060101010101" pitchFamily="49" charset="-122"/>
                <a:cs typeface="黑体" panose="02010609060101010101" pitchFamily="49" charset="-122"/>
              </a:rPr>
              <a:t>自由主义理论受到挑战</a:t>
            </a:r>
            <a:r>
              <a:rPr lang="zh-CN" altLang="en-US" sz="2800" b="1">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800" b="1">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10</a:t>
            </a:r>
            <a:r>
              <a:rPr lang="en-US" altLang="zh-CN" sz="2800" b="1">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800" b="1">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800" b="1">
                <a:latin typeface="黑体" panose="02010609060101010101" pitchFamily="49" charset="-122"/>
                <a:ea typeface="黑体" panose="02010609060101010101" pitchFamily="49" charset="-122"/>
                <a:cs typeface="黑体" panose="02010609060101010101" pitchFamily="49" charset="-122"/>
              </a:rPr>
              <a:t>      D.</a:t>
            </a:r>
            <a:r>
              <a:rPr lang="zh-CN" altLang="en-US" sz="2800" b="1">
                <a:latin typeface="黑体" panose="02010609060101010101" pitchFamily="49" charset="-122"/>
                <a:ea typeface="黑体" panose="02010609060101010101" pitchFamily="49" charset="-122"/>
                <a:cs typeface="黑体" panose="02010609060101010101" pitchFamily="49" charset="-122"/>
              </a:rPr>
              <a:t>探索国家干预经济发展模式</a:t>
            </a:r>
            <a:r>
              <a:rPr lang="zh-CN" altLang="en-US" sz="2800" b="1">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800" b="1">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28%</a:t>
            </a:r>
            <a:r>
              <a:rPr lang="zh-CN" altLang="en-US" sz="2800" b="1">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p:txBody>
      </p:sp>
      <p:sp>
        <p:nvSpPr>
          <p:cNvPr id="5" name="文本框 4"/>
          <p:cNvSpPr txBox="1"/>
          <p:nvPr/>
        </p:nvSpPr>
        <p:spPr>
          <a:xfrm>
            <a:off x="71120" y="3011170"/>
            <a:ext cx="11986260" cy="3233420"/>
          </a:xfrm>
          <a:prstGeom prst="rect">
            <a:avLst/>
          </a:prstGeom>
          <a:noFill/>
        </p:spPr>
        <p:txBody>
          <a:bodyPr wrap="square" rtlCol="0" anchor="t">
            <a:spAutoFit/>
          </a:bodyPr>
          <a:p>
            <a:pPr indent="0" fontAlgn="auto">
              <a:lnSpc>
                <a:spcPts val="3500"/>
              </a:lnSpc>
            </a:pP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背景分析</a:t>
            </a:r>
            <a:r>
              <a:rPr lang="zh-CN" altLang="en-US" sz="2800" b="1">
                <a:latin typeface="黑体" panose="02010609060101010101" pitchFamily="49" charset="-122"/>
                <a:ea typeface="黑体" panose="02010609060101010101" pitchFamily="49" charset="-122"/>
                <a:cs typeface="黑体" panose="02010609060101010101" pitchFamily="49" charset="-122"/>
                <a:sym typeface="+mn-ea"/>
              </a:rPr>
              <a:t>：</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3500"/>
              </a:lnSpc>
            </a:pPr>
            <a:r>
              <a:rPr lang="en-US" altLang="zh-CN" sz="2800" b="1">
                <a:latin typeface="黑体" panose="02010609060101010101" pitchFamily="49" charset="-122"/>
                <a:ea typeface="黑体" panose="02010609060101010101" pitchFamily="49" charset="-122"/>
                <a:cs typeface="黑体" panose="02010609060101010101" pitchFamily="49" charset="-122"/>
                <a:sym typeface="+mn-ea"/>
              </a:rPr>
              <a:t>• 19</a:t>
            </a:r>
            <a:r>
              <a:rPr lang="zh-CN" altLang="en-US" sz="2800" b="1">
                <a:latin typeface="黑体" panose="02010609060101010101" pitchFamily="49" charset="-122"/>
                <a:ea typeface="黑体" panose="02010609060101010101" pitchFamily="49" charset="-122"/>
                <a:cs typeface="黑体" panose="02010609060101010101" pitchFamily="49" charset="-122"/>
                <a:sym typeface="+mn-ea"/>
              </a:rPr>
              <a:t>世纪三四十年代的宪章运动是英国工人阶级争取普选权的政治运动，虽未直接成功，但暴露了社会矛盾，引发对工人权益的关注。</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3500"/>
              </a:lnSpc>
            </a:pPr>
            <a:r>
              <a:rPr lang="en-US" altLang="zh-CN" sz="2800" b="1">
                <a:latin typeface="黑体" panose="02010609060101010101" pitchFamily="49" charset="-122"/>
                <a:ea typeface="黑体" panose="02010609060101010101" pitchFamily="49" charset="-122"/>
                <a:cs typeface="黑体" panose="02010609060101010101" pitchFamily="49" charset="-122"/>
                <a:sym typeface="+mn-ea"/>
              </a:rPr>
              <a:t>• </a:t>
            </a:r>
            <a:r>
              <a:rPr lang="zh-CN" altLang="en-US" sz="2800" b="1">
                <a:latin typeface="黑体" panose="02010609060101010101" pitchFamily="49" charset="-122"/>
                <a:ea typeface="黑体" panose="02010609060101010101" pitchFamily="49" charset="-122"/>
                <a:cs typeface="黑体" panose="02010609060101010101" pitchFamily="49" charset="-122"/>
                <a:sym typeface="+mn-ea"/>
              </a:rPr>
              <a:t>狄斯累利提出的</a:t>
            </a:r>
            <a:r>
              <a:rPr lang="en-US" altLang="zh-CN" sz="2800" b="1">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800" b="1">
                <a:latin typeface="黑体" panose="02010609060101010101" pitchFamily="49" charset="-122"/>
                <a:ea typeface="黑体" panose="02010609060101010101" pitchFamily="49" charset="-122"/>
                <a:cs typeface="黑体" panose="02010609060101010101" pitchFamily="49" charset="-122"/>
                <a:sym typeface="+mn-ea"/>
              </a:rPr>
              <a:t>给茅屋以面包，给宫廷以和平</a:t>
            </a:r>
            <a:r>
              <a:rPr lang="en-US" altLang="zh-CN" sz="2800" b="1">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800" b="1">
                <a:latin typeface="黑体" panose="02010609060101010101" pitchFamily="49" charset="-122"/>
                <a:ea typeface="黑体" panose="02010609060101010101" pitchFamily="49" charset="-122"/>
                <a:cs typeface="黑体" panose="02010609060101010101" pitchFamily="49" charset="-122"/>
                <a:sym typeface="+mn-ea"/>
              </a:rPr>
              <a:t>体现了保守党通过改善工人生活条件以维护稳定的策略。</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3500"/>
              </a:lnSpc>
            </a:pPr>
            <a:r>
              <a:rPr lang="en-US" altLang="zh-CN" sz="2800" b="1">
                <a:latin typeface="黑体" panose="02010609060101010101" pitchFamily="49" charset="-122"/>
                <a:ea typeface="黑体" panose="02010609060101010101" pitchFamily="49" charset="-122"/>
                <a:cs typeface="黑体" panose="02010609060101010101" pitchFamily="49" charset="-122"/>
                <a:sym typeface="+mn-ea"/>
              </a:rPr>
              <a:t>• 19</a:t>
            </a:r>
            <a:r>
              <a:rPr lang="zh-CN" altLang="en-US" sz="2800" b="1">
                <a:latin typeface="黑体" panose="02010609060101010101" pitchFamily="49" charset="-122"/>
                <a:ea typeface="黑体" panose="02010609060101010101" pitchFamily="49" charset="-122"/>
                <a:cs typeface="黑体" panose="02010609060101010101" pitchFamily="49" charset="-122"/>
                <a:sym typeface="+mn-ea"/>
              </a:rPr>
              <a:t>世纪下半叶，英国议会通过《工厂法》《工会法》《劳资关系法》等，标志着政府开始介入劳资关系和社会福利领域。</a:t>
            </a:r>
            <a:endParaRPr lang="zh-CN" altLang="en-US" sz="2800" b="1">
              <a:latin typeface="黑体" panose="02010609060101010101" pitchFamily="49" charset="-122"/>
              <a:ea typeface="黑体" panose="02010609060101010101" pitchFamily="49" charset="-122"/>
              <a:cs typeface="黑体" panose="02010609060101010101" pitchFamily="49"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250" fill="hold">
                                          <p:stCondLst>
                                            <p:cond delay="0"/>
                                          </p:stCondLst>
                                        </p:cTn>
                                        <p:tgtEl>
                                          <p:spTgt spid="4"/>
                                        </p:tgtEl>
                                        <p:attrNameLst>
                                          <p:attrName>style.visibility</p:attrName>
                                        </p:attrNameLst>
                                      </p:cBhvr>
                                      <p:to>
                                        <p:strVal val="visible"/>
                                      </p:to>
                                    </p:set>
                                    <p:anim calcmode="lin" valueType="num">
                                      <p:cBhvr>
                                        <p:cTn id="7" dur="250" fill="hold"/>
                                        <p:tgtEl>
                                          <p:spTgt spid="4"/>
                                        </p:tgtEl>
                                        <p:attrNameLst>
                                          <p:attrName>ppt_w</p:attrName>
                                        </p:attrNameLst>
                                      </p:cBhvr>
                                      <p:tavLst>
                                        <p:tav tm="0">
                                          <p:val>
                                            <p:strVal val="#ppt_w*0.70"/>
                                          </p:val>
                                        </p:tav>
                                        <p:tav tm="100000">
                                          <p:val>
                                            <p:strVal val="#ppt_w"/>
                                          </p:val>
                                        </p:tav>
                                      </p:tavLst>
                                    </p:anim>
                                    <p:anim calcmode="lin" valueType="num">
                                      <p:cBhvr>
                                        <p:cTn id="8" dur="250" fill="hold"/>
                                        <p:tgtEl>
                                          <p:spTgt spid="4"/>
                                        </p:tgtEl>
                                        <p:attrNameLst>
                                          <p:attrName>ppt_h</p:attrName>
                                        </p:attrNameLst>
                                      </p:cBhvr>
                                      <p:tavLst>
                                        <p:tav tm="0">
                                          <p:val>
                                            <p:strVal val="#ppt_h"/>
                                          </p:val>
                                        </p:tav>
                                        <p:tav tm="100000">
                                          <p:val>
                                            <p:strVal val="#ppt_h"/>
                                          </p:val>
                                        </p:tav>
                                      </p:tavLst>
                                    </p:anim>
                                    <p:animEffect transition="in" filter="fade">
                                      <p:cBhvr>
                                        <p:cTn id="9" dur="25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250" fill="hold">
                                          <p:stCondLst>
                                            <p:cond delay="0"/>
                                          </p:stCondLst>
                                        </p:cTn>
                                        <p:tgtEl>
                                          <p:spTgt spid="5"/>
                                        </p:tgtEl>
                                        <p:attrNameLst>
                                          <p:attrName>style.visibility</p:attrName>
                                        </p:attrNameLst>
                                      </p:cBhvr>
                                      <p:to>
                                        <p:strVal val="visible"/>
                                      </p:to>
                                    </p:set>
                                    <p:anim calcmode="lin" valueType="num">
                                      <p:cBhvr>
                                        <p:cTn id="14" dur="250" fill="hold"/>
                                        <p:tgtEl>
                                          <p:spTgt spid="5"/>
                                        </p:tgtEl>
                                        <p:attrNameLst>
                                          <p:attrName>ppt_w</p:attrName>
                                        </p:attrNameLst>
                                      </p:cBhvr>
                                      <p:tavLst>
                                        <p:tav tm="0">
                                          <p:val>
                                            <p:strVal val="#ppt_w*0.70"/>
                                          </p:val>
                                        </p:tav>
                                        <p:tav tm="100000">
                                          <p:val>
                                            <p:strVal val="#ppt_w"/>
                                          </p:val>
                                        </p:tav>
                                      </p:tavLst>
                                    </p:anim>
                                    <p:anim calcmode="lin" valueType="num">
                                      <p:cBhvr>
                                        <p:cTn id="15" dur="250" fill="hold"/>
                                        <p:tgtEl>
                                          <p:spTgt spid="5"/>
                                        </p:tgtEl>
                                        <p:attrNameLst>
                                          <p:attrName>ppt_h</p:attrName>
                                        </p:attrNameLst>
                                      </p:cBhvr>
                                      <p:tavLst>
                                        <p:tav tm="0">
                                          <p:val>
                                            <p:strVal val="#ppt_h"/>
                                          </p:val>
                                        </p:tav>
                                        <p:tav tm="100000">
                                          <p:val>
                                            <p:strVal val="#ppt_h"/>
                                          </p:val>
                                        </p:tav>
                                      </p:tavLst>
                                    </p:anim>
                                    <p:animEffect transition="in" filter="fade">
                                      <p:cBhvr>
                                        <p:cTn id="16" dur="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5"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635" y="50800"/>
            <a:ext cx="12091035" cy="6123940"/>
          </a:xfrm>
          <a:prstGeom prst="rect">
            <a:avLst/>
          </a:prstGeom>
          <a:noFill/>
        </p:spPr>
        <p:txBody>
          <a:bodyPr wrap="square" rtlCol="0" anchor="t">
            <a:spAutoFit/>
          </a:bodyPr>
          <a:p>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选项辨析</a:t>
            </a:r>
            <a:r>
              <a:rPr lang="zh-CN" altLang="en-US" sz="2800" b="1">
                <a:latin typeface="黑体" panose="02010609060101010101" pitchFamily="49" charset="-122"/>
                <a:ea typeface="黑体" panose="02010609060101010101" pitchFamily="49" charset="-122"/>
                <a:cs typeface="黑体" panose="02010609060101010101" pitchFamily="49" charset="-122"/>
              </a:rPr>
              <a:t>：</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 ​A. </a:t>
            </a:r>
            <a:r>
              <a:rPr lang="zh-CN" altLang="en-US" sz="2800" b="1">
                <a:latin typeface="黑体" panose="02010609060101010101" pitchFamily="49" charset="-122"/>
                <a:ea typeface="黑体" panose="02010609060101010101" pitchFamily="49" charset="-122"/>
                <a:cs typeface="黑体" panose="02010609060101010101" pitchFamily="49" charset="-122"/>
              </a:rPr>
              <a:t>社会主义运动蓬勃发展：宪章运动虽具社会主义色彩，但本质是工人阶级的政治诉求，后续法律由议会主导，与社会主义运动无直接关联，排除。</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 ​B. </a:t>
            </a:r>
            <a:r>
              <a:rPr lang="zh-CN" altLang="en-US" sz="2800" b="1">
                <a:latin typeface="黑体" panose="02010609060101010101" pitchFamily="49" charset="-122"/>
                <a:ea typeface="黑体" panose="02010609060101010101" pitchFamily="49" charset="-122"/>
                <a:cs typeface="黑体" panose="02010609060101010101" pitchFamily="49" charset="-122"/>
              </a:rPr>
              <a:t>工人运动促使政府职能转变：工人运动（如宪章运动）的压力迫使政府从自由放任转向立法干预，通过《工厂法》等改善劳工条件，体现政府职能从</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不干预</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到</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有限干预</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的转变，符合题意。</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 ​C. </a:t>
            </a:r>
            <a:r>
              <a:rPr lang="zh-CN" altLang="en-US" sz="2800" b="1">
                <a:latin typeface="黑体" panose="02010609060101010101" pitchFamily="49" charset="-122"/>
                <a:ea typeface="黑体" panose="02010609060101010101" pitchFamily="49" charset="-122"/>
                <a:cs typeface="黑体" panose="02010609060101010101" pitchFamily="49" charset="-122"/>
              </a:rPr>
              <a:t>自由主义理论受到挑战：自由主义主张自由市场，但</a:t>
            </a:r>
            <a:r>
              <a:rPr lang="en-US" altLang="zh-CN" sz="2800" b="1">
                <a:latin typeface="黑体" panose="02010609060101010101" pitchFamily="49" charset="-122"/>
                <a:ea typeface="黑体" panose="02010609060101010101" pitchFamily="49" charset="-122"/>
                <a:cs typeface="黑体" panose="02010609060101010101" pitchFamily="49" charset="-122"/>
              </a:rPr>
              <a:t>19</a:t>
            </a:r>
            <a:r>
              <a:rPr lang="zh-CN" altLang="en-US" sz="2800" b="1">
                <a:latin typeface="黑体" panose="02010609060101010101" pitchFamily="49" charset="-122"/>
                <a:ea typeface="黑体" panose="02010609060101010101" pitchFamily="49" charset="-122"/>
                <a:cs typeface="黑体" panose="02010609060101010101" pitchFamily="49" charset="-122"/>
              </a:rPr>
              <a:t>世纪后期英国政府的立法属于政策调整（如</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新自由主义</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），并未根本否定自由主义，而是对其局限性进行修补，排除。</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 ​D. </a:t>
            </a:r>
            <a:r>
              <a:rPr lang="zh-CN" altLang="en-US" sz="2800" b="1">
                <a:latin typeface="黑体" panose="02010609060101010101" pitchFamily="49" charset="-122"/>
                <a:ea typeface="黑体" panose="02010609060101010101" pitchFamily="49" charset="-122"/>
                <a:cs typeface="黑体" panose="02010609060101010101" pitchFamily="49" charset="-122"/>
              </a:rPr>
              <a:t>探索国家干预经济发展模式：题干中的法律聚焦劳工权益，属于社会立法，而非直接干预经济模式（如货币政策或产业政策），排除。</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结论</a:t>
            </a:r>
            <a:r>
              <a:rPr lang="zh-CN" altLang="en-US" sz="2800" b="1">
                <a:latin typeface="黑体" panose="02010609060101010101" pitchFamily="49" charset="-122"/>
                <a:ea typeface="黑体" panose="02010609060101010101" pitchFamily="49" charset="-122"/>
                <a:cs typeface="黑体" panose="02010609060101010101" pitchFamily="49" charset="-122"/>
              </a:rPr>
              <a:t>：</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    </a:t>
            </a:r>
            <a:r>
              <a:rPr lang="zh-CN" altLang="en-US" sz="2800" b="1">
                <a:latin typeface="黑体" panose="02010609060101010101" pitchFamily="49" charset="-122"/>
                <a:ea typeface="黑体" panose="02010609060101010101" pitchFamily="49" charset="-122"/>
                <a:cs typeface="黑体" panose="02010609060101010101" pitchFamily="49" charset="-122"/>
              </a:rPr>
              <a:t>工人运动（如宪章运动）迫使英国政府通过立法回应社会诉求，标志着政府职能从传统自由放任向有限干预的转变，故选</a:t>
            </a:r>
            <a:r>
              <a:rPr lang="en-US" altLang="zh-CN" sz="2800" b="1">
                <a:latin typeface="黑体" panose="02010609060101010101" pitchFamily="49" charset="-122"/>
                <a:ea typeface="黑体" panose="02010609060101010101" pitchFamily="49" charset="-122"/>
                <a:cs typeface="黑体" panose="02010609060101010101" pitchFamily="49" charset="-122"/>
              </a:rPr>
              <a:t> ​B</a:t>
            </a:r>
            <a:r>
              <a:rPr lang="zh-CN" altLang="en-US" sz="2800" b="1">
                <a:latin typeface="黑体" panose="02010609060101010101" pitchFamily="49" charset="-122"/>
                <a:ea typeface="黑体" panose="02010609060101010101" pitchFamily="49" charset="-122"/>
                <a:cs typeface="黑体" panose="02010609060101010101" pitchFamily="49" charset="-122"/>
              </a:rPr>
              <a:t>。</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0" y="0"/>
            <a:ext cx="12147550" cy="2335530"/>
          </a:xfrm>
          <a:prstGeom prst="rect">
            <a:avLst/>
          </a:prstGeom>
        </p:spPr>
        <p:txBody>
          <a:bodyPr wrap="square">
            <a:spAutoFit/>
          </a:bodyPr>
          <a:p>
            <a:pPr indent="0" algn="just" defTabSz="266700" fontAlgn="auto">
              <a:lnSpc>
                <a:spcPts val="3500"/>
              </a:lnSpc>
              <a:spcBef>
                <a:spcPct val="0"/>
              </a:spcBef>
              <a:spcAft>
                <a:spcPct val="0"/>
              </a:spcAft>
            </a:pPr>
            <a:r>
              <a:rPr lang="en-US" altLang="zh-CN" sz="2400" b="1">
                <a:latin typeface="黑体" panose="02010609060101010101" pitchFamily="49" charset="-122"/>
                <a:ea typeface="黑体" panose="02010609060101010101" pitchFamily="49" charset="-122"/>
                <a:cs typeface="黑体" panose="02010609060101010101" pitchFamily="49" charset="-122"/>
              </a:rPr>
              <a:t>14</a:t>
            </a:r>
            <a:r>
              <a:rPr lang="zh-CN" altLang="en-US" sz="2400" b="1">
                <a:latin typeface="黑体" panose="02010609060101010101" pitchFamily="49" charset="-122"/>
                <a:ea typeface="黑体" panose="02010609060101010101" pitchFamily="49" charset="-122"/>
                <a:cs typeface="黑体" panose="02010609060101010101" pitchFamily="49" charset="-122"/>
              </a:rPr>
              <a:t>、</a:t>
            </a:r>
            <a:r>
              <a:rPr lang="en-US" altLang="zh-CN" sz="2400" b="1">
                <a:latin typeface="黑体" panose="02010609060101010101" pitchFamily="49" charset="-122"/>
                <a:ea typeface="黑体" panose="02010609060101010101" pitchFamily="49" charset="-122"/>
                <a:cs typeface="黑体" panose="02010609060101010101" pitchFamily="49" charset="-122"/>
              </a:rPr>
              <a:t>1962</a:t>
            </a:r>
            <a:r>
              <a:rPr lang="zh-CN" altLang="en-US" sz="2400" b="1">
                <a:latin typeface="黑体" panose="02010609060101010101" pitchFamily="49" charset="-122"/>
                <a:ea typeface="黑体" panose="02010609060101010101" pitchFamily="49" charset="-122"/>
                <a:cs typeface="黑体" panose="02010609060101010101" pitchFamily="49" charset="-122"/>
              </a:rPr>
              <a:t>年</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坦桑尼亚设立了非洲化委员会</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宣布由非洲人代替国内</a:t>
            </a:r>
            <a:r>
              <a:rPr lang="en-US" altLang="zh-CN" sz="2400" b="1">
                <a:latin typeface="黑体" panose="02010609060101010101" pitchFamily="49" charset="-122"/>
                <a:ea typeface="黑体" panose="02010609060101010101" pitchFamily="49" charset="-122"/>
                <a:cs typeface="黑体" panose="02010609060101010101" pitchFamily="49" charset="-122"/>
              </a:rPr>
              <a:t>30%</a:t>
            </a:r>
            <a:r>
              <a:rPr lang="zh-CN" altLang="en-US" sz="2400" b="1">
                <a:latin typeface="黑体" panose="02010609060101010101" pitchFamily="49" charset="-122"/>
                <a:ea typeface="黑体" panose="02010609060101010101" pitchFamily="49" charset="-122"/>
                <a:cs typeface="黑体" panose="02010609060101010101" pitchFamily="49" charset="-122"/>
              </a:rPr>
              <a:t>的中高层</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并逐步使非洲人全面取代西方职员。然而</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时任总统尼雷尔却认为</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非洲人缺乏必要的行政经验</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应减缓政府非洲化步伐</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遭到了国内剧烈抗议。这体现出坦桑尼亚</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　　</a:t>
            </a:r>
            <a:r>
              <a:rPr lang="en-US" altLang="zh-CN" sz="2400" b="1">
                <a:latin typeface="黑体" panose="02010609060101010101" pitchFamily="49" charset="-122"/>
                <a:ea typeface="黑体" panose="02010609060101010101" pitchFamily="49" charset="-122"/>
                <a:cs typeface="黑体" panose="02010609060101010101" pitchFamily="49" charset="-122"/>
              </a:rPr>
              <a:t>)</a:t>
            </a:r>
            <a:endParaRPr lang="en-US" altLang="zh-CN" sz="2400" b="1">
              <a:latin typeface="黑体" panose="02010609060101010101" pitchFamily="49" charset="-122"/>
              <a:ea typeface="黑体" panose="02010609060101010101" pitchFamily="49" charset="-122"/>
              <a:cs typeface="黑体" panose="02010609060101010101" pitchFamily="49" charset="-122"/>
            </a:endParaRPr>
          </a:p>
          <a:p>
            <a:pPr indent="266700" algn="just" defTabSz="266700" fontAlgn="auto">
              <a:lnSpc>
                <a:spcPts val="3500"/>
              </a:lnSpc>
              <a:spcBef>
                <a:spcPct val="0"/>
              </a:spcBef>
              <a:spcAft>
                <a:spcPct val="0"/>
              </a:spcAft>
            </a:pPr>
            <a:r>
              <a:rPr lang="en-US" altLang="zh-CN" sz="2400" b="1">
                <a:latin typeface="黑体" panose="02010609060101010101" pitchFamily="49" charset="-122"/>
                <a:ea typeface="黑体" panose="02010609060101010101" pitchFamily="49" charset="-122"/>
                <a:cs typeface="黑体" panose="02010609060101010101" pitchFamily="49" charset="-122"/>
              </a:rPr>
              <a:t>A.</a:t>
            </a:r>
            <a:r>
              <a:rPr lang="zh-CN" altLang="en-US" sz="2400" b="1">
                <a:latin typeface="黑体" panose="02010609060101010101" pitchFamily="49" charset="-122"/>
                <a:ea typeface="黑体" panose="02010609060101010101" pitchFamily="49" charset="-122"/>
                <a:cs typeface="黑体" panose="02010609060101010101" pitchFamily="49" charset="-122"/>
              </a:rPr>
              <a:t>政治制度具有民族特色</a:t>
            </a:r>
            <a:r>
              <a:rPr lang="zh-CN" altLang="en-US" sz="2400" b="1">
                <a:highlight>
                  <a:srgbClr val="FFFF00"/>
                </a:highlight>
                <a:latin typeface="黑体" panose="02010609060101010101" pitchFamily="49" charset="-122"/>
                <a:ea typeface="黑体" panose="02010609060101010101" pitchFamily="49" charset="-122"/>
                <a:cs typeface="黑体" panose="02010609060101010101" pitchFamily="49" charset="-122"/>
              </a:rPr>
              <a:t>（</a:t>
            </a:r>
            <a:r>
              <a:rPr lang="en-US" altLang="zh-CN" sz="2400" b="1">
                <a:highlight>
                  <a:srgbClr val="FFFF00"/>
                </a:highlight>
                <a:latin typeface="黑体" panose="02010609060101010101" pitchFamily="49" charset="-122"/>
                <a:ea typeface="黑体" panose="02010609060101010101" pitchFamily="49" charset="-122"/>
                <a:cs typeface="黑体" panose="02010609060101010101" pitchFamily="49" charset="-122"/>
              </a:rPr>
              <a:t>33%</a:t>
            </a:r>
            <a:r>
              <a:rPr lang="zh-CN" altLang="en-US" sz="2400" b="1">
                <a:highlight>
                  <a:srgbClr val="FFFF00"/>
                </a:highlight>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	</a:t>
            </a:r>
            <a:r>
              <a:rPr lang="en-US" altLang="zh-CN" sz="2400" b="1">
                <a:latin typeface="黑体" panose="02010609060101010101" pitchFamily="49" charset="-122"/>
                <a:ea typeface="黑体" panose="02010609060101010101" pitchFamily="49" charset="-122"/>
                <a:cs typeface="黑体" panose="02010609060101010101" pitchFamily="49" charset="-122"/>
              </a:rPr>
              <a:t>    B.</a:t>
            </a:r>
            <a:r>
              <a:rPr lang="zh-CN" altLang="en-US" sz="2400" b="1">
                <a:latin typeface="黑体" panose="02010609060101010101" pitchFamily="49" charset="-122"/>
                <a:ea typeface="黑体" panose="02010609060101010101" pitchFamily="49" charset="-122"/>
                <a:cs typeface="黑体" panose="02010609060101010101" pitchFamily="49" charset="-122"/>
              </a:rPr>
              <a:t>执政党合法性遭到挑战</a:t>
            </a:r>
            <a:r>
              <a:rPr lang="zh-CN" altLang="en-US" sz="2400" b="1">
                <a:highlight>
                  <a:srgbClr val="FFFF00"/>
                </a:highlight>
                <a:latin typeface="黑体" panose="02010609060101010101" pitchFamily="49" charset="-122"/>
                <a:ea typeface="黑体" panose="02010609060101010101" pitchFamily="49" charset="-122"/>
                <a:cs typeface="黑体" panose="02010609060101010101" pitchFamily="49" charset="-122"/>
              </a:rPr>
              <a:t>（</a:t>
            </a:r>
            <a:r>
              <a:rPr lang="en-US" altLang="zh-CN" sz="2400" b="1">
                <a:highlight>
                  <a:srgbClr val="FFFF00"/>
                </a:highlight>
                <a:latin typeface="黑体" panose="02010609060101010101" pitchFamily="49" charset="-122"/>
                <a:ea typeface="黑体" panose="02010609060101010101" pitchFamily="49" charset="-122"/>
                <a:cs typeface="黑体" panose="02010609060101010101" pitchFamily="49" charset="-122"/>
              </a:rPr>
              <a:t>17%</a:t>
            </a:r>
            <a:r>
              <a:rPr lang="zh-CN" altLang="en-US" sz="2400" b="1">
                <a:highlight>
                  <a:srgbClr val="FFFF00"/>
                </a:highlight>
                <a:latin typeface="黑体" panose="02010609060101010101" pitchFamily="49" charset="-122"/>
                <a:ea typeface="黑体" panose="02010609060101010101" pitchFamily="49" charset="-122"/>
                <a:cs typeface="黑体" panose="02010609060101010101" pitchFamily="49" charset="-122"/>
              </a:rPr>
              <a:t>）</a:t>
            </a:r>
            <a:endParaRPr lang="zh-CN" altLang="en-US" sz="2400" b="1">
              <a:highlight>
                <a:srgbClr val="FFFF00"/>
              </a:highlight>
              <a:latin typeface="黑体" panose="02010609060101010101" pitchFamily="49" charset="-122"/>
              <a:ea typeface="黑体" panose="02010609060101010101" pitchFamily="49" charset="-122"/>
              <a:cs typeface="黑体" panose="02010609060101010101" pitchFamily="49" charset="-122"/>
            </a:endParaRPr>
          </a:p>
          <a:p>
            <a:pPr indent="266700" algn="just" defTabSz="266700" fontAlgn="auto">
              <a:lnSpc>
                <a:spcPts val="3500"/>
              </a:lnSpc>
              <a:spcBef>
                <a:spcPct val="0"/>
              </a:spcBef>
              <a:spcAft>
                <a:spcPct val="0"/>
              </a:spcAft>
            </a:pPr>
            <a:r>
              <a:rPr lang="en-US" altLang="zh-CN" sz="2400" b="1">
                <a:latin typeface="黑体" panose="02010609060101010101" pitchFamily="49" charset="-122"/>
                <a:ea typeface="黑体" panose="02010609060101010101" pitchFamily="49" charset="-122"/>
                <a:cs typeface="黑体" panose="02010609060101010101" pitchFamily="49" charset="-122"/>
              </a:rPr>
              <a:t>C.</a:t>
            </a:r>
            <a:r>
              <a:rPr lang="zh-CN" altLang="en-US" sz="2400" b="1">
                <a:latin typeface="黑体" panose="02010609060101010101" pitchFamily="49" charset="-122"/>
                <a:ea typeface="黑体" panose="02010609060101010101" pitchFamily="49" charset="-122"/>
                <a:cs typeface="黑体" panose="02010609060101010101" pitchFamily="49" charset="-122"/>
              </a:rPr>
              <a:t>外籍职员占比日益降低</a:t>
            </a:r>
            <a:r>
              <a:rPr lang="zh-CN" altLang="en-US" sz="2400" b="1">
                <a:highlight>
                  <a:srgbClr val="FFFF00"/>
                </a:highlight>
                <a:latin typeface="黑体" panose="02010609060101010101" pitchFamily="49" charset="-122"/>
                <a:ea typeface="黑体" panose="02010609060101010101" pitchFamily="49" charset="-122"/>
                <a:cs typeface="黑体" panose="02010609060101010101" pitchFamily="49" charset="-122"/>
              </a:rPr>
              <a:t>（</a:t>
            </a:r>
            <a:r>
              <a:rPr lang="en-US" altLang="zh-CN" sz="2400" b="1">
                <a:highlight>
                  <a:srgbClr val="FFFF00"/>
                </a:highlight>
                <a:latin typeface="黑体" panose="02010609060101010101" pitchFamily="49" charset="-122"/>
                <a:ea typeface="黑体" panose="02010609060101010101" pitchFamily="49" charset="-122"/>
                <a:cs typeface="黑体" panose="02010609060101010101" pitchFamily="49" charset="-122"/>
              </a:rPr>
              <a:t>3%</a:t>
            </a:r>
            <a:r>
              <a:rPr lang="zh-CN" altLang="en-US" sz="2400" b="1">
                <a:highlight>
                  <a:srgbClr val="FFFF00"/>
                </a:highlight>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	</a:t>
            </a:r>
            <a:r>
              <a:rPr lang="en-US" altLang="zh-CN" sz="2400" b="1">
                <a:latin typeface="黑体" panose="02010609060101010101" pitchFamily="49" charset="-122"/>
                <a:ea typeface="黑体" panose="02010609060101010101" pitchFamily="49" charset="-122"/>
                <a:cs typeface="黑体" panose="02010609060101010101" pitchFamily="49" charset="-122"/>
              </a:rPr>
              <a:t>       D.</a:t>
            </a:r>
            <a:r>
              <a:rPr lang="zh-CN" altLang="en-US" sz="2400" b="1">
                <a:latin typeface="黑体" panose="02010609060101010101" pitchFamily="49" charset="-122"/>
                <a:ea typeface="黑体" panose="02010609060101010101" pitchFamily="49" charset="-122"/>
                <a:cs typeface="黑体" panose="02010609060101010101" pitchFamily="49" charset="-122"/>
              </a:rPr>
              <a:t>打破殖民秩序势在必行</a:t>
            </a:r>
            <a:r>
              <a:rPr lang="zh-CN" altLang="en-US" sz="2400" b="1">
                <a:highlight>
                  <a:srgbClr val="FF0000"/>
                </a:highlight>
                <a:latin typeface="黑体" panose="02010609060101010101" pitchFamily="49" charset="-122"/>
                <a:ea typeface="黑体" panose="02010609060101010101" pitchFamily="49" charset="-122"/>
                <a:cs typeface="黑体" panose="02010609060101010101" pitchFamily="49" charset="-122"/>
              </a:rPr>
              <a:t>（</a:t>
            </a:r>
            <a:r>
              <a:rPr lang="en-US" altLang="zh-CN" sz="2400" b="1">
                <a:highlight>
                  <a:srgbClr val="FF0000"/>
                </a:highlight>
                <a:latin typeface="黑体" panose="02010609060101010101" pitchFamily="49" charset="-122"/>
                <a:ea typeface="黑体" panose="02010609060101010101" pitchFamily="49" charset="-122"/>
                <a:cs typeface="黑体" panose="02010609060101010101" pitchFamily="49" charset="-122"/>
              </a:rPr>
              <a:t>47%</a:t>
            </a:r>
            <a:r>
              <a:rPr lang="zh-CN" altLang="en-US" sz="2400" b="1">
                <a:highlight>
                  <a:srgbClr val="FF0000"/>
                </a:highlight>
                <a:latin typeface="黑体" panose="02010609060101010101" pitchFamily="49" charset="-122"/>
                <a:ea typeface="黑体" panose="02010609060101010101" pitchFamily="49" charset="-122"/>
                <a:cs typeface="黑体" panose="02010609060101010101" pitchFamily="49" charset="-122"/>
              </a:rPr>
              <a:t>）</a:t>
            </a:r>
            <a:endParaRPr lang="zh-CN" altLang="en-US" sz="2400" b="1">
              <a:highlight>
                <a:srgbClr val="FF0000"/>
              </a:highlight>
              <a:latin typeface="黑体" panose="02010609060101010101" pitchFamily="49" charset="-122"/>
              <a:ea typeface="黑体" panose="02010609060101010101" pitchFamily="49" charset="-122"/>
              <a:cs typeface="黑体" panose="02010609060101010101" pitchFamily="49" charset="-122"/>
            </a:endParaRPr>
          </a:p>
        </p:txBody>
      </p:sp>
      <p:sp>
        <p:nvSpPr>
          <p:cNvPr id="5" name="文本框 4"/>
          <p:cNvSpPr txBox="1"/>
          <p:nvPr/>
        </p:nvSpPr>
        <p:spPr>
          <a:xfrm>
            <a:off x="99060" y="2675890"/>
            <a:ext cx="11696065" cy="2245360"/>
          </a:xfrm>
          <a:prstGeom prst="rect">
            <a:avLst/>
          </a:prstGeom>
          <a:noFill/>
        </p:spPr>
        <p:txBody>
          <a:bodyPr wrap="square" rtlCol="0" anchor="t">
            <a:spAutoFit/>
          </a:bodyPr>
          <a:p>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背景分析</a:t>
            </a:r>
            <a:r>
              <a:rPr lang="zh-CN" altLang="en-US" sz="2800" b="1">
                <a:latin typeface="黑体" panose="02010609060101010101" pitchFamily="49" charset="-122"/>
                <a:ea typeface="黑体" panose="02010609060101010101" pitchFamily="49" charset="-122"/>
                <a:cs typeface="黑体" panose="02010609060101010101" pitchFamily="49" charset="-122"/>
              </a:rPr>
              <a:t>：</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 </a:t>
            </a:r>
            <a:r>
              <a:rPr lang="zh-CN" altLang="en-US" sz="2800" b="1">
                <a:latin typeface="黑体" panose="02010609060101010101" pitchFamily="49" charset="-122"/>
                <a:ea typeface="黑体" panose="02010609060101010101" pitchFamily="49" charset="-122"/>
                <a:cs typeface="黑体" panose="02010609060101010101" pitchFamily="49" charset="-122"/>
              </a:rPr>
              <a:t>坦桑尼亚</a:t>
            </a:r>
            <a:r>
              <a:rPr lang="en-US" altLang="zh-CN" sz="2800" b="1">
                <a:latin typeface="黑体" panose="02010609060101010101" pitchFamily="49" charset="-122"/>
                <a:ea typeface="黑体" panose="02010609060101010101" pitchFamily="49" charset="-122"/>
                <a:cs typeface="黑体" panose="02010609060101010101" pitchFamily="49" charset="-122"/>
              </a:rPr>
              <a:t>1962</a:t>
            </a:r>
            <a:r>
              <a:rPr lang="zh-CN" altLang="en-US" sz="2800" b="1">
                <a:latin typeface="黑体" panose="02010609060101010101" pitchFamily="49" charset="-122"/>
                <a:ea typeface="黑体" panose="02010609060101010101" pitchFamily="49" charset="-122"/>
                <a:cs typeface="黑体" panose="02010609060101010101" pitchFamily="49" charset="-122"/>
              </a:rPr>
              <a:t>年独立后，推行</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非洲化</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政策，旨在替换殖民时期遗留的外籍官员，恢复国家主权和文化认同。</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 </a:t>
            </a:r>
            <a:r>
              <a:rPr lang="zh-CN" altLang="en-US" sz="2800" b="1">
                <a:latin typeface="黑体" panose="02010609060101010101" pitchFamily="49" charset="-122"/>
                <a:ea typeface="黑体" panose="02010609060101010101" pitchFamily="49" charset="-122"/>
                <a:cs typeface="黑体" panose="02010609060101010101" pitchFamily="49" charset="-122"/>
              </a:rPr>
              <a:t>总统尼雷尔主张放缓非洲化步伐，认为非洲人缺乏行政经验，但遭到国内激烈抗议，反映出社会对彻底清除殖民影响的迫切需求。</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250" fill="hold">
                                          <p:stCondLst>
                                            <p:cond delay="0"/>
                                          </p:stCondLst>
                                        </p:cTn>
                                        <p:tgtEl>
                                          <p:spTgt spid="4"/>
                                        </p:tgtEl>
                                        <p:attrNameLst>
                                          <p:attrName>style.visibility</p:attrName>
                                        </p:attrNameLst>
                                      </p:cBhvr>
                                      <p:to>
                                        <p:strVal val="visible"/>
                                      </p:to>
                                    </p:set>
                                    <p:anim calcmode="lin" valueType="num">
                                      <p:cBhvr>
                                        <p:cTn id="7" dur="250" fill="hold"/>
                                        <p:tgtEl>
                                          <p:spTgt spid="4"/>
                                        </p:tgtEl>
                                        <p:attrNameLst>
                                          <p:attrName>ppt_w</p:attrName>
                                        </p:attrNameLst>
                                      </p:cBhvr>
                                      <p:tavLst>
                                        <p:tav tm="0">
                                          <p:val>
                                            <p:strVal val="#ppt_w*0.70"/>
                                          </p:val>
                                        </p:tav>
                                        <p:tav tm="100000">
                                          <p:val>
                                            <p:strVal val="#ppt_w"/>
                                          </p:val>
                                        </p:tav>
                                      </p:tavLst>
                                    </p:anim>
                                    <p:anim calcmode="lin" valueType="num">
                                      <p:cBhvr>
                                        <p:cTn id="8" dur="250" fill="hold"/>
                                        <p:tgtEl>
                                          <p:spTgt spid="4"/>
                                        </p:tgtEl>
                                        <p:attrNameLst>
                                          <p:attrName>ppt_h</p:attrName>
                                        </p:attrNameLst>
                                      </p:cBhvr>
                                      <p:tavLst>
                                        <p:tav tm="0">
                                          <p:val>
                                            <p:strVal val="#ppt_h"/>
                                          </p:val>
                                        </p:tav>
                                        <p:tav tm="100000">
                                          <p:val>
                                            <p:strVal val="#ppt_h"/>
                                          </p:val>
                                        </p:tav>
                                      </p:tavLst>
                                    </p:anim>
                                    <p:animEffect transition="in" filter="fade">
                                      <p:cBhvr>
                                        <p:cTn id="9" dur="25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250" fill="hold">
                                          <p:stCondLst>
                                            <p:cond delay="0"/>
                                          </p:stCondLst>
                                        </p:cTn>
                                        <p:tgtEl>
                                          <p:spTgt spid="5">
                                            <p:txEl>
                                              <p:pRg st="2" end="2"/>
                                            </p:txEl>
                                          </p:spTgt>
                                        </p:tgtEl>
                                        <p:attrNameLst>
                                          <p:attrName>style.visibility</p:attrName>
                                        </p:attrNameLst>
                                      </p:cBhvr>
                                      <p:to>
                                        <p:strVal val="visible"/>
                                      </p:to>
                                    </p:set>
                                    <p:anim calcmode="lin" valueType="num">
                                      <p:cBhvr>
                                        <p:cTn id="14" dur="250" fill="hold"/>
                                        <p:tgtEl>
                                          <p:spTgt spid="5">
                                            <p:txEl>
                                              <p:pRg st="2" end="2"/>
                                            </p:txEl>
                                          </p:spTgt>
                                        </p:tgtEl>
                                        <p:attrNameLst>
                                          <p:attrName>ppt_w</p:attrName>
                                        </p:attrNameLst>
                                      </p:cBhvr>
                                      <p:tavLst>
                                        <p:tav tm="0">
                                          <p:val>
                                            <p:strVal val="#ppt_w*0.70"/>
                                          </p:val>
                                        </p:tav>
                                        <p:tav tm="100000">
                                          <p:val>
                                            <p:strVal val="#ppt_w"/>
                                          </p:val>
                                        </p:tav>
                                      </p:tavLst>
                                    </p:anim>
                                    <p:anim calcmode="lin" valueType="num">
                                      <p:cBhvr>
                                        <p:cTn id="15" dur="250" fill="hold"/>
                                        <p:tgtEl>
                                          <p:spTgt spid="5">
                                            <p:txEl>
                                              <p:pRg st="2" end="2"/>
                                            </p:txEl>
                                          </p:spTgt>
                                        </p:tgtEl>
                                        <p:attrNameLst>
                                          <p:attrName>ppt_h</p:attrName>
                                        </p:attrNameLst>
                                      </p:cBhvr>
                                      <p:tavLst>
                                        <p:tav tm="0">
                                          <p:val>
                                            <p:strVal val="#ppt_h"/>
                                          </p:val>
                                        </p:tav>
                                        <p:tav tm="100000">
                                          <p:val>
                                            <p:strVal val="#ppt_h"/>
                                          </p:val>
                                        </p:tav>
                                      </p:tavLst>
                                    </p:anim>
                                    <p:animEffect transition="in" filter="fade">
                                      <p:cBhvr>
                                        <p:cTn id="16" dur="25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155575" y="65405"/>
            <a:ext cx="11971655" cy="5262245"/>
          </a:xfrm>
          <a:prstGeom prst="rect">
            <a:avLst/>
          </a:prstGeom>
          <a:noFill/>
        </p:spPr>
        <p:txBody>
          <a:bodyPr wrap="square" rtlCol="0" anchor="t">
            <a:spAutoFit/>
          </a:bodyPr>
          <a:p>
            <a:r>
              <a:rPr lang="en-US" altLang="zh-CN" sz="2800" b="1">
                <a:latin typeface="黑体" panose="02010609060101010101" pitchFamily="49" charset="-122"/>
                <a:ea typeface="黑体" panose="02010609060101010101" pitchFamily="49" charset="-122"/>
                <a:cs typeface="黑体" panose="02010609060101010101" pitchFamily="49" charset="-122"/>
              </a:rPr>
              <a:t>2.</a:t>
            </a: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选项辨析</a:t>
            </a:r>
            <a:r>
              <a:rPr lang="zh-CN" altLang="en-US" sz="2800" b="1">
                <a:latin typeface="黑体" panose="02010609060101010101" pitchFamily="49" charset="-122"/>
                <a:ea typeface="黑体" panose="02010609060101010101" pitchFamily="49" charset="-122"/>
                <a:cs typeface="黑体" panose="02010609060101010101" pitchFamily="49" charset="-122"/>
              </a:rPr>
              <a:t>：</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​A. </a:t>
            </a: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政治制度具有民族特色</a:t>
            </a:r>
            <a:r>
              <a:rPr lang="zh-CN" altLang="en-US" sz="2800" b="1">
                <a:latin typeface="黑体" panose="02010609060101010101" pitchFamily="49" charset="-122"/>
                <a:ea typeface="黑体" panose="02010609060101010101" pitchFamily="49" charset="-122"/>
                <a:cs typeface="黑体" panose="02010609060101010101" pitchFamily="49" charset="-122"/>
              </a:rPr>
              <a:t>：非洲化政策虽涉及本土化，但题目核心矛盾是去殖民化速度，而非政治制度本身的民族结构设计，排除。</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​B. </a:t>
            </a: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执政党合法性遭到挑战</a:t>
            </a:r>
            <a:r>
              <a:rPr lang="zh-CN" altLang="en-US" sz="2800" b="1">
                <a:latin typeface="黑体" panose="02010609060101010101" pitchFamily="49" charset="-122"/>
                <a:ea typeface="黑体" panose="02010609060101010101" pitchFamily="49" charset="-122"/>
                <a:cs typeface="黑体" panose="02010609060101010101" pitchFamily="49" charset="-122"/>
              </a:rPr>
              <a:t>：抗议针对政策而非执政党本身，且未提及执政党支持率下降或合法性危机，排除。</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​C. </a:t>
            </a: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外籍职员占比日益降低</a:t>
            </a:r>
            <a:r>
              <a:rPr lang="zh-CN" altLang="en-US" sz="2800" b="1">
                <a:latin typeface="黑体" panose="02010609060101010101" pitchFamily="49" charset="-122"/>
                <a:ea typeface="黑体" panose="02010609060101010101" pitchFamily="49" charset="-122"/>
                <a:cs typeface="黑体" panose="02010609060101010101" pitchFamily="49" charset="-122"/>
              </a:rPr>
              <a:t>：题干描述的是政策目标（逐步取代外籍职员）与总统的反对意见，而非结果（占比是否降低），排除。</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​D. </a:t>
            </a: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打破殖民秩序势在必行</a:t>
            </a:r>
            <a:r>
              <a:rPr lang="zh-CN" altLang="en-US" sz="2800" b="1">
                <a:latin typeface="黑体" panose="02010609060101010101" pitchFamily="49" charset="-122"/>
                <a:ea typeface="黑体" panose="02010609060101010101" pitchFamily="49" charset="-122"/>
                <a:cs typeface="黑体" panose="02010609060101010101" pitchFamily="49" charset="-122"/>
              </a:rPr>
              <a:t>：非洲化本质是去殖民化，抗议活动表明民众要求加速清除殖民遗留的行政体系，反映打破殖民秩序的紧迫性，符合题意。</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3.</a:t>
            </a:r>
            <a:r>
              <a:rPr lang="en-US" altLang="zh-CN" sz="2800" b="1">
                <a:solidFill>
                  <a:srgbClr val="FF0000"/>
                </a:solidFill>
                <a:latin typeface="黑体" panose="02010609060101010101" pitchFamily="49" charset="-122"/>
                <a:ea typeface="黑体" panose="02010609060101010101" pitchFamily="49" charset="-122"/>
                <a:cs typeface="黑体" panose="02010609060101010101" pitchFamily="49" charset="-122"/>
              </a:rPr>
              <a:t> ​</a:t>
            </a: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结论</a:t>
            </a:r>
            <a:r>
              <a:rPr lang="zh-CN" altLang="en-US" sz="2800" b="1">
                <a:latin typeface="黑体" panose="02010609060101010101" pitchFamily="49" charset="-122"/>
                <a:ea typeface="黑体" panose="02010609060101010101" pitchFamily="49" charset="-122"/>
                <a:cs typeface="黑体" panose="02010609060101010101" pitchFamily="49" charset="-122"/>
              </a:rPr>
              <a:t>：</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zh-CN" altLang="en-US" sz="2800" b="1">
                <a:latin typeface="黑体" panose="02010609060101010101" pitchFamily="49" charset="-122"/>
                <a:ea typeface="黑体" panose="02010609060101010101" pitchFamily="49" charset="-122"/>
                <a:cs typeface="黑体" panose="02010609060101010101" pitchFamily="49" charset="-122"/>
              </a:rPr>
              <a:t>抗议与总统的争议焦点在于是否应彻底推进非洲化，这直接指向坦桑尼亚在独立后必须直面殖民遗留问题，即</a:t>
            </a:r>
            <a:r>
              <a:rPr lang="en-US" altLang="zh-CN" sz="2800" b="1">
                <a:latin typeface="黑体" panose="02010609060101010101" pitchFamily="49" charset="-122"/>
                <a:ea typeface="黑体" panose="02010609060101010101" pitchFamily="49" charset="-122"/>
                <a:cs typeface="黑体" panose="02010609060101010101" pitchFamily="49" charset="-122"/>
              </a:rPr>
              <a:t> ​</a:t>
            </a:r>
            <a:r>
              <a:rPr lang="zh-CN" altLang="en-US" sz="2800" b="1">
                <a:latin typeface="黑体" panose="02010609060101010101" pitchFamily="49" charset="-122"/>
                <a:ea typeface="黑体" panose="02010609060101010101" pitchFamily="49" charset="-122"/>
                <a:cs typeface="黑体" panose="02010609060101010101" pitchFamily="49" charset="-122"/>
              </a:rPr>
              <a:t>打破殖民秩序势在必行，故选</a:t>
            </a:r>
            <a:r>
              <a:rPr lang="en-US" altLang="zh-CN" sz="2800" b="1">
                <a:latin typeface="黑体" panose="02010609060101010101" pitchFamily="49" charset="-122"/>
                <a:ea typeface="黑体" panose="02010609060101010101" pitchFamily="49" charset="-122"/>
                <a:cs typeface="黑体" panose="02010609060101010101" pitchFamily="49" charset="-122"/>
              </a:rPr>
              <a:t> ​D</a:t>
            </a:r>
            <a:r>
              <a:rPr lang="zh-CN" altLang="en-US" sz="2800" b="1">
                <a:latin typeface="黑体" panose="02010609060101010101" pitchFamily="49" charset="-122"/>
                <a:ea typeface="黑体" panose="02010609060101010101" pitchFamily="49" charset="-122"/>
                <a:cs typeface="黑体" panose="02010609060101010101" pitchFamily="49" charset="-122"/>
              </a:rPr>
              <a:t>。</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250" fill="hold">
                                          <p:stCondLst>
                                            <p:cond delay="0"/>
                                          </p:stCondLst>
                                        </p:cTn>
                                        <p:tgtEl>
                                          <p:spTgt spid="4">
                                            <p:txEl>
                                              <p:pRg st="4" end="4"/>
                                            </p:txEl>
                                          </p:spTgt>
                                        </p:tgtEl>
                                        <p:attrNameLst>
                                          <p:attrName>style.visibility</p:attrName>
                                        </p:attrNameLst>
                                      </p:cBhvr>
                                      <p:to>
                                        <p:strVal val="visible"/>
                                      </p:to>
                                    </p:set>
                                    <p:anim calcmode="lin" valueType="num">
                                      <p:cBhvr>
                                        <p:cTn id="7" dur="25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8" dur="25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9" dur="25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0" y="0"/>
            <a:ext cx="12192635" cy="2656205"/>
          </a:xfrm>
          <a:prstGeom prst="rect">
            <a:avLst/>
          </a:prstGeom>
          <a:noFill/>
        </p:spPr>
        <p:txBody>
          <a:bodyPr wrap="square" rtlCol="0" anchor="t">
            <a:spAutoFit/>
          </a:bodyPr>
          <a:p>
            <a:pPr indent="0" fontAlgn="auto">
              <a:lnSpc>
                <a:spcPts val="4000"/>
              </a:lnSpc>
            </a:pPr>
            <a:r>
              <a:rPr lang="en-US" altLang="zh-CN" sz="2800" b="1">
                <a:latin typeface="黑体" panose="02010609060101010101" pitchFamily="49" charset="-122"/>
                <a:ea typeface="黑体" panose="02010609060101010101" pitchFamily="49" charset="-122"/>
                <a:cs typeface="黑体" panose="02010609060101010101" pitchFamily="49" charset="-122"/>
              </a:rPr>
              <a:t>9</a:t>
            </a:r>
            <a:r>
              <a:rPr lang="zh-CN" altLang="en-US" sz="2800" b="1">
                <a:latin typeface="黑体" panose="02010609060101010101" pitchFamily="49" charset="-122"/>
                <a:ea typeface="黑体" panose="02010609060101010101" pitchFamily="49" charset="-122"/>
                <a:cs typeface="黑体" panose="02010609060101010101" pitchFamily="49" charset="-122"/>
              </a:rPr>
              <a:t>、德意志宗教改革期间</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马丁</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路德为论证自己的主张</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曾引用《圣经》的内容</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在上有权柄的</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人人当顺服他</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因为没有权柄不是出于神的</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凡掌权的都是神所命的。所以抗拒掌权的</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就是抗拒神的命</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。马丁</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路德的这一做法</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4000"/>
              </a:lnSpc>
            </a:pPr>
            <a:r>
              <a:rPr lang="en-US" altLang="zh-CN" sz="2800" b="1">
                <a:latin typeface="黑体" panose="02010609060101010101" pitchFamily="49" charset="-122"/>
                <a:ea typeface="黑体" panose="02010609060101010101" pitchFamily="49" charset="-122"/>
                <a:cs typeface="黑体" panose="02010609060101010101" pitchFamily="49" charset="-122"/>
              </a:rPr>
              <a:t>A.</a:t>
            </a:r>
            <a:r>
              <a:rPr lang="zh-CN" altLang="en-US" sz="2800" b="1">
                <a:latin typeface="黑体" panose="02010609060101010101" pitchFamily="49" charset="-122"/>
                <a:ea typeface="黑体" panose="02010609060101010101" pitchFamily="49" charset="-122"/>
                <a:cs typeface="黑体" panose="02010609060101010101" pitchFamily="49" charset="-122"/>
              </a:rPr>
              <a:t>意在建立路德宗的宗教权威</a:t>
            </a:r>
            <a:r>
              <a:rPr lang="zh-CN" altLang="en-US" sz="2800" b="1">
                <a:highlight>
                  <a:srgbClr val="FFFF00"/>
                </a:highlight>
                <a:latin typeface="黑体" panose="02010609060101010101" pitchFamily="49" charset="-122"/>
                <a:ea typeface="黑体" panose="02010609060101010101" pitchFamily="49" charset="-122"/>
                <a:cs typeface="黑体" panose="02010609060101010101" pitchFamily="49" charset="-122"/>
              </a:rPr>
              <a:t>（</a:t>
            </a:r>
            <a:r>
              <a:rPr lang="en-US" altLang="zh-CN" sz="2800" b="1">
                <a:highlight>
                  <a:srgbClr val="FFFF00"/>
                </a:highlight>
                <a:latin typeface="黑体" panose="02010609060101010101" pitchFamily="49" charset="-122"/>
                <a:ea typeface="黑体" panose="02010609060101010101" pitchFamily="49" charset="-122"/>
                <a:cs typeface="黑体" panose="02010609060101010101" pitchFamily="49" charset="-122"/>
              </a:rPr>
              <a:t>25%</a:t>
            </a:r>
            <a:r>
              <a:rPr lang="zh-CN" altLang="en-US" sz="2800" b="1">
                <a:highlight>
                  <a:srgbClr val="FFFF00"/>
                </a:highlight>
                <a:latin typeface="黑体" panose="02010609060101010101" pitchFamily="49" charset="-122"/>
                <a:ea typeface="黑体" panose="02010609060101010101" pitchFamily="49" charset="-122"/>
                <a:cs typeface="黑体" panose="02010609060101010101" pitchFamily="49" charset="-122"/>
              </a:rPr>
              <a:t>）</a:t>
            </a:r>
            <a:r>
              <a:rPr lang="en-US" altLang="zh-CN" sz="2800" b="1">
                <a:latin typeface="黑体" panose="02010609060101010101" pitchFamily="49" charset="-122"/>
                <a:ea typeface="黑体" panose="02010609060101010101" pitchFamily="49" charset="-122"/>
                <a:cs typeface="黑体" panose="02010609060101010101" pitchFamily="49" charset="-122"/>
              </a:rPr>
              <a:t>B.</a:t>
            </a:r>
            <a:r>
              <a:rPr lang="zh-CN" altLang="en-US" sz="2800" b="1">
                <a:latin typeface="黑体" panose="02010609060101010101" pitchFamily="49" charset="-122"/>
                <a:ea typeface="黑体" panose="02010609060101010101" pitchFamily="49" charset="-122"/>
                <a:cs typeface="黑体" panose="02010609060101010101" pitchFamily="49" charset="-122"/>
              </a:rPr>
              <a:t>否定了罗马教会的精神独裁</a:t>
            </a:r>
            <a:r>
              <a:rPr lang="zh-CN" altLang="en-US" sz="2800" b="1">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800" b="1">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7%</a:t>
            </a:r>
            <a:r>
              <a:rPr lang="zh-CN" altLang="en-US" sz="2800" b="1">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4000"/>
              </a:lnSpc>
            </a:pPr>
            <a:r>
              <a:rPr lang="en-US" altLang="zh-CN" sz="2800" b="1">
                <a:latin typeface="黑体" panose="02010609060101010101" pitchFamily="49" charset="-122"/>
                <a:ea typeface="黑体" panose="02010609060101010101" pitchFamily="49" charset="-122"/>
                <a:cs typeface="黑体" panose="02010609060101010101" pitchFamily="49" charset="-122"/>
              </a:rPr>
              <a:t>C.</a:t>
            </a:r>
            <a:r>
              <a:rPr lang="zh-CN" altLang="en-US" sz="2800" b="1">
                <a:latin typeface="黑体" panose="02010609060101010101" pitchFamily="49" charset="-122"/>
                <a:ea typeface="黑体" panose="02010609060101010101" pitchFamily="49" charset="-122"/>
                <a:cs typeface="黑体" panose="02010609060101010101" pitchFamily="49" charset="-122"/>
              </a:rPr>
              <a:t>有利于争取世俗权力的支持</a:t>
            </a:r>
            <a:r>
              <a:rPr lang="zh-CN" altLang="en-US" sz="2800" b="1">
                <a:highlight>
                  <a:srgbClr val="FF0000"/>
                </a:highlight>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800" b="1">
                <a:highlight>
                  <a:srgbClr val="FF0000"/>
                </a:highlight>
                <a:latin typeface="黑体" panose="02010609060101010101" pitchFamily="49" charset="-122"/>
                <a:ea typeface="黑体" panose="02010609060101010101" pitchFamily="49" charset="-122"/>
                <a:cs typeface="黑体" panose="02010609060101010101" pitchFamily="49" charset="-122"/>
                <a:sym typeface="+mn-ea"/>
              </a:rPr>
              <a:t>56%</a:t>
            </a:r>
            <a:r>
              <a:rPr lang="zh-CN" altLang="en-US" sz="2800" b="1">
                <a:highlight>
                  <a:srgbClr val="FF0000"/>
                </a:highlight>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800" b="1">
                <a:latin typeface="黑体" panose="02010609060101010101" pitchFamily="49" charset="-122"/>
                <a:ea typeface="黑体" panose="02010609060101010101" pitchFamily="49" charset="-122"/>
                <a:cs typeface="黑体" panose="02010609060101010101" pitchFamily="49" charset="-122"/>
              </a:rPr>
              <a:t>D.</a:t>
            </a:r>
            <a:r>
              <a:rPr lang="zh-CN" altLang="en-US" sz="2800" b="1">
                <a:latin typeface="黑体" panose="02010609060101010101" pitchFamily="49" charset="-122"/>
                <a:ea typeface="黑体" panose="02010609060101010101" pitchFamily="49" charset="-122"/>
                <a:cs typeface="黑体" panose="02010609060101010101" pitchFamily="49" charset="-122"/>
              </a:rPr>
              <a:t>推动了德意志帝国统一进程</a:t>
            </a:r>
            <a:r>
              <a:rPr lang="zh-CN" altLang="en-US" sz="2800" b="1">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800" b="1">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12%</a:t>
            </a:r>
            <a:r>
              <a:rPr lang="zh-CN" altLang="en-US" sz="2800" b="1">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a:t>
            </a:r>
            <a:endParaRPr lang="zh-CN" altLang="en-US" sz="2800" b="1">
              <a:highlight>
                <a:srgbClr val="FFFF00"/>
              </a:highlight>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5" name="文本框 4"/>
          <p:cNvSpPr txBox="1"/>
          <p:nvPr/>
        </p:nvSpPr>
        <p:spPr>
          <a:xfrm>
            <a:off x="63500" y="2656205"/>
            <a:ext cx="11922125" cy="3784600"/>
          </a:xfrm>
          <a:prstGeom prst="rect">
            <a:avLst/>
          </a:prstGeom>
          <a:noFill/>
        </p:spPr>
        <p:txBody>
          <a:bodyPr wrap="square" rtlCol="0" anchor="t">
            <a:spAutoFit/>
          </a:bodyPr>
          <a:p>
            <a:r>
              <a:rPr lang="en-US" altLang="zh-CN"/>
              <a:t>​</a:t>
            </a:r>
            <a:r>
              <a:rPr lang="zh-CN" altLang="en-US" sz="2400" b="1">
                <a:latin typeface="黑体" panose="02010609060101010101" pitchFamily="49" charset="-122"/>
                <a:ea typeface="黑体" panose="02010609060101010101" pitchFamily="49" charset="-122"/>
                <a:cs typeface="黑体" panose="02010609060101010101" pitchFamily="49" charset="-122"/>
              </a:rPr>
              <a:t>背景分析：</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rPr>
              <a:t>• </a:t>
            </a:r>
            <a:r>
              <a:rPr lang="zh-CN" altLang="en-US" sz="2400" b="1">
                <a:latin typeface="黑体" panose="02010609060101010101" pitchFamily="49" charset="-122"/>
                <a:ea typeface="黑体" panose="02010609060101010101" pitchFamily="49" charset="-122"/>
                <a:cs typeface="黑体" panose="02010609060101010101" pitchFamily="49" charset="-122"/>
              </a:rPr>
              <a:t>马丁</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路德的宗教改革旨在反对罗马天主教会的权威，主张</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因信称义</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和《圣经》至高无上。</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rPr>
              <a:t>• </a:t>
            </a:r>
            <a:r>
              <a:rPr lang="zh-CN" altLang="en-US" sz="2400" b="1">
                <a:latin typeface="黑体" panose="02010609060101010101" pitchFamily="49" charset="-122"/>
                <a:ea typeface="黑体" panose="02010609060101010101" pitchFamily="49" charset="-122"/>
                <a:cs typeface="黑体" panose="02010609060101010101" pitchFamily="49" charset="-122"/>
              </a:rPr>
              <a:t>题干中引用的《圣经》经文强调</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权柄出于神</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，要求信徒顺服世俗统治者。这一表述并非否定教会权威，而是为争取世俗权力支持提供神学依据。</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rPr>
              <a:t>2. ​</a:t>
            </a:r>
            <a:r>
              <a:rPr lang="zh-CN" altLang="en-US" sz="2400" b="1">
                <a:latin typeface="黑体" panose="02010609060101010101" pitchFamily="49" charset="-122"/>
                <a:ea typeface="黑体" panose="02010609060101010101" pitchFamily="49" charset="-122"/>
                <a:cs typeface="黑体" panose="02010609060101010101" pitchFamily="49" charset="-122"/>
              </a:rPr>
              <a:t>关键意图解析：</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rPr>
              <a:t>• </a:t>
            </a:r>
            <a:r>
              <a:rPr lang="zh-CN" altLang="en-US" sz="2400" b="1">
                <a:latin typeface="黑体" panose="02010609060101010101" pitchFamily="49" charset="-122"/>
                <a:ea typeface="黑体" panose="02010609060101010101" pitchFamily="49" charset="-122"/>
                <a:cs typeface="黑体" panose="02010609060101010101" pitchFamily="49" charset="-122"/>
              </a:rPr>
              <a:t>马丁</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路德引用此段经文的核心目的是论证世俗统治者的权力合法性（</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权柄是神所命</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），从而争取德意志诸侯和君主对新教改革的支持。</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rPr>
              <a:t>• </a:t>
            </a:r>
            <a:r>
              <a:rPr lang="zh-CN" altLang="en-US" sz="2400" b="1">
                <a:latin typeface="黑体" panose="02010609060101010101" pitchFamily="49" charset="-122"/>
                <a:ea typeface="黑体" panose="02010609060101010101" pitchFamily="49" charset="-122"/>
                <a:cs typeface="黑体" panose="02010609060101010101" pitchFamily="49" charset="-122"/>
              </a:rPr>
              <a:t>通过将世俗权力与神意绑定，他试图减少统治者对改革的阻力，并借助其力量对抗罗马教廷的经济控制（如赎罪券）和宗教权威。</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250" fill="hold">
                                          <p:stCondLst>
                                            <p:cond delay="0"/>
                                          </p:stCondLst>
                                        </p:cTn>
                                        <p:tgtEl>
                                          <p:spTgt spid="4"/>
                                        </p:tgtEl>
                                        <p:attrNameLst>
                                          <p:attrName>style.visibility</p:attrName>
                                        </p:attrNameLst>
                                      </p:cBhvr>
                                      <p:to>
                                        <p:strVal val="visible"/>
                                      </p:to>
                                    </p:set>
                                    <p:anim calcmode="lin" valueType="num">
                                      <p:cBhvr>
                                        <p:cTn id="7" dur="250" fill="hold"/>
                                        <p:tgtEl>
                                          <p:spTgt spid="4"/>
                                        </p:tgtEl>
                                        <p:attrNameLst>
                                          <p:attrName>ppt_w</p:attrName>
                                        </p:attrNameLst>
                                      </p:cBhvr>
                                      <p:tavLst>
                                        <p:tav tm="0">
                                          <p:val>
                                            <p:strVal val="#ppt_w*0.70"/>
                                          </p:val>
                                        </p:tav>
                                        <p:tav tm="100000">
                                          <p:val>
                                            <p:strVal val="#ppt_w"/>
                                          </p:val>
                                        </p:tav>
                                      </p:tavLst>
                                    </p:anim>
                                    <p:anim calcmode="lin" valueType="num">
                                      <p:cBhvr>
                                        <p:cTn id="8" dur="250" fill="hold"/>
                                        <p:tgtEl>
                                          <p:spTgt spid="4"/>
                                        </p:tgtEl>
                                        <p:attrNameLst>
                                          <p:attrName>ppt_h</p:attrName>
                                        </p:attrNameLst>
                                      </p:cBhvr>
                                      <p:tavLst>
                                        <p:tav tm="0">
                                          <p:val>
                                            <p:strVal val="#ppt_h"/>
                                          </p:val>
                                        </p:tav>
                                        <p:tav tm="100000">
                                          <p:val>
                                            <p:strVal val="#ppt_h"/>
                                          </p:val>
                                        </p:tav>
                                      </p:tavLst>
                                    </p:anim>
                                    <p:animEffect transition="in" filter="fade">
                                      <p:cBhvr>
                                        <p:cTn id="9" dur="25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250" fill="hold">
                                          <p:stCondLst>
                                            <p:cond delay="0"/>
                                          </p:stCondLst>
                                        </p:cTn>
                                        <p:tgtEl>
                                          <p:spTgt spid="5">
                                            <p:txEl>
                                              <p:pRg st="0" end="0"/>
                                            </p:txEl>
                                          </p:spTgt>
                                        </p:tgtEl>
                                        <p:attrNameLst>
                                          <p:attrName>style.visibility</p:attrName>
                                        </p:attrNameLst>
                                      </p:cBhvr>
                                      <p:to>
                                        <p:strVal val="visible"/>
                                      </p:to>
                                    </p:set>
                                    <p:anim calcmode="lin" valueType="num">
                                      <p:cBhvr>
                                        <p:cTn id="14" dur="25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15" dur="25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16" dur="250"/>
                                        <p:tgtEl>
                                          <p:spTgt spid="5">
                                            <p:txEl>
                                              <p:pRg st="0" end="0"/>
                                            </p:txEl>
                                          </p:spTgt>
                                        </p:tgtEl>
                                      </p:cBhvr>
                                    </p:animEffect>
                                  </p:childTnLst>
                                </p:cTn>
                              </p:par>
                              <p:par>
                                <p:cTn id="17" presetID="55" presetClass="entr" presetSubtype="0" fill="hold" nodeType="withEffect">
                                  <p:stCondLst>
                                    <p:cond delay="0"/>
                                  </p:stCondLst>
                                  <p:childTnLst>
                                    <p:set>
                                      <p:cBhvr>
                                        <p:cTn id="18" dur="250" fill="hold">
                                          <p:stCondLst>
                                            <p:cond delay="0"/>
                                          </p:stCondLst>
                                        </p:cTn>
                                        <p:tgtEl>
                                          <p:spTgt spid="5">
                                            <p:txEl>
                                              <p:pRg st="1" end="1"/>
                                            </p:txEl>
                                          </p:spTgt>
                                        </p:tgtEl>
                                        <p:attrNameLst>
                                          <p:attrName>style.visibility</p:attrName>
                                        </p:attrNameLst>
                                      </p:cBhvr>
                                      <p:to>
                                        <p:strVal val="visible"/>
                                      </p:to>
                                    </p:set>
                                    <p:anim calcmode="lin" valueType="num">
                                      <p:cBhvr>
                                        <p:cTn id="19" dur="250" fill="hold"/>
                                        <p:tgtEl>
                                          <p:spTgt spid="5">
                                            <p:txEl>
                                              <p:pRg st="1" end="1"/>
                                            </p:txEl>
                                          </p:spTgt>
                                        </p:tgtEl>
                                        <p:attrNameLst>
                                          <p:attrName>ppt_w</p:attrName>
                                        </p:attrNameLst>
                                      </p:cBhvr>
                                      <p:tavLst>
                                        <p:tav tm="0">
                                          <p:val>
                                            <p:strVal val="#ppt_w*0.70"/>
                                          </p:val>
                                        </p:tav>
                                        <p:tav tm="100000">
                                          <p:val>
                                            <p:strVal val="#ppt_w"/>
                                          </p:val>
                                        </p:tav>
                                      </p:tavLst>
                                    </p:anim>
                                    <p:anim calcmode="lin" valueType="num">
                                      <p:cBhvr>
                                        <p:cTn id="20" dur="250" fill="hold"/>
                                        <p:tgtEl>
                                          <p:spTgt spid="5">
                                            <p:txEl>
                                              <p:pRg st="1" end="1"/>
                                            </p:txEl>
                                          </p:spTgt>
                                        </p:tgtEl>
                                        <p:attrNameLst>
                                          <p:attrName>ppt_h</p:attrName>
                                        </p:attrNameLst>
                                      </p:cBhvr>
                                      <p:tavLst>
                                        <p:tav tm="0">
                                          <p:val>
                                            <p:strVal val="#ppt_h"/>
                                          </p:val>
                                        </p:tav>
                                        <p:tav tm="100000">
                                          <p:val>
                                            <p:strVal val="#ppt_h"/>
                                          </p:val>
                                        </p:tav>
                                      </p:tavLst>
                                    </p:anim>
                                    <p:animEffect transition="in" filter="fade">
                                      <p:cBhvr>
                                        <p:cTn id="21" dur="250"/>
                                        <p:tgtEl>
                                          <p:spTgt spid="5">
                                            <p:txEl>
                                              <p:pRg st="1" end="1"/>
                                            </p:txEl>
                                          </p:spTgt>
                                        </p:tgtEl>
                                      </p:cBhvr>
                                    </p:animEffect>
                                  </p:childTnLst>
                                </p:cTn>
                              </p:par>
                              <p:par>
                                <p:cTn id="22" presetID="55" presetClass="entr" presetSubtype="0" fill="hold" nodeType="withEffect">
                                  <p:stCondLst>
                                    <p:cond delay="0"/>
                                  </p:stCondLst>
                                  <p:childTnLst>
                                    <p:set>
                                      <p:cBhvr>
                                        <p:cTn id="23" dur="250" fill="hold">
                                          <p:stCondLst>
                                            <p:cond delay="0"/>
                                          </p:stCondLst>
                                        </p:cTn>
                                        <p:tgtEl>
                                          <p:spTgt spid="5">
                                            <p:txEl>
                                              <p:pRg st="2" end="2"/>
                                            </p:txEl>
                                          </p:spTgt>
                                        </p:tgtEl>
                                        <p:attrNameLst>
                                          <p:attrName>style.visibility</p:attrName>
                                        </p:attrNameLst>
                                      </p:cBhvr>
                                      <p:to>
                                        <p:strVal val="visible"/>
                                      </p:to>
                                    </p:set>
                                    <p:anim calcmode="lin" valueType="num">
                                      <p:cBhvr>
                                        <p:cTn id="24" dur="250" fill="hold"/>
                                        <p:tgtEl>
                                          <p:spTgt spid="5">
                                            <p:txEl>
                                              <p:pRg st="2" end="2"/>
                                            </p:txEl>
                                          </p:spTgt>
                                        </p:tgtEl>
                                        <p:attrNameLst>
                                          <p:attrName>ppt_w</p:attrName>
                                        </p:attrNameLst>
                                      </p:cBhvr>
                                      <p:tavLst>
                                        <p:tav tm="0">
                                          <p:val>
                                            <p:strVal val="#ppt_w*0.70"/>
                                          </p:val>
                                        </p:tav>
                                        <p:tav tm="100000">
                                          <p:val>
                                            <p:strVal val="#ppt_w"/>
                                          </p:val>
                                        </p:tav>
                                      </p:tavLst>
                                    </p:anim>
                                    <p:anim calcmode="lin" valueType="num">
                                      <p:cBhvr>
                                        <p:cTn id="25" dur="250" fill="hold"/>
                                        <p:tgtEl>
                                          <p:spTgt spid="5">
                                            <p:txEl>
                                              <p:pRg st="2" end="2"/>
                                            </p:txEl>
                                          </p:spTgt>
                                        </p:tgtEl>
                                        <p:attrNameLst>
                                          <p:attrName>ppt_h</p:attrName>
                                        </p:attrNameLst>
                                      </p:cBhvr>
                                      <p:tavLst>
                                        <p:tav tm="0">
                                          <p:val>
                                            <p:strVal val="#ppt_h"/>
                                          </p:val>
                                        </p:tav>
                                        <p:tav tm="100000">
                                          <p:val>
                                            <p:strVal val="#ppt_h"/>
                                          </p:val>
                                        </p:tav>
                                      </p:tavLst>
                                    </p:anim>
                                    <p:animEffect transition="in" filter="fade">
                                      <p:cBhvr>
                                        <p:cTn id="26" dur="250"/>
                                        <p:tgtEl>
                                          <p:spTgt spid="5">
                                            <p:txEl>
                                              <p:pRg st="2" end="2"/>
                                            </p:txEl>
                                          </p:spTgt>
                                        </p:tgtEl>
                                      </p:cBhvr>
                                    </p:animEffect>
                                  </p:childTnLst>
                                </p:cTn>
                              </p:par>
                              <p:par>
                                <p:cTn id="27" presetID="55" presetClass="entr" presetSubtype="0" fill="hold" nodeType="withEffect">
                                  <p:stCondLst>
                                    <p:cond delay="0"/>
                                  </p:stCondLst>
                                  <p:childTnLst>
                                    <p:set>
                                      <p:cBhvr>
                                        <p:cTn id="28" dur="250" fill="hold">
                                          <p:stCondLst>
                                            <p:cond delay="0"/>
                                          </p:stCondLst>
                                        </p:cTn>
                                        <p:tgtEl>
                                          <p:spTgt spid="5">
                                            <p:txEl>
                                              <p:pRg st="3" end="3"/>
                                            </p:txEl>
                                          </p:spTgt>
                                        </p:tgtEl>
                                        <p:attrNameLst>
                                          <p:attrName>style.visibility</p:attrName>
                                        </p:attrNameLst>
                                      </p:cBhvr>
                                      <p:to>
                                        <p:strVal val="visible"/>
                                      </p:to>
                                    </p:set>
                                    <p:anim calcmode="lin" valueType="num">
                                      <p:cBhvr>
                                        <p:cTn id="29" dur="250" fill="hold"/>
                                        <p:tgtEl>
                                          <p:spTgt spid="5">
                                            <p:txEl>
                                              <p:pRg st="3" end="3"/>
                                            </p:txEl>
                                          </p:spTgt>
                                        </p:tgtEl>
                                        <p:attrNameLst>
                                          <p:attrName>ppt_w</p:attrName>
                                        </p:attrNameLst>
                                      </p:cBhvr>
                                      <p:tavLst>
                                        <p:tav tm="0">
                                          <p:val>
                                            <p:strVal val="#ppt_w*0.70"/>
                                          </p:val>
                                        </p:tav>
                                        <p:tav tm="100000">
                                          <p:val>
                                            <p:strVal val="#ppt_w"/>
                                          </p:val>
                                        </p:tav>
                                      </p:tavLst>
                                    </p:anim>
                                    <p:anim calcmode="lin" valueType="num">
                                      <p:cBhvr>
                                        <p:cTn id="30" dur="250" fill="hold"/>
                                        <p:tgtEl>
                                          <p:spTgt spid="5">
                                            <p:txEl>
                                              <p:pRg st="3" end="3"/>
                                            </p:txEl>
                                          </p:spTgt>
                                        </p:tgtEl>
                                        <p:attrNameLst>
                                          <p:attrName>ppt_h</p:attrName>
                                        </p:attrNameLst>
                                      </p:cBhvr>
                                      <p:tavLst>
                                        <p:tav tm="0">
                                          <p:val>
                                            <p:strVal val="#ppt_h"/>
                                          </p:val>
                                        </p:tav>
                                        <p:tav tm="100000">
                                          <p:val>
                                            <p:strVal val="#ppt_h"/>
                                          </p:val>
                                        </p:tav>
                                      </p:tavLst>
                                    </p:anim>
                                    <p:animEffect transition="in" filter="fade">
                                      <p:cBhvr>
                                        <p:cTn id="31" dur="250"/>
                                        <p:tgtEl>
                                          <p:spTgt spid="5">
                                            <p:txEl>
                                              <p:pRg st="3" end="3"/>
                                            </p:txEl>
                                          </p:spTgt>
                                        </p:tgtEl>
                                      </p:cBhvr>
                                    </p:animEffect>
                                  </p:childTnLst>
                                </p:cTn>
                              </p:par>
                              <p:par>
                                <p:cTn id="32" presetID="55" presetClass="entr" presetSubtype="0" fill="hold" nodeType="withEffect">
                                  <p:stCondLst>
                                    <p:cond delay="0"/>
                                  </p:stCondLst>
                                  <p:childTnLst>
                                    <p:set>
                                      <p:cBhvr>
                                        <p:cTn id="33" dur="250" fill="hold">
                                          <p:stCondLst>
                                            <p:cond delay="0"/>
                                          </p:stCondLst>
                                        </p:cTn>
                                        <p:tgtEl>
                                          <p:spTgt spid="5">
                                            <p:txEl>
                                              <p:pRg st="4" end="4"/>
                                            </p:txEl>
                                          </p:spTgt>
                                        </p:tgtEl>
                                        <p:attrNameLst>
                                          <p:attrName>style.visibility</p:attrName>
                                        </p:attrNameLst>
                                      </p:cBhvr>
                                      <p:to>
                                        <p:strVal val="visible"/>
                                      </p:to>
                                    </p:set>
                                    <p:anim calcmode="lin" valueType="num">
                                      <p:cBhvr>
                                        <p:cTn id="34" dur="250" fill="hold"/>
                                        <p:tgtEl>
                                          <p:spTgt spid="5">
                                            <p:txEl>
                                              <p:pRg st="4" end="4"/>
                                            </p:txEl>
                                          </p:spTgt>
                                        </p:tgtEl>
                                        <p:attrNameLst>
                                          <p:attrName>ppt_w</p:attrName>
                                        </p:attrNameLst>
                                      </p:cBhvr>
                                      <p:tavLst>
                                        <p:tav tm="0">
                                          <p:val>
                                            <p:strVal val="#ppt_w*0.70"/>
                                          </p:val>
                                        </p:tav>
                                        <p:tav tm="100000">
                                          <p:val>
                                            <p:strVal val="#ppt_w"/>
                                          </p:val>
                                        </p:tav>
                                      </p:tavLst>
                                    </p:anim>
                                    <p:anim calcmode="lin" valueType="num">
                                      <p:cBhvr>
                                        <p:cTn id="35" dur="250" fill="hold"/>
                                        <p:tgtEl>
                                          <p:spTgt spid="5">
                                            <p:txEl>
                                              <p:pRg st="4" end="4"/>
                                            </p:txEl>
                                          </p:spTgt>
                                        </p:tgtEl>
                                        <p:attrNameLst>
                                          <p:attrName>ppt_h</p:attrName>
                                        </p:attrNameLst>
                                      </p:cBhvr>
                                      <p:tavLst>
                                        <p:tav tm="0">
                                          <p:val>
                                            <p:strVal val="#ppt_h"/>
                                          </p:val>
                                        </p:tav>
                                        <p:tav tm="100000">
                                          <p:val>
                                            <p:strVal val="#ppt_h"/>
                                          </p:val>
                                        </p:tav>
                                      </p:tavLst>
                                    </p:anim>
                                    <p:animEffect transition="in" filter="fade">
                                      <p:cBhvr>
                                        <p:cTn id="36" dur="250"/>
                                        <p:tgtEl>
                                          <p:spTgt spid="5">
                                            <p:txEl>
                                              <p:pRg st="4" end="4"/>
                                            </p:txEl>
                                          </p:spTgt>
                                        </p:tgtEl>
                                      </p:cBhvr>
                                    </p:animEffect>
                                  </p:childTnLst>
                                </p:cTn>
                              </p:par>
                              <p:par>
                                <p:cTn id="37" presetID="55" presetClass="entr" presetSubtype="0" fill="hold" nodeType="withEffect">
                                  <p:stCondLst>
                                    <p:cond delay="0"/>
                                  </p:stCondLst>
                                  <p:childTnLst>
                                    <p:set>
                                      <p:cBhvr>
                                        <p:cTn id="38" dur="250" fill="hold">
                                          <p:stCondLst>
                                            <p:cond delay="0"/>
                                          </p:stCondLst>
                                        </p:cTn>
                                        <p:tgtEl>
                                          <p:spTgt spid="5">
                                            <p:txEl>
                                              <p:pRg st="5" end="5"/>
                                            </p:txEl>
                                          </p:spTgt>
                                        </p:tgtEl>
                                        <p:attrNameLst>
                                          <p:attrName>style.visibility</p:attrName>
                                        </p:attrNameLst>
                                      </p:cBhvr>
                                      <p:to>
                                        <p:strVal val="visible"/>
                                      </p:to>
                                    </p:set>
                                    <p:anim calcmode="lin" valueType="num">
                                      <p:cBhvr>
                                        <p:cTn id="39" dur="250" fill="hold"/>
                                        <p:tgtEl>
                                          <p:spTgt spid="5">
                                            <p:txEl>
                                              <p:pRg st="5" end="5"/>
                                            </p:txEl>
                                          </p:spTgt>
                                        </p:tgtEl>
                                        <p:attrNameLst>
                                          <p:attrName>ppt_w</p:attrName>
                                        </p:attrNameLst>
                                      </p:cBhvr>
                                      <p:tavLst>
                                        <p:tav tm="0">
                                          <p:val>
                                            <p:strVal val="#ppt_w*0.70"/>
                                          </p:val>
                                        </p:tav>
                                        <p:tav tm="100000">
                                          <p:val>
                                            <p:strVal val="#ppt_w"/>
                                          </p:val>
                                        </p:tav>
                                      </p:tavLst>
                                    </p:anim>
                                    <p:anim calcmode="lin" valueType="num">
                                      <p:cBhvr>
                                        <p:cTn id="40" dur="250" fill="hold"/>
                                        <p:tgtEl>
                                          <p:spTgt spid="5">
                                            <p:txEl>
                                              <p:pRg st="5" end="5"/>
                                            </p:txEl>
                                          </p:spTgt>
                                        </p:tgtEl>
                                        <p:attrNameLst>
                                          <p:attrName>ppt_h</p:attrName>
                                        </p:attrNameLst>
                                      </p:cBhvr>
                                      <p:tavLst>
                                        <p:tav tm="0">
                                          <p:val>
                                            <p:strVal val="#ppt_h"/>
                                          </p:val>
                                        </p:tav>
                                        <p:tav tm="100000">
                                          <p:val>
                                            <p:strVal val="#ppt_h"/>
                                          </p:val>
                                        </p:tav>
                                      </p:tavLst>
                                    </p:anim>
                                    <p:animEffect transition="in" filter="fade">
                                      <p:cBhvr>
                                        <p:cTn id="41" dur="25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0" y="0"/>
            <a:ext cx="12191365" cy="4831080"/>
          </a:xfrm>
          <a:prstGeom prst="rect">
            <a:avLst/>
          </a:prstGeom>
          <a:noFill/>
        </p:spPr>
        <p:txBody>
          <a:bodyPr wrap="square" rtlCol="0" anchor="t">
            <a:spAutoFit/>
          </a:bodyPr>
          <a:p>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选项辨析</a:t>
            </a:r>
            <a:r>
              <a:rPr lang="zh-CN" altLang="en-US" sz="2800" b="1">
                <a:latin typeface="黑体" panose="02010609060101010101" pitchFamily="49" charset="-122"/>
                <a:ea typeface="黑体" panose="02010609060101010101" pitchFamily="49" charset="-122"/>
                <a:cs typeface="黑体" panose="02010609060101010101" pitchFamily="49" charset="-122"/>
              </a:rPr>
              <a:t>：</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 ​A. </a:t>
            </a: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建立路德宗宗教权威</a:t>
            </a:r>
            <a:r>
              <a:rPr lang="zh-CN" altLang="en-US" sz="2800" b="1">
                <a:latin typeface="黑体" panose="02010609060101010101" pitchFamily="49" charset="-122"/>
                <a:ea typeface="黑体" panose="02010609060101010101" pitchFamily="49" charset="-122"/>
                <a:cs typeface="黑体" panose="02010609060101010101" pitchFamily="49" charset="-122"/>
              </a:rPr>
              <a:t>：路德宗的权威更多依赖《圣经》翻译和信徒直接信仰，而非引用经文论证世俗权力，排除。</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 ​B. </a:t>
            </a: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否定罗马教会独裁</a:t>
            </a:r>
            <a:r>
              <a:rPr lang="zh-CN" altLang="en-US" sz="2800" b="1">
                <a:latin typeface="黑体" panose="02010609060101010101" pitchFamily="49" charset="-122"/>
                <a:ea typeface="黑体" panose="02010609060101010101" pitchFamily="49" charset="-122"/>
                <a:cs typeface="黑体" panose="02010609060101010101" pitchFamily="49" charset="-122"/>
              </a:rPr>
              <a:t>：虽然这是宗教改革的总体目标，但题干引用的经文并未直接针对教会，而是强调世俗权力的神圣性，排除。</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 ​C. </a:t>
            </a: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争取世俗权力支持</a:t>
            </a:r>
            <a:r>
              <a:rPr lang="zh-CN" altLang="en-US" sz="2800" b="1">
                <a:latin typeface="黑体" panose="02010609060101010101" pitchFamily="49" charset="-122"/>
                <a:ea typeface="黑体" panose="02010609060101010101" pitchFamily="49" charset="-122"/>
                <a:cs typeface="黑体" panose="02010609060101010101" pitchFamily="49" charset="-122"/>
              </a:rPr>
              <a:t>：通过神化世俗统治者的权威，马丁</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路德实际是为改革争取政治盟友（如腓特烈三世等诸侯），符合题意。</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 ​D. </a:t>
            </a: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推动德意志统一</a:t>
            </a:r>
            <a:r>
              <a:rPr lang="zh-CN" altLang="en-US" sz="2800" b="1">
                <a:latin typeface="黑体" panose="02010609060101010101" pitchFamily="49" charset="-122"/>
                <a:ea typeface="黑体" panose="02010609060101010101" pitchFamily="49" charset="-122"/>
                <a:cs typeface="黑体" panose="02010609060101010101" pitchFamily="49" charset="-122"/>
              </a:rPr>
              <a:t>：宗教改革加剧了德意志内部教派分裂，与统一进程无直接关联，排除。</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结论</a:t>
            </a:r>
            <a:r>
              <a:rPr lang="zh-CN" altLang="en-US" sz="2800" b="1">
                <a:latin typeface="黑体" panose="02010609060101010101" pitchFamily="49" charset="-122"/>
                <a:ea typeface="黑体" panose="02010609060101010101" pitchFamily="49" charset="-122"/>
                <a:cs typeface="黑体" panose="02010609060101010101" pitchFamily="49" charset="-122"/>
              </a:rPr>
              <a:t>：马丁</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路德引用经文的直接目的是为改革争取世俗统治者的支持，故正确答案为</a:t>
            </a:r>
            <a:r>
              <a:rPr lang="en-US" altLang="zh-CN" sz="2800" b="1">
                <a:latin typeface="黑体" panose="02010609060101010101" pitchFamily="49" charset="-122"/>
                <a:ea typeface="黑体" panose="02010609060101010101" pitchFamily="49" charset="-122"/>
                <a:cs typeface="黑体" panose="02010609060101010101" pitchFamily="49" charset="-122"/>
              </a:rPr>
              <a:t> ​C</a:t>
            </a:r>
            <a:r>
              <a:rPr lang="zh-CN" altLang="en-US" sz="2800" b="1">
                <a:latin typeface="黑体" panose="02010609060101010101" pitchFamily="49" charset="-122"/>
                <a:ea typeface="黑体" panose="02010609060101010101" pitchFamily="49" charset="-122"/>
                <a:cs typeface="黑体" panose="02010609060101010101" pitchFamily="49" charset="-122"/>
              </a:rPr>
              <a:t>。</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250" fill="hold">
                                          <p:stCondLst>
                                            <p:cond delay="0"/>
                                          </p:stCondLst>
                                        </p:cTn>
                                        <p:tgtEl>
                                          <p:spTgt spid="4">
                                            <p:txEl>
                                              <p:pRg st="4" end="4"/>
                                            </p:txEl>
                                          </p:spTgt>
                                        </p:tgtEl>
                                        <p:attrNameLst>
                                          <p:attrName>style.visibility</p:attrName>
                                        </p:attrNameLst>
                                      </p:cBhvr>
                                      <p:to>
                                        <p:strVal val="visible"/>
                                      </p:to>
                                    </p:set>
                                    <p:anim calcmode="lin" valueType="num">
                                      <p:cBhvr>
                                        <p:cTn id="7" dur="25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8" dur="25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9" dur="25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0" y="0"/>
            <a:ext cx="12089130" cy="2784475"/>
          </a:xfrm>
          <a:prstGeom prst="rect">
            <a:avLst/>
          </a:prstGeom>
        </p:spPr>
        <p:txBody>
          <a:bodyPr wrap="square">
            <a:spAutoFit/>
          </a:bodyPr>
          <a:p>
            <a:pPr indent="0" algn="just" defTabSz="266700" fontAlgn="auto">
              <a:lnSpc>
                <a:spcPts val="3500"/>
              </a:lnSpc>
              <a:spcBef>
                <a:spcPct val="0"/>
              </a:spcBef>
              <a:spcAft>
                <a:spcPct val="0"/>
              </a:spcAft>
            </a:pPr>
            <a:r>
              <a:rPr lang="en-US" altLang="zh-CN" sz="2400" b="1">
                <a:latin typeface="黑体" panose="02010609060101010101" pitchFamily="49" charset="-122"/>
                <a:ea typeface="黑体" panose="02010609060101010101" pitchFamily="49" charset="-122"/>
                <a:cs typeface="黑体" panose="02010609060101010101" pitchFamily="49" charset="-122"/>
              </a:rPr>
              <a:t>12</a:t>
            </a:r>
            <a:r>
              <a:rPr lang="zh-CN" altLang="en-US" sz="2400" b="1">
                <a:latin typeface="黑体" panose="02010609060101010101" pitchFamily="49" charset="-122"/>
                <a:ea typeface="黑体" panose="02010609060101010101" pitchFamily="49" charset="-122"/>
                <a:cs typeface="黑体" panose="02010609060101010101" pitchFamily="49" charset="-122"/>
              </a:rPr>
              <a:t>、</a:t>
            </a:r>
            <a:r>
              <a:rPr lang="en-US" altLang="zh-CN" sz="2400" b="1">
                <a:latin typeface="黑体" panose="02010609060101010101" pitchFamily="49" charset="-122"/>
                <a:ea typeface="黑体" panose="02010609060101010101" pitchFamily="49" charset="-122"/>
                <a:cs typeface="黑体" panose="02010609060101010101" pitchFamily="49" charset="-122"/>
              </a:rPr>
              <a:t>1917</a:t>
            </a:r>
            <a:r>
              <a:rPr lang="zh-CN" altLang="en-US" sz="2400" b="1">
                <a:latin typeface="黑体" panose="02010609060101010101" pitchFamily="49" charset="-122"/>
                <a:ea typeface="黑体" panose="02010609060101010101" pitchFamily="49" charset="-122"/>
                <a:cs typeface="黑体" panose="02010609060101010101" pitchFamily="49" charset="-122"/>
              </a:rPr>
              <a:t>年</a:t>
            </a:r>
            <a:r>
              <a:rPr lang="en-US" altLang="zh-CN" sz="2400" b="1">
                <a:latin typeface="黑体" panose="02010609060101010101" pitchFamily="49" charset="-122"/>
                <a:ea typeface="黑体" panose="02010609060101010101" pitchFamily="49" charset="-122"/>
                <a:cs typeface="黑体" panose="02010609060101010101" pitchFamily="49" charset="-122"/>
              </a:rPr>
              <a:t>4</a:t>
            </a:r>
            <a:r>
              <a:rPr lang="zh-CN" altLang="en-US" sz="2400" b="1">
                <a:latin typeface="黑体" panose="02010609060101010101" pitchFamily="49" charset="-122"/>
                <a:ea typeface="黑体" panose="02010609060101010101" pitchFamily="49" charset="-122"/>
                <a:cs typeface="黑体" panose="02010609060101010101" pitchFamily="49" charset="-122"/>
              </a:rPr>
              <a:t>月</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列宁在一次演讲中明确提出</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要“立刻系统地、逐步地过渡到由工人代表苏维埃监督社会的产品生产和分配”</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要“立刻把全国所有银行合并成全国性的银行</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由工人代表苏维埃进行监督”</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要“把国内一切土地收归国有</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由当地雇农和农民代表苏维埃支配”。这表明列宁</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　　</a:t>
            </a:r>
            <a:r>
              <a:rPr lang="en-US" altLang="zh-CN" sz="2400" b="1">
                <a:latin typeface="黑体" panose="02010609060101010101" pitchFamily="49" charset="-122"/>
                <a:ea typeface="黑体" panose="02010609060101010101" pitchFamily="49" charset="-122"/>
                <a:cs typeface="黑体" panose="02010609060101010101" pitchFamily="49" charset="-122"/>
              </a:rPr>
              <a:t>)</a:t>
            </a:r>
            <a:endParaRPr lang="en-US" altLang="zh-CN" sz="2400" b="1">
              <a:latin typeface="黑体" panose="02010609060101010101" pitchFamily="49" charset="-122"/>
              <a:ea typeface="黑体" panose="02010609060101010101" pitchFamily="49" charset="-122"/>
              <a:cs typeface="黑体" panose="02010609060101010101" pitchFamily="49" charset="-122"/>
            </a:endParaRPr>
          </a:p>
          <a:p>
            <a:pPr indent="266700" algn="just" defTabSz="266700" fontAlgn="auto">
              <a:lnSpc>
                <a:spcPts val="3500"/>
              </a:lnSpc>
              <a:spcBef>
                <a:spcPct val="0"/>
              </a:spcBef>
              <a:spcAft>
                <a:spcPct val="0"/>
              </a:spcAft>
            </a:pPr>
            <a:r>
              <a:rPr lang="en-US" altLang="zh-CN" sz="2400" b="1">
                <a:latin typeface="黑体" panose="02010609060101010101" pitchFamily="49" charset="-122"/>
                <a:ea typeface="黑体" panose="02010609060101010101" pitchFamily="49" charset="-122"/>
                <a:cs typeface="黑体" panose="02010609060101010101" pitchFamily="49" charset="-122"/>
              </a:rPr>
              <a:t>A.</a:t>
            </a:r>
            <a:r>
              <a:rPr lang="zh-CN" altLang="en-US" sz="2400" b="1">
                <a:latin typeface="黑体" panose="02010609060101010101" pitchFamily="49" charset="-122"/>
                <a:ea typeface="黑体" panose="02010609060101010101" pitchFamily="49" charset="-122"/>
                <a:cs typeface="黑体" panose="02010609060101010101" pitchFamily="49" charset="-122"/>
              </a:rPr>
              <a:t>强调进行社会主义革命</a:t>
            </a:r>
            <a:r>
              <a:rPr lang="zh-CN" altLang="en-US" sz="2400" b="1">
                <a:solidFill>
                  <a:srgbClr val="FF0000"/>
                </a:solidFill>
                <a:highlight>
                  <a:srgbClr val="FFFF00"/>
                </a:highlight>
                <a:latin typeface="黑体" panose="02010609060101010101" pitchFamily="49" charset="-122"/>
                <a:ea typeface="黑体" panose="02010609060101010101" pitchFamily="49" charset="-122"/>
                <a:cs typeface="黑体" panose="02010609060101010101" pitchFamily="49" charset="-122"/>
              </a:rPr>
              <a:t>（</a:t>
            </a:r>
            <a:r>
              <a:rPr lang="en-US" altLang="zh-CN" sz="2400" b="1">
                <a:solidFill>
                  <a:srgbClr val="FF0000"/>
                </a:solidFill>
                <a:highlight>
                  <a:srgbClr val="FFFF00"/>
                </a:highlight>
                <a:latin typeface="黑体" panose="02010609060101010101" pitchFamily="49" charset="-122"/>
                <a:ea typeface="黑体" panose="02010609060101010101" pitchFamily="49" charset="-122"/>
                <a:cs typeface="黑体" panose="02010609060101010101" pitchFamily="49" charset="-122"/>
              </a:rPr>
              <a:t>50%</a:t>
            </a:r>
            <a:r>
              <a:rPr lang="zh-CN" altLang="en-US" sz="2400" b="1">
                <a:solidFill>
                  <a:srgbClr val="FF0000"/>
                </a:solidFill>
                <a:highlight>
                  <a:srgbClr val="FFFF00"/>
                </a:highlight>
                <a:latin typeface="黑体" panose="02010609060101010101" pitchFamily="49" charset="-122"/>
                <a:ea typeface="黑体" panose="02010609060101010101" pitchFamily="49" charset="-122"/>
                <a:cs typeface="黑体" panose="02010609060101010101" pitchFamily="49" charset="-122"/>
              </a:rPr>
              <a:t>）</a:t>
            </a:r>
            <a:r>
              <a:rPr lang="en-US" altLang="zh-CN" sz="2400" b="1">
                <a:latin typeface="黑体" panose="02010609060101010101" pitchFamily="49" charset="-122"/>
                <a:ea typeface="黑体" panose="02010609060101010101" pitchFamily="49" charset="-122"/>
                <a:cs typeface="黑体" panose="02010609060101010101" pitchFamily="49" charset="-122"/>
              </a:rPr>
              <a:t>         B.</a:t>
            </a:r>
            <a:r>
              <a:rPr lang="zh-CN" altLang="en-US" sz="2400" b="1">
                <a:latin typeface="黑体" panose="02010609060101010101" pitchFamily="49" charset="-122"/>
                <a:ea typeface="黑体" panose="02010609060101010101" pitchFamily="49" charset="-122"/>
                <a:cs typeface="黑体" panose="02010609060101010101" pitchFamily="49" charset="-122"/>
              </a:rPr>
              <a:t>放弃了与资产阶级临时政府的合作</a:t>
            </a:r>
            <a:r>
              <a:rPr lang="zh-CN" altLang="en-US" sz="2400" b="1">
                <a:solidFill>
                  <a:srgbClr val="FF0000"/>
                </a:solidFill>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400" b="1">
                <a:solidFill>
                  <a:srgbClr val="FF0000"/>
                </a:solidFill>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4%</a:t>
            </a:r>
            <a:r>
              <a:rPr lang="zh-CN" altLang="en-US" sz="2400" b="1">
                <a:solidFill>
                  <a:srgbClr val="FF0000"/>
                </a:solidFill>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266700" algn="just" defTabSz="266700" fontAlgn="auto">
              <a:lnSpc>
                <a:spcPts val="3500"/>
              </a:lnSpc>
              <a:spcBef>
                <a:spcPct val="0"/>
              </a:spcBef>
              <a:spcAft>
                <a:spcPct val="0"/>
              </a:spcAft>
            </a:pPr>
            <a:r>
              <a:rPr lang="en-US" altLang="zh-CN" sz="2400" b="1">
                <a:latin typeface="黑体" panose="02010609060101010101" pitchFamily="49" charset="-122"/>
                <a:ea typeface="黑体" panose="02010609060101010101" pitchFamily="49" charset="-122"/>
                <a:cs typeface="黑体" panose="02010609060101010101" pitchFamily="49" charset="-122"/>
              </a:rPr>
              <a:t>C.</a:t>
            </a:r>
            <a:r>
              <a:rPr lang="zh-CN" altLang="en-US" sz="2400" b="1">
                <a:latin typeface="黑体" panose="02010609060101010101" pitchFamily="49" charset="-122"/>
                <a:ea typeface="黑体" panose="02010609060101010101" pitchFamily="49" charset="-122"/>
                <a:cs typeface="黑体" panose="02010609060101010101" pitchFamily="49" charset="-122"/>
              </a:rPr>
              <a:t>要求建立苏维埃政权</a:t>
            </a:r>
            <a:r>
              <a:rPr lang="zh-CN" altLang="en-US" sz="2400" b="1">
                <a:solidFill>
                  <a:srgbClr val="FF0000"/>
                </a:solidFill>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400" b="1">
                <a:solidFill>
                  <a:srgbClr val="FF0000"/>
                </a:solidFill>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26%</a:t>
            </a:r>
            <a:r>
              <a:rPr lang="zh-CN" altLang="en-US" sz="2400" b="1">
                <a:solidFill>
                  <a:srgbClr val="FF0000"/>
                </a:solidFill>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400" b="1">
                <a:latin typeface="黑体" panose="02010609060101010101" pitchFamily="49" charset="-122"/>
                <a:ea typeface="黑体" panose="02010609060101010101" pitchFamily="49" charset="-122"/>
                <a:cs typeface="黑体" panose="02010609060101010101" pitchFamily="49" charset="-122"/>
              </a:rPr>
              <a:t>           D.</a:t>
            </a:r>
            <a:r>
              <a:rPr lang="zh-CN" altLang="en-US" sz="2400" b="1">
                <a:latin typeface="黑体" panose="02010609060101010101" pitchFamily="49" charset="-122"/>
                <a:ea typeface="黑体" panose="02010609060101010101" pitchFamily="49" charset="-122"/>
                <a:cs typeface="黑体" panose="02010609060101010101" pitchFamily="49" charset="-122"/>
              </a:rPr>
              <a:t>提出了向社会主义过渡的正确途径</a:t>
            </a:r>
            <a:r>
              <a:rPr lang="zh-CN" altLang="en-US" sz="2400" b="1">
                <a:solidFill>
                  <a:srgbClr val="FF0000"/>
                </a:solidFill>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400" b="1">
                <a:solidFill>
                  <a:srgbClr val="FF0000"/>
                </a:solidFill>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20%</a:t>
            </a:r>
            <a:r>
              <a:rPr lang="zh-CN" altLang="en-US" sz="2400" b="1">
                <a:solidFill>
                  <a:srgbClr val="FF0000"/>
                </a:solidFill>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p:txBody>
      </p:sp>
      <p:sp>
        <p:nvSpPr>
          <p:cNvPr id="3" name="文本框 2"/>
          <p:cNvSpPr txBox="1"/>
          <p:nvPr/>
        </p:nvSpPr>
        <p:spPr>
          <a:xfrm>
            <a:off x="54610" y="2993390"/>
            <a:ext cx="12035155" cy="3107690"/>
          </a:xfrm>
          <a:prstGeom prst="rect">
            <a:avLst/>
          </a:prstGeom>
        </p:spPr>
        <p:txBody>
          <a:bodyPr wrap="square">
            <a:spAutoFit/>
          </a:bodyPr>
          <a:p>
            <a:pPr marL="0" indent="0" algn="l" fontAlgn="base">
              <a:spcBef>
                <a:spcPct val="0"/>
              </a:spcBef>
              <a:spcAft>
                <a:spcPct val="0"/>
              </a:spcAft>
            </a:pPr>
            <a:r>
              <a:rPr lang="zh-CN" altLang="en-US" sz="2800" b="1" i="0">
                <a:solidFill>
                  <a:srgbClr val="FF0000"/>
                </a:solidFill>
                <a:latin typeface="黑体" panose="02010609060101010101" pitchFamily="49" charset="-122"/>
                <a:ea typeface="黑体" panose="02010609060101010101" pitchFamily="49" charset="-122"/>
                <a:cs typeface="黑体" panose="02010609060101010101" pitchFamily="49" charset="-122"/>
              </a:rPr>
              <a:t>背景分析</a:t>
            </a:r>
            <a:r>
              <a:rPr lang="zh-CN" altLang="en-US" sz="2800" b="1" i="0">
                <a:latin typeface="黑体" panose="02010609060101010101" pitchFamily="49" charset="-122"/>
                <a:ea typeface="黑体" panose="02010609060101010101" pitchFamily="49" charset="-122"/>
                <a:cs typeface="黑体" panose="02010609060101010101" pitchFamily="49" charset="-122"/>
              </a:rPr>
              <a:t>：</a:t>
            </a:r>
            <a:endParaRPr lang="zh-CN" altLang="en-US" sz="2800" b="1" i="0">
              <a:latin typeface="黑体" panose="02010609060101010101" pitchFamily="49" charset="-122"/>
              <a:ea typeface="黑体" panose="02010609060101010101" pitchFamily="49" charset="-122"/>
              <a:cs typeface="黑体" panose="02010609060101010101" pitchFamily="49" charset="-122"/>
            </a:endParaRPr>
          </a:p>
          <a:p>
            <a:pPr marL="0" indent="0" algn="l" fontAlgn="base">
              <a:buFont typeface="Arial" panose="020B0604020202020204"/>
              <a:buChar char="•"/>
            </a:pPr>
            <a:r>
              <a:rPr lang="en-US" altLang="zh-CN" sz="2800" b="1" i="0">
                <a:latin typeface="黑体" panose="02010609060101010101" pitchFamily="49" charset="-122"/>
                <a:ea typeface="黑体" panose="02010609060101010101" pitchFamily="49" charset="-122"/>
                <a:cs typeface="黑体" panose="02010609060101010101" pitchFamily="49" charset="-122"/>
              </a:rPr>
              <a:t>1917</a:t>
            </a:r>
            <a:r>
              <a:rPr lang="zh-CN" altLang="en-US" sz="2800" b="1" i="0">
                <a:latin typeface="黑体" panose="02010609060101010101" pitchFamily="49" charset="-122"/>
                <a:ea typeface="黑体" panose="02010609060101010101" pitchFamily="49" charset="-122"/>
                <a:cs typeface="黑体" panose="02010609060101010101" pitchFamily="49" charset="-122"/>
              </a:rPr>
              <a:t>年</a:t>
            </a:r>
            <a:r>
              <a:rPr lang="en-US" altLang="zh-CN" sz="2800" b="1" i="0">
                <a:latin typeface="黑体" panose="02010609060101010101" pitchFamily="49" charset="-122"/>
                <a:ea typeface="黑体" panose="02010609060101010101" pitchFamily="49" charset="-122"/>
                <a:cs typeface="黑体" panose="02010609060101010101" pitchFamily="49" charset="-122"/>
              </a:rPr>
              <a:t>4</a:t>
            </a:r>
            <a:r>
              <a:rPr lang="zh-CN" altLang="en-US" sz="2800" b="1" i="0">
                <a:latin typeface="黑体" panose="02010609060101010101" pitchFamily="49" charset="-122"/>
                <a:ea typeface="黑体" panose="02010609060101010101" pitchFamily="49" charset="-122"/>
                <a:cs typeface="黑体" panose="02010609060101010101" pitchFamily="49" charset="-122"/>
              </a:rPr>
              <a:t>月，列宁发表</a:t>
            </a:r>
            <a:r>
              <a:rPr lang="en-US" altLang="zh-CN" sz="2800" b="1" i="0">
                <a:latin typeface="黑体" panose="02010609060101010101" pitchFamily="49" charset="-122"/>
                <a:ea typeface="黑体" panose="02010609060101010101" pitchFamily="49" charset="-122"/>
                <a:cs typeface="黑体" panose="02010609060101010101" pitchFamily="49" charset="-122"/>
              </a:rPr>
              <a:t>《</a:t>
            </a:r>
            <a:r>
              <a:rPr lang="zh-CN" altLang="en-US" sz="2800" b="1" i="0">
                <a:latin typeface="黑体" panose="02010609060101010101" pitchFamily="49" charset="-122"/>
                <a:ea typeface="黑体" panose="02010609060101010101" pitchFamily="49" charset="-122"/>
                <a:cs typeface="黑体" panose="02010609060101010101" pitchFamily="49" charset="-122"/>
              </a:rPr>
              <a:t>四月提纲</a:t>
            </a:r>
            <a:r>
              <a:rPr lang="en-US" altLang="zh-CN" sz="2800" b="1" i="0">
                <a:latin typeface="黑体" panose="02010609060101010101" pitchFamily="49" charset="-122"/>
                <a:ea typeface="黑体" panose="02010609060101010101" pitchFamily="49" charset="-122"/>
                <a:cs typeface="黑体" panose="02010609060101010101" pitchFamily="49" charset="-122"/>
              </a:rPr>
              <a:t>》</a:t>
            </a:r>
            <a:r>
              <a:rPr lang="zh-CN" altLang="en-US" sz="2800" b="1" i="0">
                <a:latin typeface="黑体" panose="02010609060101010101" pitchFamily="49" charset="-122"/>
                <a:ea typeface="黑体" panose="02010609060101010101" pitchFamily="49" charset="-122"/>
                <a:cs typeface="黑体" panose="02010609060101010101" pitchFamily="49" charset="-122"/>
              </a:rPr>
              <a:t>，主张从资产阶级民主革命过渡到社会主义革命，提出“全部政权归苏维埃”的口号，并规划了银行国有化、土地收归国有等具体措施。</a:t>
            </a:r>
            <a:endParaRPr lang="zh-CN" altLang="en-US" sz="2800" b="1" i="0">
              <a:latin typeface="黑体" panose="02010609060101010101" pitchFamily="49" charset="-122"/>
              <a:ea typeface="黑体" panose="02010609060101010101" pitchFamily="49" charset="-122"/>
              <a:cs typeface="黑体" panose="02010609060101010101" pitchFamily="49" charset="-122"/>
            </a:endParaRPr>
          </a:p>
          <a:p>
            <a:pPr marL="0" indent="0" algn="l" fontAlgn="base">
              <a:spcBef>
                <a:spcPct val="0"/>
              </a:spcBef>
              <a:spcAft>
                <a:spcPct val="0"/>
              </a:spcAft>
              <a:buFont typeface="Arial" panose="020B0604020202020204"/>
              <a:buChar char="•"/>
            </a:pPr>
            <a:r>
              <a:rPr lang="zh-CN" altLang="en-US" sz="2800" b="1" i="0">
                <a:latin typeface="黑体" panose="02010609060101010101" pitchFamily="49" charset="-122"/>
                <a:ea typeface="黑体" panose="02010609060101010101" pitchFamily="49" charset="-122"/>
                <a:cs typeface="黑体" panose="02010609060101010101" pitchFamily="49" charset="-122"/>
              </a:rPr>
              <a:t>题干中提到的“工人代表苏维埃监督生产分配”“银行合并监督”“土地国有化”等措施，均体现了列宁通过苏维埃政权直接掌控经济命脉、推动社会主义革命的意图。</a:t>
            </a:r>
            <a:endParaRPr lang="zh-CN" altLang="en-US" sz="2800" b="1" i="0">
              <a:latin typeface="黑体" panose="02010609060101010101" pitchFamily="49" charset="-122"/>
              <a:ea typeface="黑体" panose="02010609060101010101" pitchFamily="49" charset="-122"/>
              <a:cs typeface="黑体" panose="02010609060101010101" pitchFamily="49"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250" fill="hold">
                                          <p:stCondLst>
                                            <p:cond delay="0"/>
                                          </p:stCondLst>
                                        </p:cTn>
                                        <p:tgtEl>
                                          <p:spTgt spid="3"/>
                                        </p:tgtEl>
                                        <p:attrNameLst>
                                          <p:attrName>style.visibility</p:attrName>
                                        </p:attrNameLst>
                                      </p:cBhvr>
                                      <p:to>
                                        <p:strVal val="visible"/>
                                      </p:to>
                                    </p:set>
                                    <p:anim calcmode="lin" valueType="num">
                                      <p:cBhvr>
                                        <p:cTn id="14" dur="250" fill="hold"/>
                                        <p:tgtEl>
                                          <p:spTgt spid="3"/>
                                        </p:tgtEl>
                                        <p:attrNameLst>
                                          <p:attrName>ppt_w</p:attrName>
                                        </p:attrNameLst>
                                      </p:cBhvr>
                                      <p:tavLst>
                                        <p:tav tm="0">
                                          <p:val>
                                            <p:strVal val="#ppt_w*0.70"/>
                                          </p:val>
                                        </p:tav>
                                        <p:tav tm="100000">
                                          <p:val>
                                            <p:strVal val="#ppt_w"/>
                                          </p:val>
                                        </p:tav>
                                      </p:tavLst>
                                    </p:anim>
                                    <p:anim calcmode="lin" valueType="num">
                                      <p:cBhvr>
                                        <p:cTn id="15" dur="250" fill="hold"/>
                                        <p:tgtEl>
                                          <p:spTgt spid="3"/>
                                        </p:tgtEl>
                                        <p:attrNameLst>
                                          <p:attrName>ppt_h</p:attrName>
                                        </p:attrNameLst>
                                      </p:cBhvr>
                                      <p:tavLst>
                                        <p:tav tm="0">
                                          <p:val>
                                            <p:strVal val="#ppt_h"/>
                                          </p:val>
                                        </p:tav>
                                        <p:tav tm="100000">
                                          <p:val>
                                            <p:strVal val="#ppt_h"/>
                                          </p:val>
                                        </p:tav>
                                      </p:tavLst>
                                    </p:anim>
                                    <p:animEffect transition="in" filter="fade">
                                      <p:cBhvr>
                                        <p:cTn id="16"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0" y="0"/>
            <a:ext cx="12127865" cy="7067550"/>
          </a:xfrm>
          <a:prstGeom prst="rect">
            <a:avLst/>
          </a:prstGeom>
          <a:noFill/>
        </p:spPr>
        <p:txBody>
          <a:bodyPr wrap="square" rtlCol="0" anchor="t">
            <a:spAutoFit/>
          </a:bodyPr>
          <a:p>
            <a:pPr indent="0" fontAlgn="auto">
              <a:lnSpc>
                <a:spcPts val="3200"/>
              </a:lnSpc>
            </a:pP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选项辨析</a:t>
            </a:r>
            <a:r>
              <a:rPr lang="zh-CN" altLang="en-US" sz="2400" b="1">
                <a:latin typeface="黑体" panose="02010609060101010101" pitchFamily="49" charset="-122"/>
                <a:ea typeface="黑体" panose="02010609060101010101" pitchFamily="49" charset="-122"/>
                <a:cs typeface="黑体" panose="02010609060101010101" pitchFamily="49" charset="-122"/>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3200"/>
              </a:lnSpc>
            </a:pPr>
            <a:r>
              <a:rPr lang="en-US" altLang="zh-CN" sz="2400" b="1">
                <a:latin typeface="黑体" panose="02010609060101010101" pitchFamily="49" charset="-122"/>
                <a:ea typeface="黑体" panose="02010609060101010101" pitchFamily="49" charset="-122"/>
                <a:cs typeface="黑体" panose="02010609060101010101" pitchFamily="49" charset="-122"/>
              </a:rPr>
              <a:t>• ​A. </a:t>
            </a:r>
            <a:r>
              <a:rPr lang="zh-CN" altLang="en-US" sz="2400" b="1">
                <a:solidFill>
                  <a:srgbClr val="2D3BF3"/>
                </a:solidFill>
                <a:latin typeface="黑体" panose="02010609060101010101" pitchFamily="49" charset="-122"/>
                <a:ea typeface="黑体" panose="02010609060101010101" pitchFamily="49" charset="-122"/>
                <a:cs typeface="黑体" panose="02010609060101010101" pitchFamily="49" charset="-122"/>
              </a:rPr>
              <a:t>强调进行社会主义革命</a:t>
            </a:r>
            <a:r>
              <a:rPr lang="zh-CN" altLang="en-US" sz="2400" b="1">
                <a:latin typeface="黑体" panose="02010609060101010101" pitchFamily="49" charset="-122"/>
                <a:ea typeface="黑体" panose="02010609060101010101" pitchFamily="49" charset="-122"/>
                <a:cs typeface="黑体" panose="02010609060101010101" pitchFamily="49" charset="-122"/>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3200"/>
              </a:lnSpc>
            </a:pPr>
            <a:r>
              <a:rPr lang="zh-CN" altLang="en-US" sz="2400" b="1">
                <a:latin typeface="黑体" panose="02010609060101010101" pitchFamily="49" charset="-122"/>
                <a:ea typeface="黑体" panose="02010609060101010101" pitchFamily="49" charset="-122"/>
                <a:cs typeface="黑体" panose="02010609060101010101" pitchFamily="49" charset="-122"/>
              </a:rPr>
              <a:t>《四月提纲》的核心是明确革命性质的转变，即从资产阶级民主革命转向社会主义革命。题干中的经济国有化措施正是社会主义革命的核心内容，直接表明列宁推动社会主义革命的立场。</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3200"/>
              </a:lnSpc>
            </a:pPr>
            <a:r>
              <a:rPr lang="en-US" altLang="zh-CN" sz="2400" b="1">
                <a:latin typeface="黑体" panose="02010609060101010101" pitchFamily="49" charset="-122"/>
                <a:ea typeface="黑体" panose="02010609060101010101" pitchFamily="49" charset="-122"/>
                <a:cs typeface="黑体" panose="02010609060101010101" pitchFamily="49" charset="-122"/>
              </a:rPr>
              <a:t>• ​B. </a:t>
            </a:r>
            <a:r>
              <a:rPr lang="zh-CN" altLang="en-US" sz="2400" b="1">
                <a:solidFill>
                  <a:srgbClr val="2D3BF3"/>
                </a:solidFill>
                <a:latin typeface="黑体" panose="02010609060101010101" pitchFamily="49" charset="-122"/>
                <a:ea typeface="黑体" panose="02010609060101010101" pitchFamily="49" charset="-122"/>
                <a:cs typeface="黑体" panose="02010609060101010101" pitchFamily="49" charset="-122"/>
              </a:rPr>
              <a:t>放弃与资产阶级临时政府合作</a:t>
            </a:r>
            <a:r>
              <a:rPr lang="zh-CN" altLang="en-US" sz="2400" b="1">
                <a:latin typeface="黑体" panose="02010609060101010101" pitchFamily="49" charset="-122"/>
                <a:ea typeface="黑体" panose="02010609060101010101" pitchFamily="49" charset="-122"/>
                <a:cs typeface="黑体" panose="02010609060101010101" pitchFamily="49" charset="-122"/>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3200"/>
              </a:lnSpc>
            </a:pPr>
            <a:r>
              <a:rPr lang="zh-CN" altLang="en-US" sz="2400" b="1">
                <a:latin typeface="黑体" panose="02010609060101010101" pitchFamily="49" charset="-122"/>
                <a:ea typeface="黑体" panose="02010609060101010101" pitchFamily="49" charset="-122"/>
                <a:cs typeface="黑体" panose="02010609060101010101" pitchFamily="49" charset="-122"/>
              </a:rPr>
              <a:t>列宁主张推翻临时政府，而非</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放弃合作</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。他要求苏维埃夺取全部政权，但并未完全排除与其他政党合作的可能（如孟什维克），排除。</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3200"/>
              </a:lnSpc>
            </a:pPr>
            <a:r>
              <a:rPr lang="en-US" altLang="zh-CN" sz="2400" b="1">
                <a:latin typeface="黑体" panose="02010609060101010101" pitchFamily="49" charset="-122"/>
                <a:ea typeface="黑体" panose="02010609060101010101" pitchFamily="49" charset="-122"/>
                <a:cs typeface="黑体" panose="02010609060101010101" pitchFamily="49" charset="-122"/>
              </a:rPr>
              <a:t>• ​C. </a:t>
            </a:r>
            <a:r>
              <a:rPr lang="zh-CN" altLang="en-US" sz="2400" b="1">
                <a:solidFill>
                  <a:srgbClr val="2D3BF3"/>
                </a:solidFill>
                <a:latin typeface="黑体" panose="02010609060101010101" pitchFamily="49" charset="-122"/>
                <a:ea typeface="黑体" panose="02010609060101010101" pitchFamily="49" charset="-122"/>
                <a:cs typeface="黑体" panose="02010609060101010101" pitchFamily="49" charset="-122"/>
              </a:rPr>
              <a:t>要求建立苏维埃政权</a:t>
            </a:r>
            <a:r>
              <a:rPr lang="zh-CN" altLang="en-US" sz="2400" b="1">
                <a:latin typeface="黑体" panose="02010609060101010101" pitchFamily="49" charset="-122"/>
                <a:ea typeface="黑体" panose="02010609060101010101" pitchFamily="49" charset="-122"/>
                <a:cs typeface="黑体" panose="02010609060101010101" pitchFamily="49" charset="-122"/>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3200"/>
              </a:lnSpc>
            </a:pPr>
            <a:r>
              <a:rPr lang="zh-CN" altLang="en-US" sz="2400" b="1">
                <a:latin typeface="黑体" panose="02010609060101010101" pitchFamily="49" charset="-122"/>
                <a:ea typeface="黑体" panose="02010609060101010101" pitchFamily="49" charset="-122"/>
                <a:cs typeface="黑体" panose="02010609060101010101" pitchFamily="49" charset="-122"/>
              </a:rPr>
              <a:t>苏维埃在二月革命后已存在，列宁的目标是让苏维埃掌握政权，而非</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建立</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新政权，表述不准确，排除。</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3200"/>
              </a:lnSpc>
            </a:pPr>
            <a:r>
              <a:rPr lang="en-US" altLang="zh-CN" sz="2400" b="1">
                <a:latin typeface="黑体" panose="02010609060101010101" pitchFamily="49" charset="-122"/>
                <a:ea typeface="黑体" panose="02010609060101010101" pitchFamily="49" charset="-122"/>
                <a:cs typeface="黑体" panose="02010609060101010101" pitchFamily="49" charset="-122"/>
              </a:rPr>
              <a:t>• ​D.</a:t>
            </a:r>
            <a:r>
              <a:rPr lang="en-US" altLang="zh-CN" sz="2400" b="1">
                <a:solidFill>
                  <a:srgbClr val="2D3BF3"/>
                </a:solidFill>
                <a:latin typeface="黑体" panose="02010609060101010101" pitchFamily="49" charset="-122"/>
                <a:ea typeface="黑体" panose="02010609060101010101" pitchFamily="49" charset="-122"/>
                <a:cs typeface="黑体" panose="02010609060101010101" pitchFamily="49" charset="-122"/>
              </a:rPr>
              <a:t> </a:t>
            </a:r>
            <a:r>
              <a:rPr lang="zh-CN" altLang="en-US" sz="2400" b="1">
                <a:solidFill>
                  <a:srgbClr val="2D3BF3"/>
                </a:solidFill>
                <a:latin typeface="黑体" panose="02010609060101010101" pitchFamily="49" charset="-122"/>
                <a:ea typeface="黑体" panose="02010609060101010101" pitchFamily="49" charset="-122"/>
                <a:cs typeface="黑体" panose="02010609060101010101" pitchFamily="49" charset="-122"/>
              </a:rPr>
              <a:t>提出向社会主义过渡的正确途径</a:t>
            </a:r>
            <a:r>
              <a:rPr lang="zh-CN" altLang="en-US" sz="2400" b="1">
                <a:latin typeface="黑体" panose="02010609060101010101" pitchFamily="49" charset="-122"/>
                <a:ea typeface="黑体" panose="02010609060101010101" pitchFamily="49" charset="-122"/>
                <a:cs typeface="黑体" panose="02010609060101010101" pitchFamily="49" charset="-122"/>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3200"/>
              </a:lnSpc>
            </a:pP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正确途径</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带有评价性质，而题干仅反映列宁的主张，未涉及对</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正确性</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的判断。此外，过渡途径的具体实践（如新经济政策）是后来的调整，与</a:t>
            </a:r>
            <a:r>
              <a:rPr lang="en-US" altLang="zh-CN" sz="2400" b="1">
                <a:latin typeface="黑体" panose="02010609060101010101" pitchFamily="49" charset="-122"/>
                <a:ea typeface="黑体" panose="02010609060101010101" pitchFamily="49" charset="-122"/>
                <a:cs typeface="黑体" panose="02010609060101010101" pitchFamily="49" charset="-122"/>
              </a:rPr>
              <a:t>1917</a:t>
            </a:r>
            <a:r>
              <a:rPr lang="zh-CN" altLang="en-US" sz="2400" b="1">
                <a:latin typeface="黑体" panose="02010609060101010101" pitchFamily="49" charset="-122"/>
                <a:ea typeface="黑体" panose="02010609060101010101" pitchFamily="49" charset="-122"/>
                <a:cs typeface="黑体" panose="02010609060101010101" pitchFamily="49" charset="-122"/>
              </a:rPr>
              <a:t>年主张无关，排除。</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3200"/>
              </a:lnSpc>
            </a:pPr>
            <a:r>
              <a:rPr lang="en-US" altLang="zh-CN" sz="2400" b="1">
                <a:solidFill>
                  <a:srgbClr val="FF0000"/>
                </a:solidFill>
                <a:latin typeface="黑体" panose="02010609060101010101" pitchFamily="49" charset="-122"/>
                <a:ea typeface="黑体" panose="02010609060101010101" pitchFamily="49" charset="-122"/>
                <a:cs typeface="黑体" panose="02010609060101010101" pitchFamily="49" charset="-122"/>
              </a:rPr>
              <a:t>​</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结论</a:t>
            </a:r>
            <a:r>
              <a:rPr lang="zh-CN" altLang="en-US" sz="2400" b="1">
                <a:latin typeface="黑体" panose="02010609060101010101" pitchFamily="49" charset="-122"/>
                <a:ea typeface="黑体" panose="02010609060101010101" pitchFamily="49" charset="-122"/>
                <a:cs typeface="黑体" panose="02010609060101010101" pitchFamily="49" charset="-122"/>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3200"/>
              </a:lnSpc>
            </a:pPr>
            <a:r>
              <a:rPr lang="zh-CN" altLang="en-US" sz="2400" b="1">
                <a:latin typeface="黑体" panose="02010609060101010101" pitchFamily="49" charset="-122"/>
                <a:ea typeface="黑体" panose="02010609060101010101" pitchFamily="49" charset="-122"/>
                <a:cs typeface="黑体" panose="02010609060101010101" pitchFamily="49" charset="-122"/>
              </a:rPr>
              <a:t>列宁的演讲核心是推动社会主义革命，通过苏维埃政权实现经济国有化，故正确答案为</a:t>
            </a:r>
            <a:r>
              <a:rPr lang="en-US" altLang="zh-CN" sz="2400" b="1">
                <a:latin typeface="黑体" panose="02010609060101010101" pitchFamily="49" charset="-122"/>
                <a:ea typeface="黑体" panose="02010609060101010101" pitchFamily="49" charset="-122"/>
                <a:cs typeface="黑体" panose="02010609060101010101" pitchFamily="49" charset="-122"/>
              </a:rPr>
              <a:t> ​A</a:t>
            </a:r>
            <a:r>
              <a:rPr lang="zh-CN" altLang="en-US" sz="2400" b="1">
                <a:latin typeface="黑体" panose="02010609060101010101" pitchFamily="49" charset="-122"/>
                <a:ea typeface="黑体" panose="02010609060101010101" pitchFamily="49" charset="-122"/>
                <a:cs typeface="黑体" panose="02010609060101010101" pitchFamily="49" charset="-122"/>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3200"/>
              </a:lnSpc>
            </a:pPr>
            <a:endParaRPr lang="zh-CN" altLang="en-US" sz="2400" b="1">
              <a:latin typeface="黑体" panose="02010609060101010101" pitchFamily="49" charset="-122"/>
              <a:ea typeface="黑体" panose="02010609060101010101" pitchFamily="49" charset="-122"/>
              <a:cs typeface="黑体" panose="02010609060101010101" pitchFamily="49"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250" fill="hold">
                                          <p:stCondLst>
                                            <p:cond delay="0"/>
                                          </p:stCondLst>
                                        </p:cTn>
                                        <p:tgtEl>
                                          <p:spTgt spid="2"/>
                                        </p:tgtEl>
                                        <p:attrNameLst>
                                          <p:attrName>style.visibility</p:attrName>
                                        </p:attrNameLst>
                                      </p:cBhvr>
                                      <p:to>
                                        <p:strVal val="visible"/>
                                      </p:to>
                                    </p:set>
                                    <p:anim calcmode="lin" valueType="num">
                                      <p:cBhvr>
                                        <p:cTn id="7" dur="250" fill="hold"/>
                                        <p:tgtEl>
                                          <p:spTgt spid="2"/>
                                        </p:tgtEl>
                                        <p:attrNameLst>
                                          <p:attrName>ppt_w</p:attrName>
                                        </p:attrNameLst>
                                      </p:cBhvr>
                                      <p:tavLst>
                                        <p:tav tm="0">
                                          <p:val>
                                            <p:strVal val="#ppt_w*0.70"/>
                                          </p:val>
                                        </p:tav>
                                        <p:tav tm="100000">
                                          <p:val>
                                            <p:strVal val="#ppt_w"/>
                                          </p:val>
                                        </p:tav>
                                      </p:tavLst>
                                    </p:anim>
                                    <p:anim calcmode="lin" valueType="num">
                                      <p:cBhvr>
                                        <p:cTn id="8" dur="250" fill="hold"/>
                                        <p:tgtEl>
                                          <p:spTgt spid="2"/>
                                        </p:tgtEl>
                                        <p:attrNameLst>
                                          <p:attrName>ppt_h</p:attrName>
                                        </p:attrNameLst>
                                      </p:cBhvr>
                                      <p:tavLst>
                                        <p:tav tm="0">
                                          <p:val>
                                            <p:strVal val="#ppt_h"/>
                                          </p:val>
                                        </p:tav>
                                        <p:tav tm="100000">
                                          <p:val>
                                            <p:strVal val="#ppt_h"/>
                                          </p:val>
                                        </p:tav>
                                      </p:tavLst>
                                    </p:anim>
                                    <p:animEffect transition="in" filter="fade">
                                      <p:cBhvr>
                                        <p:cTn id="9"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9530" y="0"/>
            <a:ext cx="12049760" cy="2553335"/>
          </a:xfrm>
          <a:prstGeom prst="rect">
            <a:avLst/>
          </a:prstGeom>
          <a:noFill/>
        </p:spPr>
        <p:txBody>
          <a:bodyPr wrap="square" rtlCol="0" anchor="t">
            <a:spAutoFit/>
          </a:bodyPr>
          <a:p>
            <a:pPr indent="0" fontAlgn="auto">
              <a:lnSpc>
                <a:spcPts val="3200"/>
              </a:lnSpc>
            </a:pPr>
            <a:r>
              <a:rPr lang="en-US" altLang="zh-CN" sz="2400" b="1">
                <a:latin typeface="黑体" panose="02010609060101010101" pitchFamily="49" charset="-122"/>
                <a:ea typeface="黑体" panose="02010609060101010101" pitchFamily="49" charset="-122"/>
                <a:cs typeface="黑体" panose="02010609060101010101" pitchFamily="49" charset="-122"/>
              </a:rPr>
              <a:t>16</a:t>
            </a:r>
            <a:r>
              <a:rPr lang="zh-CN" altLang="en-US" sz="2400" b="1">
                <a:latin typeface="黑体" panose="02010609060101010101" pitchFamily="49" charset="-122"/>
                <a:ea typeface="黑体" panose="02010609060101010101" pitchFamily="49" charset="-122"/>
                <a:cs typeface="黑体" panose="02010609060101010101" pitchFamily="49" charset="-122"/>
              </a:rPr>
              <a:t>．华兹华斯的诗体故事《迈克尔》（</a:t>
            </a:r>
            <a:r>
              <a:rPr lang="en-US" altLang="zh-CN" sz="2400" b="1">
                <a:latin typeface="黑体" panose="02010609060101010101" pitchFamily="49" charset="-122"/>
                <a:ea typeface="黑体" panose="02010609060101010101" pitchFamily="49" charset="-122"/>
                <a:cs typeface="黑体" panose="02010609060101010101" pitchFamily="49" charset="-122"/>
              </a:rPr>
              <a:t>1800</a:t>
            </a:r>
            <a:r>
              <a:rPr lang="zh-CN" altLang="en-US" sz="2400" b="1">
                <a:latin typeface="黑体" panose="02010609060101010101" pitchFamily="49" charset="-122"/>
                <a:ea typeface="黑体" panose="02010609060101010101" pitchFamily="49" charset="-122"/>
                <a:cs typeface="黑体" panose="02010609060101010101" pitchFamily="49" charset="-122"/>
              </a:rPr>
              <a:t>年）歌颂浪漫主义理想的自然人性。勤劳淳朴的农村小伙子路克自从到城市工作以后，开始工作很努力，但</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在那座荒淫浪荡的城市里，他终于陷进了泥坑；丑事和耻辱弄得他没脸见人，最后他只得逃到海外去</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。据此可知，这一作品（</a:t>
            </a:r>
            <a:r>
              <a:rPr lang="" altLang="en-US" sz="2400" b="1">
                <a:latin typeface="黑体" panose="02010609060101010101" pitchFamily="49" charset="-122"/>
                <a:ea typeface="黑体" panose="02010609060101010101" pitchFamily="49" charset="-122"/>
                <a:cs typeface="黑体" panose="02010609060101010101" pitchFamily="49" charset="-122"/>
              </a:rPr>
              <a:t>  </a:t>
            </a:r>
            <a:r>
              <a:rPr lang="zh-CN" altLang="en-US" sz="2400" b="1">
                <a:latin typeface="黑体" panose="02010609060101010101" pitchFamily="49" charset="-122"/>
                <a:ea typeface="黑体" panose="02010609060101010101" pitchFamily="49" charset="-122"/>
                <a:cs typeface="黑体" panose="02010609060101010101" pitchFamily="49" charset="-122"/>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3200"/>
              </a:lnSpc>
            </a:pPr>
            <a:r>
              <a:rPr lang="en-US" altLang="zh-CN" sz="2400" b="1">
                <a:latin typeface="黑体" panose="02010609060101010101" pitchFamily="49" charset="-122"/>
                <a:ea typeface="黑体" panose="02010609060101010101" pitchFamily="49" charset="-122"/>
                <a:cs typeface="黑体" panose="02010609060101010101" pitchFamily="49" charset="-122"/>
              </a:rPr>
              <a:t>A</a:t>
            </a:r>
            <a:r>
              <a:rPr lang="zh-CN" altLang="en-US" sz="2400" b="1">
                <a:latin typeface="黑体" panose="02010609060101010101" pitchFamily="49" charset="-122"/>
                <a:ea typeface="黑体" panose="02010609060101010101" pitchFamily="49" charset="-122"/>
                <a:cs typeface="黑体" panose="02010609060101010101" pitchFamily="49" charset="-122"/>
              </a:rPr>
              <a:t>．基于对工业革命的深刻反思</a:t>
            </a:r>
            <a:r>
              <a:rPr lang="zh-CN" altLang="en-US" sz="2400" b="1">
                <a:highlight>
                  <a:srgbClr val="FF0000"/>
                </a:highlight>
                <a:latin typeface="黑体" panose="02010609060101010101" pitchFamily="49" charset="-122"/>
                <a:ea typeface="黑体" panose="02010609060101010101" pitchFamily="49" charset="-122"/>
                <a:cs typeface="黑体" panose="02010609060101010101" pitchFamily="49" charset="-122"/>
              </a:rPr>
              <a:t>（</a:t>
            </a:r>
            <a:r>
              <a:rPr lang="en-US" altLang="zh-CN" sz="2400" b="1">
                <a:highlight>
                  <a:srgbClr val="FF0000"/>
                </a:highlight>
                <a:latin typeface="黑体" panose="02010609060101010101" pitchFamily="49" charset="-122"/>
                <a:ea typeface="黑体" panose="02010609060101010101" pitchFamily="49" charset="-122"/>
                <a:cs typeface="黑体" panose="02010609060101010101" pitchFamily="49" charset="-122"/>
              </a:rPr>
              <a:t>59%</a:t>
            </a:r>
            <a:r>
              <a:rPr lang="zh-CN" altLang="en-US" sz="2400" b="1">
                <a:highlight>
                  <a:srgbClr val="FF0000"/>
                </a:highlight>
                <a:latin typeface="黑体" panose="02010609060101010101" pitchFamily="49" charset="-122"/>
                <a:ea typeface="黑体" panose="02010609060101010101" pitchFamily="49" charset="-122"/>
                <a:cs typeface="黑体" panose="02010609060101010101" pitchFamily="49" charset="-122"/>
              </a:rPr>
              <a:t>）</a:t>
            </a:r>
            <a:r>
              <a:rPr lang="en-US" altLang="zh-CN" sz="2400" b="1">
                <a:latin typeface="黑体" panose="02010609060101010101" pitchFamily="49" charset="-122"/>
                <a:ea typeface="黑体" panose="02010609060101010101" pitchFamily="49" charset="-122"/>
                <a:cs typeface="黑体" panose="02010609060101010101" pitchFamily="49" charset="-122"/>
              </a:rPr>
              <a:t>	        B</a:t>
            </a:r>
            <a:r>
              <a:rPr lang="zh-CN" altLang="en-US" sz="2400" b="1">
                <a:latin typeface="黑体" panose="02010609060101010101" pitchFamily="49" charset="-122"/>
                <a:ea typeface="黑体" panose="02010609060101010101" pitchFamily="49" charset="-122"/>
                <a:cs typeface="黑体" panose="02010609060101010101" pitchFamily="49" charset="-122"/>
              </a:rPr>
              <a:t>．凸显出原始积累的野蛮</a:t>
            </a:r>
            <a:r>
              <a:rPr lang="zh-CN" altLang="en-US" sz="2400" b="1">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400" b="1">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6</a:t>
            </a:r>
            <a:r>
              <a:rPr lang="en-US" altLang="zh-CN" sz="2400" b="1">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400" b="1">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3200"/>
              </a:lnSpc>
            </a:pPr>
            <a:r>
              <a:rPr lang="en-US" altLang="zh-CN" sz="2400" b="1">
                <a:latin typeface="黑体" panose="02010609060101010101" pitchFamily="49" charset="-122"/>
                <a:ea typeface="黑体" panose="02010609060101010101" pitchFamily="49" charset="-122"/>
                <a:cs typeface="黑体" panose="02010609060101010101" pitchFamily="49" charset="-122"/>
              </a:rPr>
              <a:t>C</a:t>
            </a:r>
            <a:r>
              <a:rPr lang="zh-CN" altLang="en-US" sz="2400" b="1">
                <a:latin typeface="黑体" panose="02010609060101010101" pitchFamily="49" charset="-122"/>
                <a:ea typeface="黑体" panose="02010609060101010101" pitchFamily="49" charset="-122"/>
                <a:cs typeface="黑体" panose="02010609060101010101" pitchFamily="49" charset="-122"/>
              </a:rPr>
              <a:t>．揭示出资本主义的剥削本质</a:t>
            </a:r>
            <a:r>
              <a:rPr lang="zh-CN" altLang="en-US" sz="2400" b="1">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400" b="1">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32%</a:t>
            </a:r>
            <a:r>
              <a:rPr lang="zh-CN" altLang="en-US" sz="2400" b="1">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400" b="1">
                <a:latin typeface="黑体" panose="02010609060101010101" pitchFamily="49" charset="-122"/>
                <a:ea typeface="黑体" panose="02010609060101010101" pitchFamily="49" charset="-122"/>
                <a:cs typeface="黑体" panose="02010609060101010101" pitchFamily="49" charset="-122"/>
              </a:rPr>
              <a:t>	        D</a:t>
            </a:r>
            <a:r>
              <a:rPr lang="zh-CN" altLang="en-US" sz="2400" b="1">
                <a:latin typeface="黑体" panose="02010609060101010101" pitchFamily="49" charset="-122"/>
                <a:ea typeface="黑体" panose="02010609060101010101" pitchFamily="49" charset="-122"/>
                <a:cs typeface="黑体" panose="02010609060101010101" pitchFamily="49" charset="-122"/>
              </a:rPr>
              <a:t>．批判了殖民扩张的罪恶</a:t>
            </a:r>
            <a:r>
              <a:rPr lang="zh-CN" altLang="en-US" sz="2400" b="1">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400" b="1">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2</a:t>
            </a:r>
            <a:r>
              <a:rPr lang="en-US" altLang="zh-CN" sz="2400" b="1">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400" b="1">
                <a:highlight>
                  <a:srgbClr val="FFFF00"/>
                </a:highlight>
                <a:latin typeface="黑体" panose="02010609060101010101" pitchFamily="49" charset="-122"/>
                <a:ea typeface="黑体" panose="02010609060101010101" pitchFamily="49" charset="-122"/>
                <a:cs typeface="黑体" panose="02010609060101010101" pitchFamily="49" charset="-122"/>
                <a:sym typeface="+mn-ea"/>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p:txBody>
      </p:sp>
      <p:sp>
        <p:nvSpPr>
          <p:cNvPr id="3" name="文本框 2"/>
          <p:cNvSpPr txBox="1"/>
          <p:nvPr/>
        </p:nvSpPr>
        <p:spPr>
          <a:xfrm>
            <a:off x="49530" y="2756535"/>
            <a:ext cx="12049760" cy="3969385"/>
          </a:xfrm>
          <a:prstGeom prst="rect">
            <a:avLst/>
          </a:prstGeom>
          <a:noFill/>
        </p:spPr>
        <p:txBody>
          <a:bodyPr wrap="square" rtlCol="0" anchor="t">
            <a:spAutoFit/>
          </a:bodyPr>
          <a:p>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背景分析</a:t>
            </a:r>
            <a:r>
              <a:rPr lang="zh-CN" altLang="en-US" sz="2800" b="1">
                <a:latin typeface="黑体" panose="02010609060101010101" pitchFamily="49" charset="-122"/>
                <a:ea typeface="黑体" panose="02010609060101010101" pitchFamily="49" charset="-122"/>
                <a:cs typeface="黑体" panose="02010609060101010101" pitchFamily="49" charset="-122"/>
              </a:rPr>
              <a:t>：</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 </a:t>
            </a:r>
            <a:r>
              <a:rPr lang="zh-CN" altLang="en-US" sz="2800" b="1">
                <a:latin typeface="黑体" panose="02010609060101010101" pitchFamily="49" charset="-122"/>
                <a:ea typeface="黑体" panose="02010609060101010101" pitchFamily="49" charset="-122"/>
                <a:cs typeface="黑体" panose="02010609060101010101" pitchFamily="49" charset="-122"/>
              </a:rPr>
              <a:t>华兹华斯是英国浪漫主义诗人，其作品常批判工业革命对自然和传统人性的冲击。</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 </a:t>
            </a:r>
            <a:r>
              <a:rPr lang="zh-CN" altLang="en-US" sz="2800" b="1">
                <a:latin typeface="黑体" panose="02010609060101010101" pitchFamily="49" charset="-122"/>
                <a:ea typeface="黑体" panose="02010609060101010101" pitchFamily="49" charset="-122"/>
                <a:cs typeface="黑体" panose="02010609060101010101" pitchFamily="49" charset="-122"/>
              </a:rPr>
              <a:t>《迈克尔》创作于</a:t>
            </a:r>
            <a:r>
              <a:rPr lang="en-US" altLang="zh-CN" sz="2800" b="1">
                <a:latin typeface="黑体" panose="02010609060101010101" pitchFamily="49" charset="-122"/>
                <a:ea typeface="黑体" panose="02010609060101010101" pitchFamily="49" charset="-122"/>
                <a:cs typeface="黑体" panose="02010609060101010101" pitchFamily="49" charset="-122"/>
              </a:rPr>
              <a:t>1800</a:t>
            </a:r>
            <a:r>
              <a:rPr lang="zh-CN" altLang="en-US" sz="2800" b="1">
                <a:latin typeface="黑体" panose="02010609060101010101" pitchFamily="49" charset="-122"/>
                <a:ea typeface="黑体" panose="02010609060101010101" pitchFamily="49" charset="-122"/>
                <a:cs typeface="黑体" panose="02010609060101010101" pitchFamily="49" charset="-122"/>
              </a:rPr>
              <a:t>年，正值工业革命初期，诗中通过农村青年路克在城市堕落的悲剧，揭示城市化对人性的腐蚀。</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材料解读</a:t>
            </a:r>
            <a:r>
              <a:rPr lang="zh-CN" altLang="en-US" sz="2800" b="1">
                <a:latin typeface="黑体" panose="02010609060101010101" pitchFamily="49" charset="-122"/>
                <a:ea typeface="黑体" panose="02010609060101010101" pitchFamily="49" charset="-122"/>
                <a:cs typeface="黑体" panose="02010609060101010101" pitchFamily="49" charset="-122"/>
              </a:rPr>
              <a:t>：</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 </a:t>
            </a:r>
            <a:r>
              <a:rPr lang="zh-CN" altLang="en-US" sz="2800" b="1">
                <a:latin typeface="黑体" panose="02010609060101010101" pitchFamily="49" charset="-122"/>
                <a:ea typeface="黑体" panose="02010609060101010101" pitchFamily="49" charset="-122"/>
                <a:cs typeface="黑体" panose="02010609060101010101" pitchFamily="49" charset="-122"/>
              </a:rPr>
              <a:t>路克原本是勤劳的农村青年，但城市</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荒淫浪荡</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的环境导致他道德沦丧，最终逃亡。</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 </a:t>
            </a:r>
            <a:r>
              <a:rPr lang="zh-CN" altLang="en-US" sz="2800" b="1">
                <a:latin typeface="黑体" panose="02010609060101010101" pitchFamily="49" charset="-122"/>
                <a:ea typeface="黑体" panose="02010609060101010101" pitchFamily="49" charset="-122"/>
                <a:cs typeface="黑体" panose="02010609060101010101" pitchFamily="49" charset="-122"/>
              </a:rPr>
              <a:t>对比乡村淳朴与城市堕落，隐含对工业文明负面效应的批判。</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250" fill="hold">
                                          <p:stCondLst>
                                            <p:cond delay="0"/>
                                          </p:stCondLst>
                                        </p:cTn>
                                        <p:tgtEl>
                                          <p:spTgt spid="2"/>
                                        </p:tgtEl>
                                        <p:attrNameLst>
                                          <p:attrName>style.visibility</p:attrName>
                                        </p:attrNameLst>
                                      </p:cBhvr>
                                      <p:to>
                                        <p:strVal val="visible"/>
                                      </p:to>
                                    </p:set>
                                    <p:anim calcmode="lin" valueType="num">
                                      <p:cBhvr>
                                        <p:cTn id="7" dur="250" fill="hold"/>
                                        <p:tgtEl>
                                          <p:spTgt spid="2"/>
                                        </p:tgtEl>
                                        <p:attrNameLst>
                                          <p:attrName>ppt_w</p:attrName>
                                        </p:attrNameLst>
                                      </p:cBhvr>
                                      <p:tavLst>
                                        <p:tav tm="0">
                                          <p:val>
                                            <p:strVal val="#ppt_w*0.70"/>
                                          </p:val>
                                        </p:tav>
                                        <p:tav tm="100000">
                                          <p:val>
                                            <p:strVal val="#ppt_w"/>
                                          </p:val>
                                        </p:tav>
                                      </p:tavLst>
                                    </p:anim>
                                    <p:anim calcmode="lin" valueType="num">
                                      <p:cBhvr>
                                        <p:cTn id="8" dur="250" fill="hold"/>
                                        <p:tgtEl>
                                          <p:spTgt spid="2"/>
                                        </p:tgtEl>
                                        <p:attrNameLst>
                                          <p:attrName>ppt_h</p:attrName>
                                        </p:attrNameLst>
                                      </p:cBhvr>
                                      <p:tavLst>
                                        <p:tav tm="0">
                                          <p:val>
                                            <p:strVal val="#ppt_h"/>
                                          </p:val>
                                        </p:tav>
                                        <p:tav tm="100000">
                                          <p:val>
                                            <p:strVal val="#ppt_h"/>
                                          </p:val>
                                        </p:tav>
                                      </p:tavLst>
                                    </p:anim>
                                    <p:animEffect transition="in" filter="fade">
                                      <p:cBhvr>
                                        <p:cTn id="9" dur="25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250" fill="hold">
                                          <p:stCondLst>
                                            <p:cond delay="0"/>
                                          </p:stCondLst>
                                        </p:cTn>
                                        <p:tgtEl>
                                          <p:spTgt spid="3"/>
                                        </p:tgtEl>
                                        <p:attrNameLst>
                                          <p:attrName>style.visibility</p:attrName>
                                        </p:attrNameLst>
                                      </p:cBhvr>
                                      <p:to>
                                        <p:strVal val="visible"/>
                                      </p:to>
                                    </p:set>
                                    <p:anim calcmode="lin" valueType="num">
                                      <p:cBhvr>
                                        <p:cTn id="14" dur="250" fill="hold"/>
                                        <p:tgtEl>
                                          <p:spTgt spid="3"/>
                                        </p:tgtEl>
                                        <p:attrNameLst>
                                          <p:attrName>ppt_w</p:attrName>
                                        </p:attrNameLst>
                                      </p:cBhvr>
                                      <p:tavLst>
                                        <p:tav tm="0">
                                          <p:val>
                                            <p:strVal val="#ppt_w*0.70"/>
                                          </p:val>
                                        </p:tav>
                                        <p:tav tm="100000">
                                          <p:val>
                                            <p:strVal val="#ppt_w"/>
                                          </p:val>
                                        </p:tav>
                                      </p:tavLst>
                                    </p:anim>
                                    <p:anim calcmode="lin" valueType="num">
                                      <p:cBhvr>
                                        <p:cTn id="15" dur="250" fill="hold"/>
                                        <p:tgtEl>
                                          <p:spTgt spid="3"/>
                                        </p:tgtEl>
                                        <p:attrNameLst>
                                          <p:attrName>ppt_h</p:attrName>
                                        </p:attrNameLst>
                                      </p:cBhvr>
                                      <p:tavLst>
                                        <p:tav tm="0">
                                          <p:val>
                                            <p:strVal val="#ppt_h"/>
                                          </p:val>
                                        </p:tav>
                                        <p:tav tm="100000">
                                          <p:val>
                                            <p:strVal val="#ppt_h"/>
                                          </p:val>
                                        </p:tav>
                                      </p:tavLst>
                                    </p:anim>
                                    <p:animEffect transition="in" filter="fade">
                                      <p:cBhvr>
                                        <p:cTn id="16"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0" y="0"/>
            <a:ext cx="12141835" cy="6123940"/>
          </a:xfrm>
          <a:prstGeom prst="rect">
            <a:avLst/>
          </a:prstGeom>
          <a:noFill/>
        </p:spPr>
        <p:txBody>
          <a:bodyPr wrap="square" rtlCol="0" anchor="t">
            <a:spAutoFit/>
          </a:bodyPr>
          <a:p>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选项辨析</a:t>
            </a:r>
            <a:r>
              <a:rPr lang="zh-CN" altLang="en-US" sz="2800" b="1">
                <a:latin typeface="黑体" panose="02010609060101010101" pitchFamily="49" charset="-122"/>
                <a:ea typeface="黑体" panose="02010609060101010101" pitchFamily="49" charset="-122"/>
                <a:cs typeface="黑体" panose="02010609060101010101" pitchFamily="49" charset="-122"/>
              </a:rPr>
              <a:t>：</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 ​A. </a:t>
            </a:r>
            <a:r>
              <a:rPr lang="zh-CN" altLang="en-US" sz="2800" b="1">
                <a:solidFill>
                  <a:srgbClr val="2D3BF3"/>
                </a:solidFill>
                <a:latin typeface="黑体" panose="02010609060101010101" pitchFamily="49" charset="-122"/>
                <a:ea typeface="黑体" panose="02010609060101010101" pitchFamily="49" charset="-122"/>
                <a:cs typeface="黑体" panose="02010609060101010101" pitchFamily="49" charset="-122"/>
              </a:rPr>
              <a:t>对工业革命的反思</a:t>
            </a:r>
            <a:r>
              <a:rPr lang="zh-CN" altLang="en-US" sz="2800" b="1">
                <a:latin typeface="黑体" panose="02010609060101010101" pitchFamily="49" charset="-122"/>
                <a:ea typeface="黑体" panose="02010609060101010101" pitchFamily="49" charset="-122"/>
                <a:cs typeface="黑体" panose="02010609060101010101" pitchFamily="49" charset="-122"/>
              </a:rPr>
              <a:t>：</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zh-CN" altLang="en-US" sz="2800" b="1">
                <a:latin typeface="黑体" panose="02010609060101010101" pitchFamily="49" charset="-122"/>
                <a:ea typeface="黑体" panose="02010609060101010101" pitchFamily="49" charset="-122"/>
                <a:cs typeface="黑体" panose="02010609060101010101" pitchFamily="49" charset="-122"/>
              </a:rPr>
              <a:t>华兹华斯通过路克的悲剧，直接批判工业化进程中城市环境对人的异化，符合浪漫主义文学反工业化的核心特征。</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 ​B. </a:t>
            </a:r>
            <a:r>
              <a:rPr lang="zh-CN" altLang="en-US" sz="2800" b="1">
                <a:solidFill>
                  <a:srgbClr val="2D3BF3"/>
                </a:solidFill>
                <a:latin typeface="黑体" panose="02010609060101010101" pitchFamily="49" charset="-122"/>
                <a:ea typeface="黑体" panose="02010609060101010101" pitchFamily="49" charset="-122"/>
                <a:cs typeface="黑体" panose="02010609060101010101" pitchFamily="49" charset="-122"/>
              </a:rPr>
              <a:t>原始积累的野蛮</a:t>
            </a:r>
            <a:r>
              <a:rPr lang="zh-CN" altLang="en-US" sz="2800" b="1">
                <a:latin typeface="黑体" panose="02010609060101010101" pitchFamily="49" charset="-122"/>
                <a:ea typeface="黑体" panose="02010609060101010101" pitchFamily="49" charset="-122"/>
                <a:cs typeface="黑体" panose="02010609060101010101" pitchFamily="49" charset="-122"/>
              </a:rPr>
              <a:t>：</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原始积累</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指资本原始积累阶段的剥削（如圈地运动），但材料未涉及经济剥削，而是强调城市道德环境的影响，排除。</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 ​C. </a:t>
            </a:r>
            <a:r>
              <a:rPr lang="zh-CN" altLang="en-US" sz="2800" b="1">
                <a:solidFill>
                  <a:srgbClr val="2D3BF3"/>
                </a:solidFill>
                <a:latin typeface="黑体" panose="02010609060101010101" pitchFamily="49" charset="-122"/>
                <a:ea typeface="黑体" panose="02010609060101010101" pitchFamily="49" charset="-122"/>
                <a:cs typeface="黑体" panose="02010609060101010101" pitchFamily="49" charset="-122"/>
              </a:rPr>
              <a:t>资本主义的剥削本质</a:t>
            </a:r>
            <a:r>
              <a:rPr lang="zh-CN" altLang="en-US" sz="2800" b="1">
                <a:latin typeface="黑体" panose="02010609060101010101" pitchFamily="49" charset="-122"/>
                <a:ea typeface="黑体" panose="02010609060101010101" pitchFamily="49" charset="-122"/>
                <a:cs typeface="黑体" panose="02010609060101010101" pitchFamily="49" charset="-122"/>
              </a:rPr>
              <a:t>：</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zh-CN" altLang="en-US" sz="2800" b="1">
                <a:latin typeface="黑体" panose="02010609060101010101" pitchFamily="49" charset="-122"/>
                <a:ea typeface="黑体" panose="02010609060101010101" pitchFamily="49" charset="-122"/>
                <a:cs typeface="黑体" panose="02010609060101010101" pitchFamily="49" charset="-122"/>
              </a:rPr>
              <a:t>资本主义剥削侧重阶级压迫（如工人被剥削剩余价值），而诗中批判的是城市环境对人性的异化，非经济剥削，排除。</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 ​D. </a:t>
            </a:r>
            <a:r>
              <a:rPr lang="zh-CN" altLang="en-US" sz="2800" b="1">
                <a:solidFill>
                  <a:srgbClr val="2D3BF3"/>
                </a:solidFill>
                <a:latin typeface="黑体" panose="02010609060101010101" pitchFamily="49" charset="-122"/>
                <a:ea typeface="黑体" panose="02010609060101010101" pitchFamily="49" charset="-122"/>
                <a:cs typeface="黑体" panose="02010609060101010101" pitchFamily="49" charset="-122"/>
              </a:rPr>
              <a:t>殖民扩张的罪恶</a:t>
            </a:r>
            <a:r>
              <a:rPr lang="zh-CN" altLang="en-US" sz="2800" b="1">
                <a:latin typeface="黑体" panose="02010609060101010101" pitchFamily="49" charset="-122"/>
                <a:ea typeface="黑体" panose="02010609060101010101" pitchFamily="49" charset="-122"/>
                <a:cs typeface="黑体" panose="02010609060101010101" pitchFamily="49" charset="-122"/>
              </a:rPr>
              <a:t>：</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zh-CN" altLang="en-US" sz="2800" b="1">
                <a:latin typeface="黑体" panose="02010609060101010101" pitchFamily="49" charset="-122"/>
                <a:ea typeface="黑体" panose="02010609060101010101" pitchFamily="49" charset="-122"/>
                <a:cs typeface="黑体" panose="02010609060101010101" pitchFamily="49" charset="-122"/>
              </a:rPr>
              <a:t>材料未提及殖民活动，与主题无关，排除。</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结论</a:t>
            </a:r>
            <a:r>
              <a:rPr lang="zh-CN" altLang="en-US" sz="2800" b="1">
                <a:latin typeface="黑体" panose="02010609060101010101" pitchFamily="49" charset="-122"/>
                <a:ea typeface="黑体" panose="02010609060101010101" pitchFamily="49" charset="-122"/>
                <a:cs typeface="黑体" panose="02010609060101010101" pitchFamily="49" charset="-122"/>
              </a:rPr>
              <a:t>：华兹华斯通过路克的故事，反思工业革命对人性和社会的破坏，故选</a:t>
            </a:r>
            <a:r>
              <a:rPr lang="en-US" altLang="zh-CN" sz="2800" b="1">
                <a:latin typeface="黑体" panose="02010609060101010101" pitchFamily="49" charset="-122"/>
                <a:ea typeface="黑体" panose="02010609060101010101" pitchFamily="49" charset="-122"/>
                <a:cs typeface="黑体" panose="02010609060101010101" pitchFamily="49" charset="-122"/>
              </a:rPr>
              <a:t> ​A</a:t>
            </a:r>
            <a:r>
              <a:rPr lang="zh-CN" altLang="en-US" sz="2800" b="1">
                <a:latin typeface="黑体" panose="02010609060101010101" pitchFamily="49" charset="-122"/>
                <a:ea typeface="黑体" panose="02010609060101010101" pitchFamily="49" charset="-122"/>
                <a:cs typeface="黑体" panose="02010609060101010101" pitchFamily="49" charset="-122"/>
              </a:rPr>
              <a:t>。</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250" fill="hold">
                                          <p:stCondLst>
                                            <p:cond delay="0"/>
                                          </p:stCondLst>
                                        </p:cTn>
                                        <p:tgtEl>
                                          <p:spTgt spid="2">
                                            <p:txEl>
                                              <p:pRg st="9" end="9"/>
                                            </p:txEl>
                                          </p:spTgt>
                                        </p:tgtEl>
                                        <p:attrNameLst>
                                          <p:attrName>style.visibility</p:attrName>
                                        </p:attrNameLst>
                                      </p:cBhvr>
                                      <p:to>
                                        <p:strVal val="visible"/>
                                      </p:to>
                                    </p:set>
                                    <p:anim calcmode="lin" valueType="num">
                                      <p:cBhvr>
                                        <p:cTn id="7" dur="250" fill="hold"/>
                                        <p:tgtEl>
                                          <p:spTgt spid="2">
                                            <p:txEl>
                                              <p:pRg st="9" end="9"/>
                                            </p:txEl>
                                          </p:spTgt>
                                        </p:tgtEl>
                                        <p:attrNameLst>
                                          <p:attrName>ppt_w</p:attrName>
                                        </p:attrNameLst>
                                      </p:cBhvr>
                                      <p:tavLst>
                                        <p:tav tm="0">
                                          <p:val>
                                            <p:strVal val="#ppt_w*0.70"/>
                                          </p:val>
                                        </p:tav>
                                        <p:tav tm="100000">
                                          <p:val>
                                            <p:strVal val="#ppt_w"/>
                                          </p:val>
                                        </p:tav>
                                      </p:tavLst>
                                    </p:anim>
                                    <p:anim calcmode="lin" valueType="num">
                                      <p:cBhvr>
                                        <p:cTn id="8" dur="250" fill="hold"/>
                                        <p:tgtEl>
                                          <p:spTgt spid="2">
                                            <p:txEl>
                                              <p:pRg st="9" end="9"/>
                                            </p:txEl>
                                          </p:spTgt>
                                        </p:tgtEl>
                                        <p:attrNameLst>
                                          <p:attrName>ppt_h</p:attrName>
                                        </p:attrNameLst>
                                      </p:cBhvr>
                                      <p:tavLst>
                                        <p:tav tm="0">
                                          <p:val>
                                            <p:strVal val="#ppt_h"/>
                                          </p:val>
                                        </p:tav>
                                        <p:tav tm="100000">
                                          <p:val>
                                            <p:strVal val="#ppt_h"/>
                                          </p:val>
                                        </p:tav>
                                      </p:tavLst>
                                    </p:anim>
                                    <p:animEffect transition="in" filter="fade">
                                      <p:cBhvr>
                                        <p:cTn id="9" dur="25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61595" y="26035"/>
            <a:ext cx="12131040" cy="5862320"/>
          </a:xfrm>
          <a:prstGeom prst="rect">
            <a:avLst/>
          </a:prstGeom>
        </p:spPr>
        <p:txBody>
          <a:bodyPr wrap="square">
            <a:spAutoFit/>
          </a:bodyPr>
          <a:p>
            <a:pPr indent="38100" algn="just" defTabSz="266700" fontAlgn="auto">
              <a:lnSpc>
                <a:spcPts val="3000"/>
              </a:lnSpc>
              <a:spcBef>
                <a:spcPts val="100"/>
              </a:spcBef>
              <a:spcAft>
                <a:spcPct val="0"/>
              </a:spcAft>
            </a:pPr>
            <a:r>
              <a:rPr lang="en-US" altLang="zh-CN" sz="2800" b="1">
                <a:latin typeface="黑体" panose="02010609060101010101" pitchFamily="49" charset="-122"/>
                <a:ea typeface="黑体" panose="02010609060101010101" pitchFamily="49" charset="-122"/>
                <a:cs typeface="黑体" panose="02010609060101010101" pitchFamily="49" charset="-122"/>
              </a:rPr>
              <a:t>17</a:t>
            </a:r>
            <a:r>
              <a:rPr lang="zh-CN" altLang="en-US" sz="2800" b="1">
                <a:latin typeface="黑体" panose="02010609060101010101" pitchFamily="49" charset="-122"/>
                <a:ea typeface="黑体" panose="02010609060101010101" pitchFamily="49" charset="-122"/>
                <a:cs typeface="黑体" panose="02010609060101010101" pitchFamily="49" charset="-122"/>
              </a:rPr>
              <a:t>．阅读材料，完成下列要求。（</a:t>
            </a:r>
            <a:r>
              <a:rPr lang="en-US" altLang="zh-CN" sz="2800" b="1">
                <a:latin typeface="黑体" panose="02010609060101010101" pitchFamily="49" charset="-122"/>
                <a:ea typeface="黑体" panose="02010609060101010101" pitchFamily="49" charset="-122"/>
                <a:cs typeface="黑体" panose="02010609060101010101" pitchFamily="49" charset="-122"/>
              </a:rPr>
              <a:t>13</a:t>
            </a:r>
            <a:r>
              <a:rPr lang="zh-CN" altLang="en-US" sz="2800" b="1">
                <a:latin typeface="黑体" panose="02010609060101010101" pitchFamily="49" charset="-122"/>
                <a:ea typeface="黑体" panose="02010609060101010101" pitchFamily="49" charset="-122"/>
                <a:cs typeface="黑体" panose="02010609060101010101" pitchFamily="49" charset="-122"/>
              </a:rPr>
              <a:t>分）</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pPr indent="25400" algn="just" defTabSz="266700" fontAlgn="auto">
              <a:lnSpc>
                <a:spcPts val="3000"/>
              </a:lnSpc>
              <a:spcBef>
                <a:spcPct val="0"/>
              </a:spcBef>
              <a:spcAft>
                <a:spcPct val="0"/>
              </a:spcAft>
            </a:pPr>
            <a:r>
              <a:rPr lang="zh-CN" altLang="en-US" sz="2800" b="1">
                <a:latin typeface="黑体" panose="02010609060101010101" pitchFamily="49" charset="-122"/>
                <a:ea typeface="黑体" panose="02010609060101010101" pitchFamily="49" charset="-122"/>
                <a:cs typeface="黑体" panose="02010609060101010101" pitchFamily="49" charset="-122"/>
              </a:rPr>
              <a:t>材料</a:t>
            </a:r>
            <a:r>
              <a:rPr lang="en-US" altLang="zh-CN" sz="2800" b="1">
                <a:latin typeface="黑体" panose="02010609060101010101" pitchFamily="49" charset="-122"/>
                <a:ea typeface="黑体" panose="02010609060101010101" pitchFamily="49" charset="-122"/>
                <a:cs typeface="黑体" panose="02010609060101010101" pitchFamily="49" charset="-122"/>
              </a:rPr>
              <a:t>   </a:t>
            </a:r>
            <a:r>
              <a:rPr lang="zh-CN" altLang="en-US" sz="2800" b="1">
                <a:latin typeface="黑体" panose="02010609060101010101" pitchFamily="49" charset="-122"/>
                <a:ea typeface="黑体" panose="02010609060101010101" pitchFamily="49" charset="-122"/>
                <a:cs typeface="黑体" panose="02010609060101010101" pitchFamily="49" charset="-122"/>
              </a:rPr>
              <a:t>成吉思汗建国后，仿效中原的驿传制度，在大蒙古国境内普遍设立驿站。窝阔台汗时期，确立驿站制度，并将驿站交通线路扩大到钦察汗国、察合台汗国、窝阔台汗国、伊利汗国境内。忽必烈统一全国后，设立了专门管理驿站的中央机构</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通政院。驿站以陆站为主，根据提供的交通工具不同分成马站、牛站、车站、驿站、狗站等；另有水站、海站等作为补充。在驿站承担差役的人，称为站户，一旦被签发为站户登记入籍后，即世代相承，不得改易。乘骑驿马和使用驿站车辆等，都要有官府的证明或宗王的令旨。“除朝廷军情急速公事之外，毋得擅差铺马”。元朝的官员、王公、驸马、中外使臣的往来均利用驿站。忽必烈封八思巴为帝师，西藏僧侣利用元朝的驿站，往返于大都与青藏高原之间。有些地区的驿站、客馆具有浓厚的游牧文化特色，有些地区则有着农耕文化特色。大蒙古国和元朝政府大力建设中央到地方的各级驿站、客馆，使草原丝绸之路、海上丝绸之路得到了空前的发展。</a:t>
            </a:r>
            <a:r>
              <a:rPr lang="en-US" altLang="zh-CN" sz="2800" b="1">
                <a:latin typeface="黑体" panose="02010609060101010101" pitchFamily="49" charset="-122"/>
                <a:ea typeface="黑体" panose="02010609060101010101" pitchFamily="49" charset="-122"/>
                <a:cs typeface="黑体" panose="02010609060101010101" pitchFamily="49" charset="-122"/>
              </a:rPr>
              <a:t>                        ——</a:t>
            </a:r>
            <a:r>
              <a:rPr lang="zh-CN" altLang="en-US" sz="2800" b="1">
                <a:latin typeface="黑体" panose="02010609060101010101" pitchFamily="49" charset="-122"/>
                <a:ea typeface="黑体" panose="02010609060101010101" pitchFamily="49" charset="-122"/>
                <a:cs typeface="黑体" panose="02010609060101010101" pitchFamily="49" charset="-122"/>
              </a:rPr>
              <a:t>摘编自白寿彝总主编</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中国通史</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等</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pPr indent="63500" algn="just" defTabSz="266700" fontAlgn="auto">
              <a:lnSpc>
                <a:spcPts val="3000"/>
              </a:lnSpc>
              <a:spcBef>
                <a:spcPct val="0"/>
              </a:spcBef>
              <a:spcAft>
                <a:spcPct val="0"/>
              </a:spcAft>
            </a:pP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a:t>
            </a:r>
            <a:r>
              <a:rPr lang="en-US" altLang="zh-CN" sz="2800" b="1">
                <a:solidFill>
                  <a:srgbClr val="FF0000"/>
                </a:solidFill>
                <a:latin typeface="黑体" panose="02010609060101010101" pitchFamily="49" charset="-122"/>
                <a:ea typeface="黑体" panose="02010609060101010101" pitchFamily="49" charset="-122"/>
                <a:cs typeface="黑体" panose="02010609060101010101" pitchFamily="49" charset="-122"/>
              </a:rPr>
              <a:t>1</a:t>
            </a: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）根据材料并结合所学知识，概括元代驿站的特点。（</a:t>
            </a:r>
            <a:r>
              <a:rPr lang="en-US" altLang="zh-CN" sz="2800" b="1">
                <a:solidFill>
                  <a:srgbClr val="FF0000"/>
                </a:solidFill>
                <a:latin typeface="黑体" panose="02010609060101010101" pitchFamily="49" charset="-122"/>
                <a:ea typeface="黑体" panose="02010609060101010101" pitchFamily="49" charset="-122"/>
                <a:cs typeface="黑体" panose="02010609060101010101" pitchFamily="49" charset="-122"/>
              </a:rPr>
              <a:t>5</a:t>
            </a: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分）</a:t>
            </a:r>
            <a:endPar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endParaRPr>
          </a:p>
        </p:txBody>
      </p:sp>
      <p:sp>
        <p:nvSpPr>
          <p:cNvPr id="3" name="文本框 2"/>
          <p:cNvSpPr txBox="1"/>
          <p:nvPr/>
        </p:nvSpPr>
        <p:spPr>
          <a:xfrm>
            <a:off x="0" y="5756275"/>
            <a:ext cx="12192000" cy="1245235"/>
          </a:xfrm>
          <a:prstGeom prst="rect">
            <a:avLst/>
          </a:prstGeom>
        </p:spPr>
        <p:txBody>
          <a:bodyPr wrap="square">
            <a:spAutoFit/>
          </a:bodyPr>
          <a:p>
            <a:pPr marL="825500" indent="-533400" algn="just" defTabSz="266700" fontAlgn="auto">
              <a:lnSpc>
                <a:spcPts val="3000"/>
              </a:lnSpc>
              <a:spcBef>
                <a:spcPts val="100"/>
              </a:spcBef>
              <a:spcAft>
                <a:spcPct val="0"/>
              </a:spcAft>
            </a:pPr>
            <a:r>
              <a:rPr lang="zh-CN" altLang="en-US" sz="2800" b="1">
                <a:solidFill>
                  <a:srgbClr val="2D3BF3"/>
                </a:solidFill>
                <a:latin typeface="黑体" panose="02010609060101010101" pitchFamily="49" charset="-122"/>
                <a:ea typeface="黑体" panose="02010609060101010101" pitchFamily="49" charset="-122"/>
                <a:cs typeface="黑体" panose="02010609060101010101" pitchFamily="49" charset="-122"/>
              </a:rPr>
              <a:t>特点</a:t>
            </a:r>
            <a:r>
              <a:rPr lang="zh-CN" altLang="en-US" sz="2800" b="1">
                <a:latin typeface="黑体" panose="02010609060101010101" pitchFamily="49" charset="-122"/>
                <a:ea typeface="黑体" panose="02010609060101010101" pitchFamily="49" charset="-122"/>
                <a:cs typeface="黑体" panose="02010609060101010101" pitchFamily="49" charset="-122"/>
              </a:rPr>
              <a:t>：继承中原历史传统，又有蒙古民族特色；由国家开发建设；数量多、分布广泛；种类多样；管理严格；服务范围广泛，主要服务于政府事务；承担差役的人员固定，职业世袭化。（</a:t>
            </a:r>
            <a:r>
              <a:rPr lang="en-US" altLang="zh-CN" sz="2800" b="1">
                <a:latin typeface="黑体" panose="02010609060101010101" pitchFamily="49" charset="-122"/>
                <a:ea typeface="黑体" panose="02010609060101010101" pitchFamily="49" charset="-122"/>
                <a:cs typeface="黑体" panose="02010609060101010101" pitchFamily="49" charset="-122"/>
              </a:rPr>
              <a:t>5</a:t>
            </a:r>
            <a:r>
              <a:rPr lang="zh-CN" altLang="en-US" sz="2800" b="1">
                <a:latin typeface="黑体" panose="02010609060101010101" pitchFamily="49" charset="-122"/>
                <a:ea typeface="黑体" panose="02010609060101010101" pitchFamily="49" charset="-122"/>
                <a:cs typeface="黑体" panose="02010609060101010101" pitchFamily="49" charset="-122"/>
              </a:rPr>
              <a:t>分，每点</a:t>
            </a:r>
            <a:r>
              <a:rPr lang="en-US" altLang="zh-CN" sz="2800" b="1">
                <a:latin typeface="黑体" panose="02010609060101010101" pitchFamily="49" charset="-122"/>
                <a:ea typeface="黑体" panose="02010609060101010101" pitchFamily="49" charset="-122"/>
                <a:cs typeface="黑体" panose="02010609060101010101" pitchFamily="49" charset="-122"/>
              </a:rPr>
              <a:t>1</a:t>
            </a:r>
            <a:r>
              <a:rPr lang="zh-CN" altLang="en-US" sz="2800" b="1">
                <a:latin typeface="黑体" panose="02010609060101010101" pitchFamily="49" charset="-122"/>
                <a:ea typeface="黑体" panose="02010609060101010101" pitchFamily="49" charset="-122"/>
                <a:cs typeface="黑体" panose="02010609060101010101" pitchFamily="49" charset="-122"/>
              </a:rPr>
              <a:t>分，答出五点即可）</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indefinite" fill="hold">
                                          <p:stCondLst>
                                            <p:cond delay="0"/>
                                          </p:stCondLst>
                                        </p:cTn>
                                        <p:tgtEl>
                                          <p:spTgt spid="2"/>
                                        </p:tgtEl>
                                        <p:attrNameLst>
                                          <p:attrName>style.visibility</p:attrName>
                                        </p:attrNameLst>
                                      </p:cBhvr>
                                      <p:to>
                                        <p:strVal val="visible"/>
                                      </p:to>
                                    </p:set>
                                    <p:animEffect transition="in" filter="wipe(down)">
                                      <p:cBhvr>
                                        <p:cTn id="7" dur="indefinite"/>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250" fill="hold">
                                          <p:stCondLst>
                                            <p:cond delay="0"/>
                                          </p:stCondLst>
                                        </p:cTn>
                                        <p:tgtEl>
                                          <p:spTgt spid="3"/>
                                        </p:tgtEl>
                                        <p:attrNameLst>
                                          <p:attrName>style.visibility</p:attrName>
                                        </p:attrNameLst>
                                      </p:cBhvr>
                                      <p:to>
                                        <p:strVal val="visible"/>
                                      </p:to>
                                    </p:set>
                                    <p:anim calcmode="lin" valueType="num">
                                      <p:cBhvr>
                                        <p:cTn id="12" dur="250" fill="hold"/>
                                        <p:tgtEl>
                                          <p:spTgt spid="3"/>
                                        </p:tgtEl>
                                        <p:attrNameLst>
                                          <p:attrName>ppt_w</p:attrName>
                                        </p:attrNameLst>
                                      </p:cBhvr>
                                      <p:tavLst>
                                        <p:tav tm="0">
                                          <p:val>
                                            <p:strVal val="#ppt_w*0.70"/>
                                          </p:val>
                                        </p:tav>
                                        <p:tav tm="100000">
                                          <p:val>
                                            <p:strVal val="#ppt_w"/>
                                          </p:val>
                                        </p:tav>
                                      </p:tavLst>
                                    </p:anim>
                                    <p:anim calcmode="lin" valueType="num">
                                      <p:cBhvr>
                                        <p:cTn id="13" dur="250" fill="hold"/>
                                        <p:tgtEl>
                                          <p:spTgt spid="3"/>
                                        </p:tgtEl>
                                        <p:attrNameLst>
                                          <p:attrName>ppt_h</p:attrName>
                                        </p:attrNameLst>
                                      </p:cBhvr>
                                      <p:tavLst>
                                        <p:tav tm="0">
                                          <p:val>
                                            <p:strVal val="#ppt_h"/>
                                          </p:val>
                                        </p:tav>
                                        <p:tav tm="100000">
                                          <p:val>
                                            <p:strVal val="#ppt_h"/>
                                          </p:val>
                                        </p:tav>
                                      </p:tavLst>
                                    </p:anim>
                                    <p:animEffect transition="in" filter="fade">
                                      <p:cBhvr>
                                        <p:cTn id="14"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0" y="26035"/>
            <a:ext cx="12192635" cy="5862320"/>
          </a:xfrm>
          <a:prstGeom prst="rect">
            <a:avLst/>
          </a:prstGeom>
        </p:spPr>
        <p:txBody>
          <a:bodyPr wrap="square">
            <a:spAutoFit/>
          </a:bodyPr>
          <a:p>
            <a:pPr indent="38100" algn="just" defTabSz="266700" fontAlgn="auto">
              <a:lnSpc>
                <a:spcPts val="3000"/>
              </a:lnSpc>
              <a:spcBef>
                <a:spcPts val="100"/>
              </a:spcBef>
              <a:spcAft>
                <a:spcPct val="0"/>
              </a:spcAft>
            </a:pPr>
            <a:r>
              <a:rPr lang="en-US" altLang="zh-CN" sz="2800" b="1">
                <a:latin typeface="黑体" panose="02010609060101010101" pitchFamily="49" charset="-122"/>
                <a:ea typeface="黑体" panose="02010609060101010101" pitchFamily="49" charset="-122"/>
                <a:cs typeface="黑体" panose="02010609060101010101" pitchFamily="49" charset="-122"/>
              </a:rPr>
              <a:t>17</a:t>
            </a:r>
            <a:r>
              <a:rPr lang="zh-CN" altLang="en-US" sz="2800" b="1">
                <a:latin typeface="黑体" panose="02010609060101010101" pitchFamily="49" charset="-122"/>
                <a:ea typeface="黑体" panose="02010609060101010101" pitchFamily="49" charset="-122"/>
                <a:cs typeface="黑体" panose="02010609060101010101" pitchFamily="49" charset="-122"/>
              </a:rPr>
              <a:t>．阅读材料，完成下列要求。（</a:t>
            </a:r>
            <a:r>
              <a:rPr lang="en-US" altLang="zh-CN" sz="2800" b="1">
                <a:latin typeface="黑体" panose="02010609060101010101" pitchFamily="49" charset="-122"/>
                <a:ea typeface="黑体" panose="02010609060101010101" pitchFamily="49" charset="-122"/>
                <a:cs typeface="黑体" panose="02010609060101010101" pitchFamily="49" charset="-122"/>
              </a:rPr>
              <a:t>13</a:t>
            </a:r>
            <a:r>
              <a:rPr lang="zh-CN" altLang="en-US" sz="2800" b="1">
                <a:latin typeface="黑体" panose="02010609060101010101" pitchFamily="49" charset="-122"/>
                <a:ea typeface="黑体" panose="02010609060101010101" pitchFamily="49" charset="-122"/>
                <a:cs typeface="黑体" panose="02010609060101010101" pitchFamily="49" charset="-122"/>
              </a:rPr>
              <a:t>分）</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pPr indent="25400" algn="just" defTabSz="266700" fontAlgn="auto">
              <a:lnSpc>
                <a:spcPts val="3000"/>
              </a:lnSpc>
              <a:spcBef>
                <a:spcPct val="0"/>
              </a:spcBef>
              <a:spcAft>
                <a:spcPct val="0"/>
              </a:spcAft>
            </a:pPr>
            <a:r>
              <a:rPr lang="zh-CN" altLang="en-US" sz="2800" b="1">
                <a:latin typeface="黑体" panose="02010609060101010101" pitchFamily="49" charset="-122"/>
                <a:ea typeface="黑体" panose="02010609060101010101" pitchFamily="49" charset="-122"/>
                <a:cs typeface="黑体" panose="02010609060101010101" pitchFamily="49" charset="-122"/>
              </a:rPr>
              <a:t>材料</a:t>
            </a:r>
            <a:r>
              <a:rPr lang="en-US" altLang="zh-CN" sz="2800" b="1">
                <a:latin typeface="黑体" panose="02010609060101010101" pitchFamily="49" charset="-122"/>
                <a:ea typeface="黑体" panose="02010609060101010101" pitchFamily="49" charset="-122"/>
                <a:cs typeface="黑体" panose="02010609060101010101" pitchFamily="49" charset="-122"/>
              </a:rPr>
              <a:t>   </a:t>
            </a:r>
            <a:r>
              <a:rPr lang="zh-CN" altLang="en-US" sz="2800" b="1">
                <a:latin typeface="黑体" panose="02010609060101010101" pitchFamily="49" charset="-122"/>
                <a:ea typeface="黑体" panose="02010609060101010101" pitchFamily="49" charset="-122"/>
                <a:cs typeface="黑体" panose="02010609060101010101" pitchFamily="49" charset="-122"/>
              </a:rPr>
              <a:t>成吉思汗建国后，仿效中原的驿传制度，在大蒙古国境内普遍设立驿站。窝阔台汗时期，确立驿站制度，并将驿站交通线路扩大到钦察汗国、察合台汗国、窝阔台汗国、伊利汗国境内。忽必烈统一全国后，设立了专门管理驿站的中央机构</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通政院。驿站以陆站为主，根据提供的交通工具不同分成马站、牛站、车站、驿站、狗站等；另有水站、海站等作为补充。在驿站承担差役的人，称为站户，一旦被签发为站户登记入籍后，即世代相承，不得改易。乘骑驿马和使用驿站车辆等，都要有官府的证明或宗王的令旨。“除朝廷军情急速公事之外，毋得擅差铺马”。元朝的官员、王公、驸马、中外使臣的往来均利用驿站。忽必烈封八思巴为帝师，西藏僧侣利用元朝的驿站，往返于大都与青藏高原之间。有些地区的驿站、客馆具有浓厚的游牧文化特色，有些地区则有着农耕文化特色。大蒙古国和元朝政府大力建设中央到地方的各级驿站、客馆，使草原丝绸之路、海上丝绸之路得到了空前的发展。</a:t>
            </a:r>
            <a:r>
              <a:rPr lang="en-US" altLang="zh-CN" sz="2800" b="1">
                <a:latin typeface="黑体" panose="02010609060101010101" pitchFamily="49" charset="-122"/>
                <a:ea typeface="黑体" panose="02010609060101010101" pitchFamily="49" charset="-122"/>
                <a:cs typeface="黑体" panose="02010609060101010101" pitchFamily="49" charset="-122"/>
              </a:rPr>
              <a:t>                        ——</a:t>
            </a:r>
            <a:r>
              <a:rPr lang="zh-CN" altLang="en-US" sz="2800" b="1">
                <a:latin typeface="黑体" panose="02010609060101010101" pitchFamily="49" charset="-122"/>
                <a:ea typeface="黑体" panose="02010609060101010101" pitchFamily="49" charset="-122"/>
                <a:cs typeface="黑体" panose="02010609060101010101" pitchFamily="49" charset="-122"/>
              </a:rPr>
              <a:t>摘编自白寿彝总主编</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中国通史</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等</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pPr indent="63500" algn="just" defTabSz="266700" fontAlgn="auto">
              <a:lnSpc>
                <a:spcPts val="3000"/>
              </a:lnSpc>
              <a:spcBef>
                <a:spcPct val="0"/>
              </a:spcBef>
              <a:spcAft>
                <a:spcPct val="0"/>
              </a:spcAft>
            </a:pP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a:t>
            </a:r>
            <a:r>
              <a:rPr lang="en-US" altLang="zh-CN" sz="2800" b="1">
                <a:solidFill>
                  <a:srgbClr val="FF0000"/>
                </a:solidFill>
                <a:latin typeface="黑体" panose="02010609060101010101" pitchFamily="49" charset="-122"/>
                <a:ea typeface="黑体" panose="02010609060101010101" pitchFamily="49" charset="-122"/>
                <a:cs typeface="黑体" panose="02010609060101010101" pitchFamily="49" charset="-122"/>
              </a:rPr>
              <a:t>2</a:t>
            </a: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）根据材料并结合所学知识，分析元代驿站的历史影响。（</a:t>
            </a:r>
            <a:r>
              <a:rPr lang="en-US" altLang="zh-CN" sz="2800" b="1">
                <a:solidFill>
                  <a:srgbClr val="FF0000"/>
                </a:solidFill>
                <a:latin typeface="黑体" panose="02010609060101010101" pitchFamily="49" charset="-122"/>
                <a:ea typeface="黑体" panose="02010609060101010101" pitchFamily="49" charset="-122"/>
                <a:cs typeface="黑体" panose="02010609060101010101" pitchFamily="49" charset="-122"/>
              </a:rPr>
              <a:t>8</a:t>
            </a: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分）</a:t>
            </a:r>
            <a:endPar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endParaRPr>
          </a:p>
        </p:txBody>
      </p:sp>
      <p:sp>
        <p:nvSpPr>
          <p:cNvPr id="4" name="文本框 3"/>
          <p:cNvSpPr txBox="1"/>
          <p:nvPr/>
        </p:nvSpPr>
        <p:spPr>
          <a:xfrm>
            <a:off x="82550" y="5777230"/>
            <a:ext cx="12110085" cy="1224915"/>
          </a:xfrm>
          <a:prstGeom prst="rect">
            <a:avLst/>
          </a:prstGeom>
        </p:spPr>
        <p:txBody>
          <a:bodyPr wrap="square">
            <a:spAutoFit/>
          </a:bodyPr>
          <a:p>
            <a:pPr marL="1130300" indent="-838200" algn="just" defTabSz="266700" fontAlgn="auto">
              <a:lnSpc>
                <a:spcPts val="2880"/>
              </a:lnSpc>
              <a:spcBef>
                <a:spcPts val="100"/>
              </a:spcBef>
              <a:spcAft>
                <a:spcPct val="0"/>
              </a:spcAft>
            </a:pPr>
            <a:r>
              <a:rPr lang="zh-CN" altLang="en-US" sz="2400" b="1">
                <a:solidFill>
                  <a:srgbClr val="2D3BF3"/>
                </a:solidFill>
                <a:latin typeface="黑体" panose="02010609060101010101" pitchFamily="49" charset="-122"/>
                <a:ea typeface="黑体" panose="02010609060101010101" pitchFamily="49" charset="-122"/>
                <a:cs typeface="黑体" panose="02010609060101010101" pitchFamily="49" charset="-122"/>
              </a:rPr>
              <a:t>历史影响</a:t>
            </a:r>
            <a:r>
              <a:rPr lang="zh-CN" altLang="en-US" sz="2400" b="1">
                <a:latin typeface="黑体" panose="02010609060101010101" pitchFamily="49" charset="-122"/>
                <a:ea typeface="黑体" panose="02010609060101010101" pitchFamily="49" charset="-122"/>
                <a:cs typeface="黑体" panose="02010609060101010101" pitchFamily="49" charset="-122"/>
              </a:rPr>
              <a:t>：加强了中央集权，巩固统一；促进了经济发展；推动了各地文化的交流与传</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marL="1130300" indent="-838200" algn="just" defTabSz="266700" fontAlgn="auto">
              <a:lnSpc>
                <a:spcPts val="2880"/>
              </a:lnSpc>
              <a:spcBef>
                <a:spcPts val="100"/>
              </a:spcBef>
              <a:spcAft>
                <a:spcPct val="0"/>
              </a:spcAft>
            </a:pPr>
            <a:r>
              <a:rPr lang="zh-CN" altLang="en-US" sz="2400" b="1">
                <a:latin typeface="黑体" panose="02010609060101010101" pitchFamily="49" charset="-122"/>
                <a:ea typeface="黑体" panose="02010609060101010101" pitchFamily="49" charset="-122"/>
                <a:cs typeface="黑体" panose="02010609060101010101" pitchFamily="49" charset="-122"/>
              </a:rPr>
              <a:t>播；有利于军队的快速调动和军需的运输；促进了民族交融；增加了民众的负担；</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marL="1130300" indent="-838200" algn="just" defTabSz="266700" fontAlgn="auto">
              <a:lnSpc>
                <a:spcPts val="2880"/>
              </a:lnSpc>
              <a:spcBef>
                <a:spcPts val="100"/>
              </a:spcBef>
              <a:spcAft>
                <a:spcPct val="0"/>
              </a:spcAft>
            </a:pPr>
            <a:r>
              <a:rPr lang="zh-CN" altLang="en-US" sz="2400" b="1">
                <a:latin typeface="黑体" panose="02010609060101010101" pitchFamily="49" charset="-122"/>
                <a:ea typeface="黑体" panose="02010609060101010101" pitchFamily="49" charset="-122"/>
                <a:cs typeface="黑体" panose="02010609060101010101" pitchFamily="49" charset="-122"/>
              </a:rPr>
              <a:t>为后世提供了经验与借鉴。</a:t>
            </a:r>
            <a:r>
              <a:rPr 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每点</a:t>
            </a:r>
            <a:r>
              <a:rPr lang="en-US" altLang="zh-CN" sz="2400" b="1">
                <a:latin typeface="黑体" panose="02010609060101010101" pitchFamily="49" charset="-122"/>
                <a:ea typeface="黑体" panose="02010609060101010101" pitchFamily="49" charset="-122"/>
                <a:cs typeface="黑体" panose="02010609060101010101" pitchFamily="49" charset="-122"/>
              </a:rPr>
              <a:t>2</a:t>
            </a:r>
            <a:r>
              <a:rPr lang="zh-CN" altLang="en-US" sz="2400" b="1">
                <a:latin typeface="黑体" panose="02010609060101010101" pitchFamily="49" charset="-122"/>
                <a:ea typeface="黑体" panose="02010609060101010101" pitchFamily="49" charset="-122"/>
                <a:cs typeface="黑体" panose="02010609060101010101" pitchFamily="49" charset="-122"/>
              </a:rPr>
              <a:t>分，答出四点即可）</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indefinite" fill="hold">
                                          <p:stCondLst>
                                            <p:cond delay="0"/>
                                          </p:stCondLst>
                                        </p:cTn>
                                        <p:tgtEl>
                                          <p:spTgt spid="3"/>
                                        </p:tgtEl>
                                        <p:attrNameLst>
                                          <p:attrName>style.visibility</p:attrName>
                                        </p:attrNameLst>
                                      </p:cBhvr>
                                      <p:to>
                                        <p:strVal val="visible"/>
                                      </p:to>
                                    </p:set>
                                    <p:animEffect transition="in" filter="wipe(down)">
                                      <p:cBhvr>
                                        <p:cTn id="7" dur="indefinite"/>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0" y="43180"/>
            <a:ext cx="12139930" cy="1245235"/>
          </a:xfrm>
          <a:prstGeom prst="rect">
            <a:avLst/>
          </a:prstGeom>
        </p:spPr>
        <p:txBody>
          <a:bodyPr wrap="square">
            <a:spAutoFit/>
          </a:bodyPr>
          <a:p>
            <a:pPr indent="38100" algn="just" defTabSz="266700" fontAlgn="auto">
              <a:lnSpc>
                <a:spcPts val="3000"/>
              </a:lnSpc>
              <a:spcBef>
                <a:spcPts val="400"/>
              </a:spcBef>
              <a:spcAft>
                <a:spcPct val="0"/>
              </a:spcAft>
            </a:pPr>
            <a:r>
              <a:rPr lang="en-US" altLang="zh-CN" sz="2800" b="1">
                <a:latin typeface="黑体" panose="02010609060101010101" pitchFamily="49" charset="-122"/>
                <a:ea typeface="黑体" panose="02010609060101010101" pitchFamily="49" charset="-122"/>
                <a:cs typeface="黑体" panose="02010609060101010101" pitchFamily="49" charset="-122"/>
              </a:rPr>
              <a:t>18</a:t>
            </a:r>
            <a:r>
              <a:rPr lang="zh-CN" altLang="en-US" sz="2800" b="1">
                <a:latin typeface="黑体" panose="02010609060101010101" pitchFamily="49" charset="-122"/>
                <a:ea typeface="黑体" panose="02010609060101010101" pitchFamily="49" charset="-122"/>
                <a:cs typeface="黑体" panose="02010609060101010101" pitchFamily="49" charset="-122"/>
              </a:rPr>
              <a:t>．阅读材料，完成下列要求。（</a:t>
            </a:r>
            <a:r>
              <a:rPr lang="en-US" altLang="zh-CN" sz="2800" b="1">
                <a:latin typeface="黑体" panose="02010609060101010101" pitchFamily="49" charset="-122"/>
                <a:ea typeface="黑体" panose="02010609060101010101" pitchFamily="49" charset="-122"/>
                <a:cs typeface="黑体" panose="02010609060101010101" pitchFamily="49" charset="-122"/>
              </a:rPr>
              <a:t>12</a:t>
            </a:r>
            <a:r>
              <a:rPr lang="zh-CN" altLang="en-US" sz="2800" b="1">
                <a:latin typeface="黑体" panose="02010609060101010101" pitchFamily="49" charset="-122"/>
                <a:ea typeface="黑体" panose="02010609060101010101" pitchFamily="49" charset="-122"/>
                <a:cs typeface="黑体" panose="02010609060101010101" pitchFamily="49" charset="-122"/>
              </a:rPr>
              <a:t>分）</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pPr indent="25400" algn="just" defTabSz="266700" fontAlgn="auto">
              <a:lnSpc>
                <a:spcPts val="3000"/>
              </a:lnSpc>
              <a:spcBef>
                <a:spcPct val="0"/>
              </a:spcBef>
              <a:spcAft>
                <a:spcPct val="0"/>
              </a:spcAft>
            </a:pPr>
            <a:r>
              <a:rPr lang="en-US" altLang="zh-CN" sz="2800" b="1">
                <a:latin typeface="黑体" panose="02010609060101010101" pitchFamily="49" charset="-122"/>
                <a:ea typeface="黑体" panose="02010609060101010101" pitchFamily="49" charset="-122"/>
                <a:cs typeface="黑体" panose="02010609060101010101" pitchFamily="49" charset="-122"/>
              </a:rPr>
              <a:t>  </a:t>
            </a:r>
            <a:r>
              <a:rPr lang="zh-CN" altLang="en-US" sz="2800" b="1">
                <a:latin typeface="黑体" panose="02010609060101010101" pitchFamily="49" charset="-122"/>
                <a:ea typeface="黑体" panose="02010609060101010101" pitchFamily="49" charset="-122"/>
                <a:cs typeface="黑体" panose="02010609060101010101" pitchFamily="49" charset="-122"/>
              </a:rPr>
              <a:t>材料</a:t>
            </a:r>
            <a:r>
              <a:rPr lang="en-US" altLang="zh-CN" sz="2800" b="1">
                <a:latin typeface="黑体" panose="02010609060101010101" pitchFamily="49" charset="-122"/>
                <a:ea typeface="黑体" panose="02010609060101010101" pitchFamily="49" charset="-122"/>
                <a:cs typeface="黑体" panose="02010609060101010101" pitchFamily="49" charset="-122"/>
              </a:rPr>
              <a:t>    </a:t>
            </a:r>
            <a:r>
              <a:rPr lang="zh-CN" altLang="en-US" sz="2800" b="1">
                <a:latin typeface="黑体" panose="02010609060101010101" pitchFamily="49" charset="-122"/>
                <a:ea typeface="黑体" panose="02010609060101010101" pitchFamily="49" charset="-122"/>
                <a:cs typeface="黑体" panose="02010609060101010101" pitchFamily="49" charset="-122"/>
              </a:rPr>
              <a:t>土地问题是近代中国重要的社会问题之一，不同时期各阶级提出了不同的土地政策。</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p:txBody>
      </p:sp>
      <p:graphicFrame>
        <p:nvGraphicFramePr>
          <p:cNvPr id="5" name="表格 4"/>
          <p:cNvGraphicFramePr/>
          <p:nvPr>
            <p:custDataLst>
              <p:tags r:id="rId1"/>
            </p:custDataLst>
          </p:nvPr>
        </p:nvGraphicFramePr>
        <p:xfrm>
          <a:off x="57785" y="1183005"/>
          <a:ext cx="12082780" cy="4693285"/>
        </p:xfrm>
        <a:graphic>
          <a:graphicData uri="http://schemas.openxmlformats.org/drawingml/2006/table">
            <a:tbl>
              <a:tblPr/>
              <a:tblGrid>
                <a:gridCol w="2025015"/>
                <a:gridCol w="2286000"/>
                <a:gridCol w="7771765"/>
              </a:tblGrid>
              <a:tr h="304165">
                <a:tc>
                  <a:txBody>
                    <a:bodyPr/>
                    <a:p>
                      <a:pPr marL="62230" indent="0" algn="ctr" fontAlgn="auto">
                        <a:lnSpc>
                          <a:spcPts val="3000"/>
                        </a:lnSpc>
                        <a:spcBef>
                          <a:spcPct val="0"/>
                        </a:spcBef>
                        <a:spcAft>
                          <a:spcPct val="0"/>
                        </a:spcAft>
                      </a:pPr>
                      <a:r>
                        <a:rPr lang="zh-CN" sz="2800" b="1">
                          <a:latin typeface="黑体" panose="02010609060101010101" pitchFamily="49" charset="-122"/>
                          <a:ea typeface="黑体" panose="02010609060101010101" pitchFamily="49" charset="-122"/>
                        </a:rPr>
                        <a:t>阶级</a:t>
                      </a:r>
                      <a:endParaRPr lang="zh-CN" sz="2800" b="1">
                        <a:latin typeface="黑体" panose="02010609060101010101" pitchFamily="49" charset="-122"/>
                        <a:ea typeface="黑体" panose="02010609060101010101" pitchFamily="49" charset="-122"/>
                      </a:endParaRPr>
                    </a:p>
                  </a:txBody>
                  <a:tcPr marL="6350" marR="635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2230" indent="0" algn="ctr" fontAlgn="auto">
                        <a:lnSpc>
                          <a:spcPts val="3000"/>
                        </a:lnSpc>
                        <a:spcBef>
                          <a:spcPct val="0"/>
                        </a:spcBef>
                        <a:spcAft>
                          <a:spcPct val="0"/>
                        </a:spcAft>
                      </a:pPr>
                      <a:r>
                        <a:rPr lang="zh-CN" sz="2800" b="1">
                          <a:latin typeface="黑体" panose="02010609060101010101" pitchFamily="49" charset="-122"/>
                          <a:ea typeface="黑体" panose="02010609060101010101" pitchFamily="49" charset="-122"/>
                        </a:rPr>
                        <a:t>时期</a:t>
                      </a:r>
                      <a:endParaRPr lang="zh-CN" sz="2800" b="1">
                        <a:latin typeface="黑体" panose="02010609060101010101" pitchFamily="49" charset="-122"/>
                        <a:ea typeface="黑体" panose="02010609060101010101" pitchFamily="49" charset="-122"/>
                      </a:endParaRPr>
                    </a:p>
                  </a:txBody>
                  <a:tcPr marL="6350" marR="635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2230" indent="1320800" algn="just" fontAlgn="auto">
                        <a:lnSpc>
                          <a:spcPts val="3000"/>
                        </a:lnSpc>
                        <a:spcBef>
                          <a:spcPct val="0"/>
                        </a:spcBef>
                        <a:spcAft>
                          <a:spcPct val="0"/>
                        </a:spcAft>
                      </a:pPr>
                      <a:r>
                        <a:rPr lang="zh-CN" sz="2800" b="1">
                          <a:latin typeface="黑体" panose="02010609060101010101" pitchFamily="49" charset="-122"/>
                          <a:ea typeface="黑体" panose="02010609060101010101" pitchFamily="49" charset="-122"/>
                        </a:rPr>
                        <a:t>土地政策</a:t>
                      </a:r>
                      <a:endParaRPr lang="zh-CN" sz="2800" b="1">
                        <a:latin typeface="黑体" panose="02010609060101010101" pitchFamily="49" charset="-122"/>
                        <a:ea typeface="黑体" panose="02010609060101010101" pitchFamily="49" charset="-122"/>
                      </a:endParaRPr>
                    </a:p>
                  </a:txBody>
                  <a:tcPr marL="6350" marR="635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502285">
                <a:tc>
                  <a:txBody>
                    <a:bodyPr/>
                    <a:p>
                      <a:pPr marL="62230" indent="0" algn="ctr" fontAlgn="auto">
                        <a:lnSpc>
                          <a:spcPts val="3000"/>
                        </a:lnSpc>
                        <a:spcBef>
                          <a:spcPts val="1000"/>
                        </a:spcBef>
                        <a:spcAft>
                          <a:spcPct val="0"/>
                        </a:spcAft>
                      </a:pPr>
                      <a:r>
                        <a:rPr lang="zh-CN" sz="2800" b="1">
                          <a:latin typeface="黑体" panose="02010609060101010101" pitchFamily="49" charset="-122"/>
                          <a:ea typeface="黑体" panose="02010609060101010101" pitchFamily="49" charset="-122"/>
                        </a:rPr>
                        <a:t>农民阶级</a:t>
                      </a:r>
                      <a:endParaRPr lang="zh-CN" sz="2800" b="1">
                        <a:latin typeface="黑体" panose="02010609060101010101" pitchFamily="49" charset="-122"/>
                        <a:ea typeface="黑体" panose="02010609060101010101" pitchFamily="49" charset="-122"/>
                      </a:endParaRPr>
                    </a:p>
                  </a:txBody>
                  <a:tcPr marL="6350" marR="635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2230" indent="0" algn="ctr" fontAlgn="auto">
                        <a:lnSpc>
                          <a:spcPts val="3000"/>
                        </a:lnSpc>
                        <a:spcBef>
                          <a:spcPts val="200"/>
                        </a:spcBef>
                        <a:spcAft>
                          <a:spcPct val="0"/>
                        </a:spcAft>
                      </a:pPr>
                      <a:r>
                        <a:rPr lang="zh-CN" sz="2800" b="1">
                          <a:latin typeface="黑体" panose="02010609060101010101" pitchFamily="49" charset="-122"/>
                          <a:ea typeface="黑体" panose="02010609060101010101" pitchFamily="49" charset="-122"/>
                        </a:rPr>
                        <a:t>太平天国运动</a:t>
                      </a:r>
                      <a:endParaRPr lang="zh-CN" sz="2800" b="1">
                        <a:latin typeface="黑体" panose="02010609060101010101" pitchFamily="49" charset="-122"/>
                        <a:ea typeface="黑体" panose="02010609060101010101" pitchFamily="49" charset="-122"/>
                      </a:endParaRPr>
                    </a:p>
                  </a:txBody>
                  <a:tcPr marL="6350" marR="635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2230" indent="76200" algn="just" fontAlgn="auto">
                        <a:lnSpc>
                          <a:spcPts val="3000"/>
                        </a:lnSpc>
                        <a:spcBef>
                          <a:spcPts val="100"/>
                        </a:spcBef>
                        <a:spcAft>
                          <a:spcPct val="0"/>
                        </a:spcAft>
                      </a:pPr>
                      <a:r>
                        <a:rPr lang="zh-CN" sz="2800" b="1">
                          <a:latin typeface="黑体" panose="02010609060101010101" pitchFamily="49" charset="-122"/>
                          <a:ea typeface="黑体" panose="02010609060101010101" pitchFamily="49" charset="-122"/>
                          <a:cs typeface="黑体" panose="02010609060101010101" pitchFamily="49" charset="-122"/>
                        </a:rPr>
                        <a:t>颁布《天朝田亩制度》提出</a:t>
                      </a:r>
                      <a:r>
                        <a:rPr lang="zh-CN" altLang="en-US" sz="2800" b="1">
                          <a:latin typeface="黑体" panose="02010609060101010101" pitchFamily="49" charset="-122"/>
                          <a:ea typeface="黑体" panose="02010609060101010101" pitchFamily="49" charset="-122"/>
                          <a:cs typeface="黑体" panose="02010609060101010101" pitchFamily="49" charset="-122"/>
                        </a:rPr>
                        <a:t>“有田同耕”的主张</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txBody>
                  <a:tcPr marL="6350" marR="635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304165">
                <a:tc rowSpan="2">
                  <a:txBody>
                    <a:bodyPr/>
                    <a:p>
                      <a:pPr marL="62230" indent="0" algn="ctr" fontAlgn="auto">
                        <a:lnSpc>
                          <a:spcPts val="3000"/>
                        </a:lnSpc>
                        <a:spcBef>
                          <a:spcPts val="300"/>
                        </a:spcBef>
                        <a:spcAft>
                          <a:spcPct val="0"/>
                        </a:spcAft>
                      </a:pPr>
                      <a:r>
                        <a:rPr lang="zh-CN" sz="2800" b="1">
                          <a:latin typeface="黑体" panose="02010609060101010101" pitchFamily="49" charset="-122"/>
                          <a:ea typeface="黑体" panose="02010609060101010101" pitchFamily="49" charset="-122"/>
                        </a:rPr>
                        <a:t>资产阶级</a:t>
                      </a:r>
                      <a:endParaRPr lang="zh-CN" sz="2800" b="1">
                        <a:latin typeface="黑体" panose="02010609060101010101" pitchFamily="49" charset="-122"/>
                        <a:ea typeface="黑体" panose="02010609060101010101" pitchFamily="49" charset="-122"/>
                      </a:endParaRPr>
                    </a:p>
                  </a:txBody>
                  <a:tcPr marL="6350" marR="635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2230" indent="0" algn="ctr" fontAlgn="auto">
                        <a:lnSpc>
                          <a:spcPts val="3000"/>
                        </a:lnSpc>
                        <a:spcBef>
                          <a:spcPts val="200"/>
                        </a:spcBef>
                        <a:spcAft>
                          <a:spcPct val="0"/>
                        </a:spcAft>
                      </a:pPr>
                      <a:r>
                        <a:rPr lang="zh-CN" sz="2800" b="1">
                          <a:latin typeface="黑体" panose="02010609060101010101" pitchFamily="49" charset="-122"/>
                          <a:ea typeface="黑体" panose="02010609060101010101" pitchFamily="49" charset="-122"/>
                        </a:rPr>
                        <a:t>辛亥革命</a:t>
                      </a:r>
                      <a:endParaRPr lang="zh-CN" sz="2800" b="1">
                        <a:latin typeface="黑体" panose="02010609060101010101" pitchFamily="49" charset="-122"/>
                        <a:ea typeface="黑体" panose="02010609060101010101" pitchFamily="49" charset="-122"/>
                      </a:endParaRPr>
                    </a:p>
                  </a:txBody>
                  <a:tcPr marL="6350" marR="635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2230" indent="76200" algn="just" fontAlgn="auto">
                        <a:lnSpc>
                          <a:spcPts val="3000"/>
                        </a:lnSpc>
                        <a:spcBef>
                          <a:spcPts val="500"/>
                        </a:spcBef>
                        <a:spcAft>
                          <a:spcPct val="0"/>
                        </a:spcAft>
                      </a:pPr>
                      <a:r>
                        <a:rPr lang="zh-CN" sz="2800" b="1">
                          <a:latin typeface="黑体" panose="02010609060101010101" pitchFamily="49" charset="-122"/>
                          <a:ea typeface="黑体" panose="02010609060101010101" pitchFamily="49" charset="-122"/>
                          <a:cs typeface="黑体" panose="02010609060101010101" pitchFamily="49" charset="-122"/>
                        </a:rPr>
                        <a:t>提出</a:t>
                      </a:r>
                      <a:r>
                        <a:rPr lang="zh-CN" altLang="en-US" sz="2800" b="1">
                          <a:latin typeface="黑体" panose="02010609060101010101" pitchFamily="49" charset="-122"/>
                          <a:ea typeface="黑体" panose="02010609060101010101" pitchFamily="49" charset="-122"/>
                          <a:cs typeface="黑体" panose="02010609060101010101" pitchFamily="49" charset="-122"/>
                        </a:rPr>
                        <a:t>“三民主义”，主张“平均地权”</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txBody>
                  <a:tcPr marL="6350" marR="635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911860">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a:txBody>
                    <a:bodyPr/>
                    <a:p>
                      <a:pPr marL="62230" indent="0" algn="ctr" fontAlgn="auto">
                        <a:lnSpc>
                          <a:spcPts val="3000"/>
                        </a:lnSpc>
                        <a:spcBef>
                          <a:spcPts val="1000"/>
                        </a:spcBef>
                        <a:spcAft>
                          <a:spcPct val="0"/>
                        </a:spcAft>
                      </a:pPr>
                      <a:r>
                        <a:rPr lang="zh-CN" sz="2800" b="1">
                          <a:latin typeface="黑体" panose="02010609060101010101" pitchFamily="49" charset="-122"/>
                          <a:ea typeface="黑体" panose="02010609060101010101" pitchFamily="49" charset="-122"/>
                        </a:rPr>
                        <a:t>国民革命</a:t>
                      </a:r>
                      <a:endParaRPr lang="zh-CN" sz="2800" b="1">
                        <a:latin typeface="黑体" panose="02010609060101010101" pitchFamily="49" charset="-122"/>
                        <a:ea typeface="黑体" panose="02010609060101010101" pitchFamily="49" charset="-122"/>
                      </a:endParaRPr>
                    </a:p>
                  </a:txBody>
                  <a:tcPr marL="6350" marR="635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2230" indent="76200" algn="just" fontAlgn="auto">
                        <a:lnSpc>
                          <a:spcPts val="3000"/>
                        </a:lnSpc>
                        <a:spcBef>
                          <a:spcPts val="500"/>
                        </a:spcBef>
                        <a:spcAft>
                          <a:spcPct val="0"/>
                        </a:spcAft>
                      </a:pPr>
                      <a:r>
                        <a:rPr lang="zh-CN" sz="2800" b="1">
                          <a:latin typeface="黑体" panose="02010609060101010101" pitchFamily="49" charset="-122"/>
                          <a:ea typeface="黑体" panose="02010609060101010101" pitchFamily="49" charset="-122"/>
                          <a:cs typeface="黑体" panose="02010609060101010101" pitchFamily="49" charset="-122"/>
                        </a:rPr>
                        <a:t>国民党一大提出新三民主义，主张平均地权，实行</a:t>
                      </a:r>
                      <a:r>
                        <a:rPr lang="zh-CN" altLang="en-US" sz="2800" b="1">
                          <a:latin typeface="黑体" panose="02010609060101010101" pitchFamily="49" charset="-122"/>
                          <a:ea typeface="黑体" panose="02010609060101010101" pitchFamily="49" charset="-122"/>
                          <a:cs typeface="黑体" panose="02010609060101010101" pitchFamily="49" charset="-122"/>
                        </a:rPr>
                        <a:t>“耕者有</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pPr marL="62230" indent="76200" algn="just" fontAlgn="auto">
                        <a:lnSpc>
                          <a:spcPts val="3000"/>
                        </a:lnSpc>
                        <a:spcBef>
                          <a:spcPct val="0"/>
                        </a:spcBef>
                        <a:spcAft>
                          <a:spcPct val="0"/>
                        </a:spcAft>
                      </a:pPr>
                      <a:r>
                        <a:rPr lang="zh-CN" sz="2800" b="1">
                          <a:latin typeface="黑体" panose="02010609060101010101" pitchFamily="49" charset="-122"/>
                          <a:ea typeface="黑体" panose="02010609060101010101" pitchFamily="49" charset="-122"/>
                          <a:cs typeface="黑体" panose="02010609060101010101" pitchFamily="49" charset="-122"/>
                        </a:rPr>
                        <a:t>其田</a:t>
                      </a:r>
                      <a:r>
                        <a:rPr lang="zh-CN" altLang="en-US" sz="2800" b="1">
                          <a:latin typeface="黑体" panose="02010609060101010101" pitchFamily="49" charset="-122"/>
                          <a:ea typeface="黑体" panose="02010609060101010101" pitchFamily="49" charset="-122"/>
                          <a:cs typeface="黑体" panose="02010609060101010101" pitchFamily="49" charset="-122"/>
                        </a:rPr>
                        <a:t>”</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txBody>
                  <a:tcPr marL="6350" marR="635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913130">
                <a:tc rowSpan="3">
                  <a:txBody>
                    <a:bodyPr/>
                    <a:p>
                      <a:pPr marL="62230" indent="0" algn="ctr" fontAlgn="auto">
                        <a:lnSpc>
                          <a:spcPts val="3000"/>
                        </a:lnSpc>
                        <a:spcBef>
                          <a:spcPts val="800"/>
                        </a:spcBef>
                        <a:spcAft>
                          <a:spcPct val="0"/>
                        </a:spcAft>
                      </a:pPr>
                      <a:r>
                        <a:rPr lang="zh-CN" sz="2800" b="1">
                          <a:latin typeface="黑体" panose="02010609060101010101" pitchFamily="49" charset="-122"/>
                          <a:ea typeface="黑体" panose="02010609060101010101" pitchFamily="49" charset="-122"/>
                        </a:rPr>
                        <a:t>无产阶级：</a:t>
                      </a:r>
                      <a:endParaRPr lang="zh-CN" sz="2800" b="1">
                        <a:latin typeface="黑体" panose="02010609060101010101" pitchFamily="49" charset="-122"/>
                        <a:ea typeface="黑体" panose="02010609060101010101" pitchFamily="49" charset="-122"/>
                      </a:endParaRPr>
                    </a:p>
                    <a:p>
                      <a:pPr marL="62230" indent="0" algn="ctr" fontAlgn="auto">
                        <a:lnSpc>
                          <a:spcPts val="3000"/>
                        </a:lnSpc>
                        <a:spcBef>
                          <a:spcPts val="600"/>
                        </a:spcBef>
                        <a:spcAft>
                          <a:spcPct val="0"/>
                        </a:spcAft>
                      </a:pPr>
                      <a:r>
                        <a:rPr lang="zh-CN" sz="2800" b="1">
                          <a:latin typeface="黑体" panose="02010609060101010101" pitchFamily="49" charset="-122"/>
                          <a:ea typeface="黑体" panose="02010609060101010101" pitchFamily="49" charset="-122"/>
                        </a:rPr>
                        <a:t>中国共产党</a:t>
                      </a:r>
                      <a:endParaRPr lang="zh-CN" sz="2800" b="1">
                        <a:latin typeface="黑体" panose="02010609060101010101" pitchFamily="49" charset="-122"/>
                        <a:ea typeface="黑体" panose="02010609060101010101" pitchFamily="49" charset="-122"/>
                      </a:endParaRPr>
                    </a:p>
                  </a:txBody>
                  <a:tcPr marL="6350" marR="635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2230" indent="0" algn="ctr" fontAlgn="auto">
                        <a:lnSpc>
                          <a:spcPts val="3000"/>
                        </a:lnSpc>
                        <a:spcBef>
                          <a:spcPts val="200"/>
                        </a:spcBef>
                        <a:spcAft>
                          <a:spcPct val="0"/>
                        </a:spcAft>
                      </a:pPr>
                      <a:r>
                        <a:rPr lang="zh-CN" sz="2800" b="1">
                          <a:latin typeface="黑体" panose="02010609060101010101" pitchFamily="49" charset="-122"/>
                          <a:ea typeface="黑体" panose="02010609060101010101" pitchFamily="49" charset="-122"/>
                        </a:rPr>
                        <a:t>土地革命</a:t>
                      </a:r>
                      <a:endParaRPr lang="zh-CN" sz="2800" b="1">
                        <a:latin typeface="黑体" panose="02010609060101010101" pitchFamily="49" charset="-122"/>
                        <a:ea typeface="黑体" panose="02010609060101010101" pitchFamily="49" charset="-122"/>
                      </a:endParaRPr>
                    </a:p>
                  </a:txBody>
                  <a:tcPr marL="6350" marR="635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88900" indent="-12700" algn="just" fontAlgn="auto">
                        <a:lnSpc>
                          <a:spcPts val="3000"/>
                        </a:lnSpc>
                        <a:spcBef>
                          <a:spcPct val="0"/>
                        </a:spcBef>
                        <a:spcAft>
                          <a:spcPct val="0"/>
                        </a:spcAft>
                      </a:pPr>
                      <a:r>
                        <a:rPr lang="zh-CN" sz="2800" b="1">
                          <a:latin typeface="黑体" panose="02010609060101010101" pitchFamily="49" charset="-122"/>
                          <a:ea typeface="黑体" panose="02010609060101010101" pitchFamily="49" charset="-122"/>
                          <a:cs typeface="黑体" panose="02010609060101010101" pitchFamily="49" charset="-122"/>
                        </a:rPr>
                        <a:t>八七会议确定实行</a:t>
                      </a:r>
                      <a:r>
                        <a:rPr lang="zh-CN" altLang="en-US" sz="2800" b="1">
                          <a:latin typeface="黑体" panose="02010609060101010101" pitchFamily="49" charset="-122"/>
                          <a:ea typeface="黑体" panose="02010609060101010101" pitchFamily="49" charset="-122"/>
                          <a:cs typeface="黑体" panose="02010609060101010101" pitchFamily="49" charset="-122"/>
                        </a:rPr>
                        <a:t>“土地革命和武装反抗国民党反动派”的总方针，之后各农村革命根据地逐步开展“打土豪，分田地”</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txBody>
                  <a:tcPr marL="6350" marR="635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304165">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p>
                      <a:pPr marL="62230" indent="0" algn="ctr" fontAlgn="auto">
                        <a:lnSpc>
                          <a:spcPts val="3000"/>
                        </a:lnSpc>
                        <a:spcBef>
                          <a:spcPts val="200"/>
                        </a:spcBef>
                        <a:spcAft>
                          <a:spcPct val="0"/>
                        </a:spcAft>
                      </a:pPr>
                      <a:r>
                        <a:rPr lang="zh-CN" sz="2800" b="1">
                          <a:latin typeface="黑体" panose="02010609060101010101" pitchFamily="49" charset="-122"/>
                          <a:ea typeface="黑体" panose="02010609060101010101" pitchFamily="49" charset="-122"/>
                        </a:rPr>
                        <a:t>抗日战争</a:t>
                      </a:r>
                      <a:endParaRPr lang="zh-CN" sz="2800" b="1">
                        <a:latin typeface="黑体" panose="02010609060101010101" pitchFamily="49" charset="-122"/>
                        <a:ea typeface="黑体" panose="02010609060101010101" pitchFamily="49" charset="-122"/>
                      </a:endParaRPr>
                    </a:p>
                  </a:txBody>
                  <a:tcPr marL="6350" marR="635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2230" indent="76200" algn="just" fontAlgn="auto">
                        <a:lnSpc>
                          <a:spcPts val="3000"/>
                        </a:lnSpc>
                        <a:spcBef>
                          <a:spcPts val="200"/>
                        </a:spcBef>
                        <a:spcAft>
                          <a:spcPct val="0"/>
                        </a:spcAft>
                      </a:pPr>
                      <a:r>
                        <a:rPr lang="zh-CN" sz="2800" b="1">
                          <a:latin typeface="黑体" panose="02010609060101010101" pitchFamily="49" charset="-122"/>
                          <a:ea typeface="黑体" panose="02010609060101010101" pitchFamily="49" charset="-122"/>
                        </a:rPr>
                        <a:t>在根据地实行减租减息政策</a:t>
                      </a:r>
                      <a:endParaRPr lang="zh-CN" sz="2800" b="1">
                        <a:latin typeface="黑体" panose="02010609060101010101" pitchFamily="49" charset="-122"/>
                        <a:ea typeface="黑体" panose="02010609060101010101" pitchFamily="49" charset="-122"/>
                      </a:endParaRPr>
                    </a:p>
                  </a:txBody>
                  <a:tcPr marL="6350" marR="635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608330">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a:txBody>
                    <a:bodyPr/>
                    <a:p>
                      <a:pPr marL="62230" indent="0" algn="ctr" fontAlgn="auto">
                        <a:lnSpc>
                          <a:spcPts val="3000"/>
                        </a:lnSpc>
                        <a:spcBef>
                          <a:spcPts val="1100"/>
                        </a:spcBef>
                        <a:spcAft>
                          <a:spcPct val="0"/>
                        </a:spcAft>
                      </a:pPr>
                      <a:r>
                        <a:rPr lang="zh-CN" sz="2800" b="1">
                          <a:latin typeface="黑体" panose="02010609060101010101" pitchFamily="49" charset="-122"/>
                          <a:ea typeface="黑体" panose="02010609060101010101" pitchFamily="49" charset="-122"/>
                        </a:rPr>
                        <a:t>解放战争</a:t>
                      </a:r>
                      <a:endParaRPr lang="zh-CN" sz="2800" b="1">
                        <a:latin typeface="黑体" panose="02010609060101010101" pitchFamily="49" charset="-122"/>
                        <a:ea typeface="黑体" panose="02010609060101010101" pitchFamily="49" charset="-122"/>
                      </a:endParaRPr>
                    </a:p>
                  </a:txBody>
                  <a:tcPr marL="6350" marR="635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88900" indent="-12700" algn="just" fontAlgn="auto">
                        <a:lnSpc>
                          <a:spcPts val="3000"/>
                        </a:lnSpc>
                        <a:spcBef>
                          <a:spcPts val="300"/>
                        </a:spcBef>
                        <a:spcAft>
                          <a:spcPct val="0"/>
                        </a:spcAft>
                      </a:pPr>
                      <a:r>
                        <a:rPr lang="zh-CN" sz="2800" b="1">
                          <a:latin typeface="黑体" panose="02010609060101010101" pitchFamily="49" charset="-122"/>
                          <a:ea typeface="黑体" panose="02010609060101010101" pitchFamily="49" charset="-122"/>
                        </a:rPr>
                        <a:t>制定《中国土地法大纲》，废除封建性及半封建性剥削制度，掀起土地改革运动</a:t>
                      </a:r>
                      <a:endParaRPr lang="zh-CN" sz="2800" b="1">
                        <a:latin typeface="黑体" panose="02010609060101010101" pitchFamily="49" charset="-122"/>
                        <a:ea typeface="黑体" panose="02010609060101010101" pitchFamily="49" charset="-122"/>
                      </a:endParaRPr>
                    </a:p>
                  </a:txBody>
                  <a:tcPr marL="6350" marR="635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bl>
          </a:graphicData>
        </a:graphic>
      </p:graphicFrame>
      <p:sp>
        <p:nvSpPr>
          <p:cNvPr id="6" name="文本框 5"/>
          <p:cNvSpPr txBox="1"/>
          <p:nvPr/>
        </p:nvSpPr>
        <p:spPr>
          <a:xfrm>
            <a:off x="0" y="5939155"/>
            <a:ext cx="12192635" cy="1168400"/>
          </a:xfrm>
          <a:prstGeom prst="rect">
            <a:avLst/>
          </a:prstGeom>
        </p:spPr>
        <p:txBody>
          <a:bodyPr wrap="square">
            <a:spAutoFit/>
          </a:bodyPr>
          <a:p>
            <a:pPr marL="12700" indent="241300" algn="just" defTabSz="266700" fontAlgn="auto">
              <a:lnSpc>
                <a:spcPts val="2800"/>
              </a:lnSpc>
              <a:spcBef>
                <a:spcPts val="200"/>
              </a:spcBef>
              <a:spcAft>
                <a:spcPct val="0"/>
              </a:spcAft>
            </a:pPr>
            <a:r>
              <a:rPr lang="zh-CN" altLang="en-US" sz="2400" b="1">
                <a:latin typeface="黑体" panose="02010609060101010101" pitchFamily="49" charset="-122"/>
                <a:ea typeface="黑体" panose="02010609060101010101" pitchFamily="49" charset="-122"/>
                <a:cs typeface="黑体" panose="02010609060101010101" pitchFamily="49" charset="-122"/>
              </a:rPr>
              <a:t>根据上述材料任选两个或两个以上的土地政策，围绕“土地政策与近代中国”自拟一个论题，运用中国近代史的具体史实予以阐述。（</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要求：论题明确，观点正确，史论结合，逻辑清晰</a:t>
            </a:r>
            <a:r>
              <a:rPr lang="zh-CN" altLang="en-US" sz="2400" b="1">
                <a:latin typeface="黑体" panose="02010609060101010101" pitchFamily="49" charset="-122"/>
                <a:ea typeface="黑体" panose="02010609060101010101" pitchFamily="49" charset="-122"/>
                <a:cs typeface="黑体" panose="02010609060101010101" pitchFamily="49" charset="-122"/>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250" fill="hold">
                                          <p:stCondLst>
                                            <p:cond delay="0"/>
                                          </p:stCondLst>
                                        </p:cTn>
                                        <p:tgtEl>
                                          <p:spTgt spid="5"/>
                                        </p:tgtEl>
                                        <p:attrNameLst>
                                          <p:attrName>style.visibility</p:attrName>
                                        </p:attrNameLst>
                                      </p:cBhvr>
                                      <p:to>
                                        <p:strVal val="visible"/>
                                      </p:to>
                                    </p:set>
                                    <p:anim calcmode="lin" valueType="num">
                                      <p:cBhvr>
                                        <p:cTn id="7" dur="250" fill="hold"/>
                                        <p:tgtEl>
                                          <p:spTgt spid="5"/>
                                        </p:tgtEl>
                                        <p:attrNameLst>
                                          <p:attrName>ppt_w</p:attrName>
                                        </p:attrNameLst>
                                      </p:cBhvr>
                                      <p:tavLst>
                                        <p:tav tm="0">
                                          <p:val>
                                            <p:strVal val="#ppt_w*0.70"/>
                                          </p:val>
                                        </p:tav>
                                        <p:tav tm="100000">
                                          <p:val>
                                            <p:strVal val="#ppt_w"/>
                                          </p:val>
                                        </p:tav>
                                      </p:tavLst>
                                    </p:anim>
                                    <p:anim calcmode="lin" valueType="num">
                                      <p:cBhvr>
                                        <p:cTn id="8" dur="250" fill="hold"/>
                                        <p:tgtEl>
                                          <p:spTgt spid="5"/>
                                        </p:tgtEl>
                                        <p:attrNameLst>
                                          <p:attrName>ppt_h</p:attrName>
                                        </p:attrNameLst>
                                      </p:cBhvr>
                                      <p:tavLst>
                                        <p:tav tm="0">
                                          <p:val>
                                            <p:strVal val="#ppt_h"/>
                                          </p:val>
                                        </p:tav>
                                        <p:tav tm="100000">
                                          <p:val>
                                            <p:strVal val="#ppt_h"/>
                                          </p:val>
                                        </p:tav>
                                      </p:tavLst>
                                    </p:anim>
                                    <p:animEffect transition="in" filter="fade">
                                      <p:cBhvr>
                                        <p:cTn id="9" dur="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635" y="0"/>
            <a:ext cx="12191365" cy="6452235"/>
          </a:xfrm>
          <a:prstGeom prst="rect">
            <a:avLst/>
          </a:prstGeom>
        </p:spPr>
        <p:txBody>
          <a:bodyPr wrap="square">
            <a:spAutoFit/>
          </a:bodyPr>
          <a:p>
            <a:pPr marL="12700" indent="241300" algn="just" defTabSz="266700" fontAlgn="auto">
              <a:lnSpc>
                <a:spcPts val="3500"/>
              </a:lnSpc>
              <a:spcBef>
                <a:spcPts val="200"/>
              </a:spcBef>
              <a:spcAft>
                <a:spcPct val="0"/>
              </a:spcAft>
            </a:pPr>
            <a:r>
              <a:rPr lang="zh-CN" altLang="en-US" sz="2800" b="1">
                <a:latin typeface="黑体" panose="02010609060101010101" pitchFamily="49" charset="-122"/>
                <a:ea typeface="黑体" panose="02010609060101010101" pitchFamily="49" charset="-122"/>
                <a:cs typeface="黑体" panose="02010609060101010101" pitchFamily="49" charset="-122"/>
                <a:sym typeface="+mn-ea"/>
              </a:rPr>
              <a:t>根据上述材料任选两个或两个以上的土地政策，围绕“土地政策与近代中国”自拟一个论题，运用中国近代史的具体史实予以阐述。（</a:t>
            </a: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要求：论题明确，观点正确，史论结合，逻辑清晰</a:t>
            </a:r>
            <a:r>
              <a:rPr lang="zh-CN" altLang="en-US" sz="2800" b="1">
                <a:latin typeface="黑体" panose="02010609060101010101" pitchFamily="49" charset="-122"/>
                <a:ea typeface="黑体" panose="02010609060101010101" pitchFamily="49" charset="-122"/>
                <a:cs typeface="黑体" panose="02010609060101010101" pitchFamily="49" charset="-122"/>
                <a:sym typeface="+mn-ea"/>
              </a:rPr>
              <a:t>）</a:t>
            </a:r>
            <a:endParaRPr lang="zh-CN" altLang="en-US" sz="2800" b="1">
              <a:latin typeface="黑体" panose="02010609060101010101" pitchFamily="49" charset="-122"/>
              <a:ea typeface="黑体" panose="02010609060101010101" pitchFamily="49" charset="-122"/>
              <a:cs typeface="黑体" panose="02010609060101010101" pitchFamily="49" charset="-122"/>
              <a:sym typeface="+mn-ea"/>
            </a:endParaRPr>
          </a:p>
          <a:p>
            <a:pPr marL="12700" indent="241300" algn="just" defTabSz="266700" fontAlgn="auto">
              <a:lnSpc>
                <a:spcPts val="3500"/>
              </a:lnSpc>
              <a:spcBef>
                <a:spcPts val="200"/>
              </a:spcBef>
              <a:spcAft>
                <a:spcPct val="0"/>
              </a:spcAft>
            </a:pPr>
            <a:r>
              <a:rPr lang="zh-CN" altLang="en-US" sz="2800" b="1">
                <a:solidFill>
                  <a:srgbClr val="2D3BF3"/>
                </a:solidFill>
                <a:latin typeface="黑体" panose="02010609060101010101" pitchFamily="49" charset="-122"/>
                <a:ea typeface="黑体" panose="02010609060101010101" pitchFamily="49" charset="-122"/>
              </a:rPr>
              <a:t>论题</a:t>
            </a:r>
            <a:r>
              <a:rPr lang="zh-CN" altLang="en-US" sz="2800" b="1">
                <a:solidFill>
                  <a:srgbClr val="000000"/>
                </a:solidFill>
                <a:latin typeface="黑体" panose="02010609060101010101" pitchFamily="49" charset="-122"/>
                <a:ea typeface="黑体" panose="02010609060101010101" pitchFamily="49" charset="-122"/>
              </a:rPr>
              <a:t>：中国共产党根据近代中国社会主要矛盾的变化适时调整土地政策。</a:t>
            </a:r>
            <a:endParaRPr lang="zh-CN" altLang="en-US" sz="2800" b="1">
              <a:solidFill>
                <a:srgbClr val="000000"/>
              </a:solidFill>
              <a:latin typeface="黑体" panose="02010609060101010101" pitchFamily="49" charset="-122"/>
              <a:ea typeface="黑体" panose="02010609060101010101" pitchFamily="49" charset="-122"/>
            </a:endParaRPr>
          </a:p>
          <a:p>
            <a:pPr marL="12700" indent="241300" algn="just" defTabSz="266700" fontAlgn="auto">
              <a:lnSpc>
                <a:spcPts val="3500"/>
              </a:lnSpc>
              <a:spcBef>
                <a:spcPts val="200"/>
              </a:spcBef>
              <a:spcAft>
                <a:spcPct val="0"/>
              </a:spcAft>
            </a:pPr>
            <a:r>
              <a:rPr lang="zh-CN" altLang="en-US" sz="2800" b="1">
                <a:solidFill>
                  <a:srgbClr val="2D3BF3"/>
                </a:solidFill>
                <a:latin typeface="黑体" panose="02010609060101010101" pitchFamily="49" charset="-122"/>
                <a:ea typeface="黑体" panose="02010609060101010101" pitchFamily="49" charset="-122"/>
              </a:rPr>
              <a:t>论述</a:t>
            </a:r>
            <a:r>
              <a:rPr lang="zh-CN" altLang="en-US" sz="2800" b="1">
                <a:solidFill>
                  <a:srgbClr val="000000"/>
                </a:solidFill>
                <a:latin typeface="黑体" panose="02010609060101010101" pitchFamily="49" charset="-122"/>
                <a:ea typeface="黑体" panose="02010609060101010101" pitchFamily="49" charset="-122"/>
              </a:rPr>
              <a:t>：</a:t>
            </a:r>
            <a:r>
              <a:rPr lang="zh-CN" altLang="en-US" sz="2800" b="1">
                <a:solidFill>
                  <a:srgbClr val="C00000"/>
                </a:solidFill>
                <a:latin typeface="黑体" panose="02010609060101010101" pitchFamily="49" charset="-122"/>
                <a:ea typeface="黑体" panose="02010609060101010101" pitchFamily="49" charset="-122"/>
              </a:rPr>
              <a:t>土地革命时期</a:t>
            </a:r>
            <a:r>
              <a:rPr lang="zh-CN" altLang="en-US" sz="2800" b="1">
                <a:solidFill>
                  <a:srgbClr val="000000"/>
                </a:solidFill>
                <a:latin typeface="黑体" panose="02010609060101010101" pitchFamily="49" charset="-122"/>
                <a:ea typeface="黑体" panose="02010609060101010101" pitchFamily="49" charset="-122"/>
              </a:rPr>
              <a:t>阶级矛盾是社会的主要矛盾，中共八七会议确定实行土地革命，在农村革命根据地开展</a:t>
            </a:r>
            <a:r>
              <a:rPr lang="en-US" altLang="zh-CN" sz="2800" b="1">
                <a:solidFill>
                  <a:srgbClr val="000000"/>
                </a:solidFill>
                <a:latin typeface="黑体" panose="02010609060101010101" pitchFamily="49" charset="-122"/>
                <a:ea typeface="黑体" panose="02010609060101010101" pitchFamily="49" charset="-122"/>
              </a:rPr>
              <a:t>“</a:t>
            </a:r>
            <a:r>
              <a:rPr lang="zh-CN" altLang="en-US" sz="2800" b="1">
                <a:solidFill>
                  <a:srgbClr val="000000"/>
                </a:solidFill>
                <a:latin typeface="黑体" panose="02010609060101010101" pitchFamily="49" charset="-122"/>
                <a:ea typeface="黑体" panose="02010609060101010101" pitchFamily="49" charset="-122"/>
              </a:rPr>
              <a:t>打土豪，分田地</a:t>
            </a:r>
            <a:r>
              <a:rPr lang="en-US" altLang="zh-CN" sz="2800" b="1">
                <a:solidFill>
                  <a:srgbClr val="000000"/>
                </a:solidFill>
                <a:latin typeface="黑体" panose="02010609060101010101" pitchFamily="49" charset="-122"/>
                <a:ea typeface="黑体" panose="02010609060101010101" pitchFamily="49" charset="-122"/>
              </a:rPr>
              <a:t>”</a:t>
            </a:r>
            <a:r>
              <a:rPr lang="zh-CN" altLang="en-US" sz="2800" b="1">
                <a:solidFill>
                  <a:srgbClr val="000000"/>
                </a:solidFill>
                <a:latin typeface="黑体" panose="02010609060101010101" pitchFamily="49" charset="-122"/>
                <a:ea typeface="黑体" panose="02010609060101010101" pitchFamily="49" charset="-122"/>
              </a:rPr>
              <a:t>，受到了广大农民的欢迎，积极参加革命。</a:t>
            </a:r>
            <a:r>
              <a:rPr lang="zh-CN" altLang="en-US" sz="2800" b="1">
                <a:solidFill>
                  <a:srgbClr val="C00000"/>
                </a:solidFill>
                <a:latin typeface="黑体" panose="02010609060101010101" pitchFamily="49" charset="-122"/>
                <a:ea typeface="黑体" panose="02010609060101010101" pitchFamily="49" charset="-122"/>
              </a:rPr>
              <a:t>抗日战争时期</a:t>
            </a:r>
            <a:r>
              <a:rPr lang="zh-CN" altLang="en-US" sz="2800" b="1">
                <a:solidFill>
                  <a:srgbClr val="000000"/>
                </a:solidFill>
                <a:latin typeface="黑体" panose="02010609060101010101" pitchFamily="49" charset="-122"/>
                <a:ea typeface="黑体" panose="02010609060101010101" pitchFamily="49" charset="-122"/>
              </a:rPr>
              <a:t>，民族矛盾成为当时的主要矛盾，为了团结一切抗日力量，中国共产党在抗日根据地实行减租减息的土地政策，为敌后战场取得最后胜利奠定基础。</a:t>
            </a:r>
            <a:r>
              <a:rPr lang="zh-CN" altLang="en-US" sz="2800" b="1">
                <a:solidFill>
                  <a:srgbClr val="C00000"/>
                </a:solidFill>
                <a:latin typeface="黑体" panose="02010609060101010101" pitchFamily="49" charset="-122"/>
                <a:ea typeface="黑体" panose="02010609060101010101" pitchFamily="49" charset="-122"/>
              </a:rPr>
              <a:t>解放战争时期</a:t>
            </a:r>
            <a:r>
              <a:rPr lang="zh-CN" altLang="en-US" sz="2800" b="1">
                <a:solidFill>
                  <a:srgbClr val="000000"/>
                </a:solidFill>
                <a:latin typeface="黑体" panose="02010609060101010101" pitchFamily="49" charset="-122"/>
                <a:ea typeface="黑体" panose="02010609060101010101" pitchFamily="49" charset="-122"/>
              </a:rPr>
              <a:t>，阶级矛盾再次成为主要矛盾，中国共产党制定了《中国土地法大纲》实行土地改革，翻身农民踊跃参军，为人民解放战争的胜利提供了重要的人力物力保障。</a:t>
            </a:r>
            <a:endParaRPr lang="zh-CN" altLang="en-US" sz="2800" b="1">
              <a:solidFill>
                <a:srgbClr val="000000"/>
              </a:solidFill>
              <a:latin typeface="黑体" panose="02010609060101010101" pitchFamily="49" charset="-122"/>
              <a:ea typeface="黑体" panose="02010609060101010101" pitchFamily="49" charset="-122"/>
            </a:endParaRPr>
          </a:p>
          <a:p>
            <a:pPr marL="12700" indent="241300" algn="just" defTabSz="266700" fontAlgn="auto">
              <a:lnSpc>
                <a:spcPts val="3500"/>
              </a:lnSpc>
              <a:spcBef>
                <a:spcPts val="200"/>
              </a:spcBef>
              <a:spcAft>
                <a:spcPct val="0"/>
              </a:spcAft>
            </a:pPr>
            <a:r>
              <a:rPr lang="zh-CN" altLang="en-US" sz="2800" b="1">
                <a:solidFill>
                  <a:srgbClr val="2D3BF3"/>
                </a:solidFill>
                <a:latin typeface="黑体" panose="02010609060101010101" pitchFamily="49" charset="-122"/>
                <a:ea typeface="黑体" panose="02010609060101010101" pitchFamily="49" charset="-122"/>
              </a:rPr>
              <a:t>结论</a:t>
            </a:r>
            <a:r>
              <a:rPr lang="zh-CN" altLang="en-US" sz="2800" b="1">
                <a:solidFill>
                  <a:srgbClr val="000000"/>
                </a:solidFill>
                <a:latin typeface="黑体" panose="02010609060101010101" pitchFamily="49" charset="-122"/>
                <a:ea typeface="黑体" panose="02010609060101010101" pitchFamily="49" charset="-122"/>
              </a:rPr>
              <a:t>：总之，在土地革命时期、抗日战争时期和人民解放战争时期，由于社会主要矛盾不同，中国共产党适时调整了土地政策成为领导革命取得胜利的重要条件。</a:t>
            </a:r>
            <a:endParaRPr lang="zh-CN" altLang="en-US" sz="2800" b="1">
              <a:solidFill>
                <a:srgbClr val="000000"/>
              </a:solidFill>
              <a:latin typeface="黑体" panose="02010609060101010101" pitchFamily="49" charset="-122"/>
              <a:ea typeface="黑体" panose="02010609060101010101" pitchFamily="49"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250" fill="hold">
                                          <p:stCondLst>
                                            <p:cond delay="0"/>
                                          </p:stCondLst>
                                        </p:cTn>
                                        <p:tgtEl>
                                          <p:spTgt spid="4"/>
                                        </p:tgtEl>
                                        <p:attrNameLst>
                                          <p:attrName>style.visibility</p:attrName>
                                        </p:attrNameLst>
                                      </p:cBhvr>
                                      <p:to>
                                        <p:strVal val="visible"/>
                                      </p:to>
                                    </p:set>
                                    <p:anim calcmode="lin" valueType="num">
                                      <p:cBhvr>
                                        <p:cTn id="7" dur="250" fill="hold"/>
                                        <p:tgtEl>
                                          <p:spTgt spid="4"/>
                                        </p:tgtEl>
                                        <p:attrNameLst>
                                          <p:attrName>ppt_w</p:attrName>
                                        </p:attrNameLst>
                                      </p:cBhvr>
                                      <p:tavLst>
                                        <p:tav tm="0">
                                          <p:val>
                                            <p:strVal val="#ppt_w*0.70"/>
                                          </p:val>
                                        </p:tav>
                                        <p:tav tm="100000">
                                          <p:val>
                                            <p:strVal val="#ppt_w"/>
                                          </p:val>
                                        </p:tav>
                                      </p:tavLst>
                                    </p:anim>
                                    <p:anim calcmode="lin" valueType="num">
                                      <p:cBhvr>
                                        <p:cTn id="8" dur="250" fill="hold"/>
                                        <p:tgtEl>
                                          <p:spTgt spid="4"/>
                                        </p:tgtEl>
                                        <p:attrNameLst>
                                          <p:attrName>ppt_h</p:attrName>
                                        </p:attrNameLst>
                                      </p:cBhvr>
                                      <p:tavLst>
                                        <p:tav tm="0">
                                          <p:val>
                                            <p:strVal val="#ppt_h"/>
                                          </p:val>
                                        </p:tav>
                                        <p:tav tm="100000">
                                          <p:val>
                                            <p:strVal val="#ppt_h"/>
                                          </p:val>
                                        </p:tav>
                                      </p:tavLst>
                                    </p:anim>
                                    <p:animEffect transition="in" filter="fade">
                                      <p:cBhvr>
                                        <p:cTn id="9"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635" y="0"/>
            <a:ext cx="12191365" cy="6901180"/>
          </a:xfrm>
          <a:prstGeom prst="rect">
            <a:avLst/>
          </a:prstGeom>
        </p:spPr>
        <p:txBody>
          <a:bodyPr wrap="square">
            <a:spAutoFit/>
          </a:bodyPr>
          <a:p>
            <a:pPr marL="12700" indent="241300" algn="just" defTabSz="266700" fontAlgn="auto">
              <a:lnSpc>
                <a:spcPts val="3500"/>
              </a:lnSpc>
              <a:spcBef>
                <a:spcPts val="200"/>
              </a:spcBef>
              <a:spcAft>
                <a:spcPct val="0"/>
              </a:spcAft>
            </a:pPr>
            <a:r>
              <a:rPr lang="zh-CN" altLang="en-US" sz="2800" b="1">
                <a:latin typeface="黑体" panose="02010609060101010101" pitchFamily="49" charset="-122"/>
                <a:ea typeface="黑体" panose="02010609060101010101" pitchFamily="49" charset="-122"/>
                <a:cs typeface="黑体" panose="02010609060101010101" pitchFamily="49" charset="-122"/>
                <a:sym typeface="+mn-ea"/>
              </a:rPr>
              <a:t>根据上述材料任选两个或两个以上的土地政策，围绕“土地政策与近代中国”自拟一个论题，运用中国近代史的具体史实予以阐述。（</a:t>
            </a: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要求：论题明确，观点正确，史论结合，逻辑清晰</a:t>
            </a:r>
            <a:r>
              <a:rPr lang="zh-CN" altLang="en-US" sz="2800" b="1">
                <a:latin typeface="黑体" panose="02010609060101010101" pitchFamily="49" charset="-122"/>
                <a:ea typeface="黑体" panose="02010609060101010101" pitchFamily="49" charset="-122"/>
                <a:cs typeface="黑体" panose="02010609060101010101" pitchFamily="49" charset="-122"/>
                <a:sym typeface="+mn-ea"/>
              </a:rPr>
              <a:t>）</a:t>
            </a:r>
            <a:endParaRPr lang="zh-CN" altLang="en-US" sz="2800" b="1">
              <a:latin typeface="黑体" panose="02010609060101010101" pitchFamily="49" charset="-122"/>
              <a:ea typeface="黑体" panose="02010609060101010101" pitchFamily="49" charset="-122"/>
              <a:cs typeface="黑体" panose="02010609060101010101" pitchFamily="49" charset="-122"/>
              <a:sym typeface="+mn-ea"/>
            </a:endParaRPr>
          </a:p>
          <a:p>
            <a:pPr marL="12700" indent="241300" algn="just" defTabSz="266700" fontAlgn="auto">
              <a:lnSpc>
                <a:spcPts val="3500"/>
              </a:lnSpc>
              <a:spcBef>
                <a:spcPts val="200"/>
              </a:spcBef>
              <a:spcAft>
                <a:spcPct val="0"/>
              </a:spcAft>
            </a:pPr>
            <a:r>
              <a:rPr lang="zh-CN" altLang="en-US" sz="2800" b="1">
                <a:solidFill>
                  <a:srgbClr val="2D3BF3"/>
                </a:solidFill>
                <a:latin typeface="黑体" panose="02010609060101010101" pitchFamily="49" charset="-122"/>
                <a:ea typeface="黑体" panose="02010609060101010101" pitchFamily="49" charset="-122"/>
              </a:rPr>
              <a:t>论题</a:t>
            </a:r>
            <a:r>
              <a:rPr lang="zh-CN" altLang="en-US" sz="2800" b="1">
                <a:solidFill>
                  <a:srgbClr val="000000"/>
                </a:solidFill>
                <a:latin typeface="黑体" panose="02010609060101010101" pitchFamily="49" charset="-122"/>
                <a:ea typeface="黑体" panose="02010609060101010101" pitchFamily="49" charset="-122"/>
              </a:rPr>
              <a:t>：不同阶级的土地政策对中国近代革命产生不同的影响。</a:t>
            </a:r>
            <a:endParaRPr lang="zh-CN" altLang="en-US" sz="2800" b="1">
              <a:solidFill>
                <a:srgbClr val="000000"/>
              </a:solidFill>
              <a:latin typeface="黑体" panose="02010609060101010101" pitchFamily="49" charset="-122"/>
              <a:ea typeface="黑体" panose="02010609060101010101" pitchFamily="49" charset="-122"/>
            </a:endParaRPr>
          </a:p>
          <a:p>
            <a:pPr marL="12700" indent="241300" algn="just" defTabSz="266700" fontAlgn="auto">
              <a:lnSpc>
                <a:spcPts val="3500"/>
              </a:lnSpc>
              <a:spcBef>
                <a:spcPts val="200"/>
              </a:spcBef>
              <a:spcAft>
                <a:spcPct val="0"/>
              </a:spcAft>
            </a:pPr>
            <a:r>
              <a:rPr lang="zh-CN" altLang="en-US" sz="2800" b="1">
                <a:solidFill>
                  <a:srgbClr val="2D3BF3"/>
                </a:solidFill>
                <a:latin typeface="黑体" panose="02010609060101010101" pitchFamily="49" charset="-122"/>
                <a:ea typeface="黑体" panose="02010609060101010101" pitchFamily="49" charset="-122"/>
              </a:rPr>
              <a:t>论述</a:t>
            </a:r>
            <a:r>
              <a:rPr lang="zh-CN" altLang="en-US" sz="2800" b="1">
                <a:solidFill>
                  <a:srgbClr val="000000"/>
                </a:solidFill>
                <a:latin typeface="黑体" panose="02010609060101010101" pitchFamily="49" charset="-122"/>
                <a:ea typeface="黑体" panose="02010609060101010101" pitchFamily="49" charset="-122"/>
              </a:rPr>
              <a:t>：</a:t>
            </a:r>
            <a:r>
              <a:rPr lang="zh-CN" altLang="en-US" sz="2800" b="1">
                <a:solidFill>
                  <a:srgbClr val="C00000"/>
                </a:solidFill>
                <a:latin typeface="黑体" panose="02010609060101010101" pitchFamily="49" charset="-122"/>
                <a:ea typeface="黑体" panose="02010609060101010101" pitchFamily="49" charset="-122"/>
              </a:rPr>
              <a:t>太平天国运动</a:t>
            </a:r>
            <a:r>
              <a:rPr lang="zh-CN" altLang="en-US" sz="2800" b="1">
                <a:solidFill>
                  <a:srgbClr val="000000"/>
                </a:solidFill>
                <a:latin typeface="黑体" panose="02010609060101010101" pitchFamily="49" charset="-122"/>
                <a:ea typeface="黑体" panose="02010609060101010101" pitchFamily="49" charset="-122"/>
              </a:rPr>
              <a:t>中，《天朝田亩制度》提出</a:t>
            </a:r>
            <a:r>
              <a:rPr lang="en-US" altLang="zh-CN" sz="2800" b="1">
                <a:solidFill>
                  <a:srgbClr val="000000"/>
                </a:solidFill>
                <a:latin typeface="黑体" panose="02010609060101010101" pitchFamily="49" charset="-122"/>
                <a:ea typeface="黑体" panose="02010609060101010101" pitchFamily="49" charset="-122"/>
              </a:rPr>
              <a:t>“</a:t>
            </a:r>
            <a:r>
              <a:rPr lang="zh-CN" altLang="en-US" sz="2800" b="1">
                <a:solidFill>
                  <a:srgbClr val="000000"/>
                </a:solidFill>
                <a:latin typeface="黑体" panose="02010609060101010101" pitchFamily="49" charset="-122"/>
                <a:ea typeface="黑体" panose="02010609060101010101" pitchFamily="49" charset="-122"/>
              </a:rPr>
              <a:t>有田同耕</a:t>
            </a:r>
            <a:r>
              <a:rPr lang="en-US" altLang="zh-CN" sz="2800" b="1">
                <a:solidFill>
                  <a:srgbClr val="000000"/>
                </a:solidFill>
                <a:latin typeface="黑体" panose="02010609060101010101" pitchFamily="49" charset="-122"/>
                <a:ea typeface="黑体" panose="02010609060101010101" pitchFamily="49" charset="-122"/>
              </a:rPr>
              <a:t>”</a:t>
            </a:r>
            <a:r>
              <a:rPr lang="zh-CN" altLang="en-US" sz="2800" b="1">
                <a:solidFill>
                  <a:srgbClr val="000000"/>
                </a:solidFill>
                <a:latin typeface="黑体" panose="02010609060101010101" pitchFamily="49" charset="-122"/>
                <a:ea typeface="黑体" panose="02010609060101010101" pitchFamily="49" charset="-122"/>
              </a:rPr>
              <a:t>的主张，由于农民阶级的局限性，其主张的绝对平均主义具有空想色彩而难以实行。</a:t>
            </a:r>
            <a:r>
              <a:rPr lang="zh-CN" altLang="en-US" sz="2800" b="1">
                <a:solidFill>
                  <a:srgbClr val="C00000"/>
                </a:solidFill>
                <a:latin typeface="黑体" panose="02010609060101010101" pitchFamily="49" charset="-122"/>
                <a:ea typeface="黑体" panose="02010609060101010101" pitchFamily="49" charset="-122"/>
              </a:rPr>
              <a:t>辛亥革命</a:t>
            </a:r>
            <a:r>
              <a:rPr lang="zh-CN" altLang="en-US" sz="2800" b="1">
                <a:solidFill>
                  <a:srgbClr val="000000"/>
                </a:solidFill>
                <a:latin typeface="黑体" panose="02010609060101010101" pitchFamily="49" charset="-122"/>
                <a:ea typeface="黑体" panose="02010609060101010101" pitchFamily="49" charset="-122"/>
              </a:rPr>
              <a:t>中，民生主义提倡的</a:t>
            </a:r>
            <a:r>
              <a:rPr lang="en-US" altLang="zh-CN" sz="2800" b="1">
                <a:solidFill>
                  <a:srgbClr val="000000"/>
                </a:solidFill>
                <a:latin typeface="黑体" panose="02010609060101010101" pitchFamily="49" charset="-122"/>
                <a:ea typeface="黑体" panose="02010609060101010101" pitchFamily="49" charset="-122"/>
              </a:rPr>
              <a:t>“</a:t>
            </a:r>
            <a:r>
              <a:rPr lang="zh-CN" altLang="en-US" sz="2800" b="1">
                <a:solidFill>
                  <a:srgbClr val="000000"/>
                </a:solidFill>
                <a:latin typeface="黑体" panose="02010609060101010101" pitchFamily="49" charset="-122"/>
                <a:ea typeface="黑体" panose="02010609060101010101" pitchFamily="49" charset="-122"/>
              </a:rPr>
              <a:t>平均地权</a:t>
            </a:r>
            <a:r>
              <a:rPr lang="en-US" altLang="zh-CN" sz="2800" b="1">
                <a:solidFill>
                  <a:srgbClr val="000000"/>
                </a:solidFill>
                <a:latin typeface="黑体" panose="02010609060101010101" pitchFamily="49" charset="-122"/>
                <a:ea typeface="黑体" panose="02010609060101010101" pitchFamily="49" charset="-122"/>
              </a:rPr>
              <a:t>”</a:t>
            </a:r>
            <a:r>
              <a:rPr lang="zh-CN" altLang="en-US" sz="2800" b="1">
                <a:solidFill>
                  <a:srgbClr val="000000"/>
                </a:solidFill>
                <a:latin typeface="黑体" panose="02010609060101010101" pitchFamily="49" charset="-122"/>
                <a:ea typeface="黑体" panose="02010609060101010101" pitchFamily="49" charset="-122"/>
              </a:rPr>
              <a:t>，没有满足农民的土地要求，未能发动广大民众，辛亥革命未能完成民族独立人民解放的历史任务。在新民主主义革命时期，</a:t>
            </a:r>
            <a:r>
              <a:rPr lang="zh-CN" altLang="en-US" sz="2800" b="1">
                <a:solidFill>
                  <a:srgbClr val="C00000"/>
                </a:solidFill>
                <a:latin typeface="黑体" panose="02010609060101010101" pitchFamily="49" charset="-122"/>
                <a:ea typeface="黑体" panose="02010609060101010101" pitchFamily="49" charset="-122"/>
              </a:rPr>
              <a:t>中国共产党</a:t>
            </a:r>
            <a:r>
              <a:rPr lang="zh-CN" altLang="en-US" sz="2800" b="1">
                <a:solidFill>
                  <a:srgbClr val="000000"/>
                </a:solidFill>
                <a:latin typeface="黑体" panose="02010609060101010101" pitchFamily="49" charset="-122"/>
                <a:ea typeface="黑体" panose="02010609060101010101" pitchFamily="49" charset="-122"/>
              </a:rPr>
              <a:t>根据社会的主要矛盾调整土地政策，从土地革命时期的</a:t>
            </a:r>
            <a:r>
              <a:rPr lang="en-US" altLang="zh-CN" sz="2800" b="1">
                <a:solidFill>
                  <a:srgbClr val="000000"/>
                </a:solidFill>
                <a:latin typeface="黑体" panose="02010609060101010101" pitchFamily="49" charset="-122"/>
                <a:ea typeface="黑体" panose="02010609060101010101" pitchFamily="49" charset="-122"/>
              </a:rPr>
              <a:t>“</a:t>
            </a:r>
            <a:r>
              <a:rPr lang="zh-CN" altLang="en-US" sz="2800" b="1">
                <a:solidFill>
                  <a:srgbClr val="000000"/>
                </a:solidFill>
                <a:latin typeface="黑体" panose="02010609060101010101" pitchFamily="49" charset="-122"/>
                <a:ea typeface="黑体" panose="02010609060101010101" pitchFamily="49" charset="-122"/>
              </a:rPr>
              <a:t>打土豪，分田地</a:t>
            </a:r>
            <a:r>
              <a:rPr lang="en-US" altLang="zh-CN" sz="2800" b="1">
                <a:solidFill>
                  <a:srgbClr val="000000"/>
                </a:solidFill>
                <a:latin typeface="黑体" panose="02010609060101010101" pitchFamily="49" charset="-122"/>
                <a:ea typeface="黑体" panose="02010609060101010101" pitchFamily="49" charset="-122"/>
              </a:rPr>
              <a:t>”</a:t>
            </a:r>
            <a:r>
              <a:rPr lang="zh-CN" altLang="en-US" sz="2800" b="1">
                <a:solidFill>
                  <a:srgbClr val="000000"/>
                </a:solidFill>
                <a:latin typeface="黑体" panose="02010609060101010101" pitchFamily="49" charset="-122"/>
                <a:ea typeface="黑体" panose="02010609060101010101" pitchFamily="49" charset="-122"/>
              </a:rPr>
              <a:t>，到抗战时期的</a:t>
            </a:r>
            <a:r>
              <a:rPr lang="en-US" altLang="zh-CN" sz="2800" b="1">
                <a:solidFill>
                  <a:srgbClr val="000000"/>
                </a:solidFill>
                <a:latin typeface="黑体" panose="02010609060101010101" pitchFamily="49" charset="-122"/>
                <a:ea typeface="黑体" panose="02010609060101010101" pitchFamily="49" charset="-122"/>
              </a:rPr>
              <a:t>“</a:t>
            </a:r>
            <a:r>
              <a:rPr lang="zh-CN" altLang="en-US" sz="2800" b="1">
                <a:solidFill>
                  <a:srgbClr val="000000"/>
                </a:solidFill>
                <a:latin typeface="黑体" panose="02010609060101010101" pitchFamily="49" charset="-122"/>
                <a:ea typeface="黑体" panose="02010609060101010101" pitchFamily="49" charset="-122"/>
              </a:rPr>
              <a:t>减租减息</a:t>
            </a:r>
            <a:r>
              <a:rPr lang="en-US" altLang="zh-CN" sz="2800" b="1">
                <a:solidFill>
                  <a:srgbClr val="000000"/>
                </a:solidFill>
                <a:latin typeface="黑体" panose="02010609060101010101" pitchFamily="49" charset="-122"/>
                <a:ea typeface="黑体" panose="02010609060101010101" pitchFamily="49" charset="-122"/>
              </a:rPr>
              <a:t>”</a:t>
            </a:r>
            <a:r>
              <a:rPr lang="zh-CN" altLang="en-US" sz="2800" b="1">
                <a:solidFill>
                  <a:srgbClr val="000000"/>
                </a:solidFill>
                <a:latin typeface="黑体" panose="02010609060101010101" pitchFamily="49" charset="-122"/>
                <a:ea typeface="黑体" panose="02010609060101010101" pitchFamily="49" charset="-122"/>
              </a:rPr>
              <a:t>，再到解放战争时期的</a:t>
            </a:r>
            <a:r>
              <a:rPr lang="en-US" altLang="zh-CN" sz="2800" b="1">
                <a:solidFill>
                  <a:srgbClr val="000000"/>
                </a:solidFill>
                <a:latin typeface="黑体" panose="02010609060101010101" pitchFamily="49" charset="-122"/>
                <a:ea typeface="黑体" panose="02010609060101010101" pitchFamily="49" charset="-122"/>
              </a:rPr>
              <a:t>“</a:t>
            </a:r>
            <a:r>
              <a:rPr lang="zh-CN" altLang="en-US" sz="2800" b="1">
                <a:solidFill>
                  <a:srgbClr val="000000"/>
                </a:solidFill>
                <a:latin typeface="黑体" panose="02010609060101010101" pitchFamily="49" charset="-122"/>
                <a:ea typeface="黑体" panose="02010609060101010101" pitchFamily="49" charset="-122"/>
              </a:rPr>
              <a:t>耕者有其田</a:t>
            </a:r>
            <a:r>
              <a:rPr lang="en-US" altLang="zh-CN" sz="2800" b="1">
                <a:solidFill>
                  <a:srgbClr val="000000"/>
                </a:solidFill>
                <a:latin typeface="黑体" panose="02010609060101010101" pitchFamily="49" charset="-122"/>
                <a:ea typeface="黑体" panose="02010609060101010101" pitchFamily="49" charset="-122"/>
              </a:rPr>
              <a:t>”</a:t>
            </a:r>
            <a:r>
              <a:rPr lang="zh-CN" altLang="en-US" sz="2800" b="1">
                <a:solidFill>
                  <a:srgbClr val="000000"/>
                </a:solidFill>
                <a:latin typeface="黑体" panose="02010609060101010101" pitchFamily="49" charset="-122"/>
                <a:ea typeface="黑体" panose="02010609060101010101" pitchFamily="49" charset="-122"/>
              </a:rPr>
              <a:t>，调动了农民参与革命的积极性，领导新民主主义革命取得胜利。</a:t>
            </a:r>
            <a:endParaRPr lang="zh-CN" altLang="en-US" sz="2800" b="1">
              <a:solidFill>
                <a:srgbClr val="000000"/>
              </a:solidFill>
              <a:latin typeface="黑体" panose="02010609060101010101" pitchFamily="49" charset="-122"/>
              <a:ea typeface="黑体" panose="02010609060101010101" pitchFamily="49" charset="-122"/>
            </a:endParaRPr>
          </a:p>
          <a:p>
            <a:pPr marL="12700" indent="241300" algn="just" defTabSz="266700" fontAlgn="auto">
              <a:lnSpc>
                <a:spcPts val="3500"/>
              </a:lnSpc>
              <a:spcBef>
                <a:spcPts val="200"/>
              </a:spcBef>
              <a:spcAft>
                <a:spcPct val="0"/>
              </a:spcAft>
            </a:pPr>
            <a:r>
              <a:rPr lang="zh-CN" altLang="en-US" sz="2800" b="1">
                <a:solidFill>
                  <a:srgbClr val="2D3BF3"/>
                </a:solidFill>
                <a:latin typeface="黑体" panose="02010609060101010101" pitchFamily="49" charset="-122"/>
                <a:ea typeface="黑体" panose="02010609060101010101" pitchFamily="49" charset="-122"/>
              </a:rPr>
              <a:t>结论</a:t>
            </a:r>
            <a:r>
              <a:rPr lang="zh-CN" altLang="en-US" sz="2800" b="1">
                <a:solidFill>
                  <a:srgbClr val="000000"/>
                </a:solidFill>
                <a:latin typeface="黑体" panose="02010609060101010101" pitchFamily="49" charset="-122"/>
                <a:ea typeface="黑体" panose="02010609060101010101" pitchFamily="49" charset="-122"/>
              </a:rPr>
              <a:t>：综上所述，不同阶级所实行的土地政策，对革命结果起到不同的作用，只有关注民生，适时调整土地政策取得农民对革命的支持才能够保证革命的胜利。</a:t>
            </a:r>
            <a:endParaRPr lang="zh-CN" altLang="en-US" sz="2800" b="1">
              <a:solidFill>
                <a:srgbClr val="000000"/>
              </a:solidFill>
              <a:latin typeface="黑体" panose="02010609060101010101" pitchFamily="49" charset="-122"/>
              <a:ea typeface="黑体" panose="02010609060101010101" pitchFamily="49"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250" fill="hold">
                                          <p:stCondLst>
                                            <p:cond delay="0"/>
                                          </p:stCondLst>
                                        </p:cTn>
                                        <p:tgtEl>
                                          <p:spTgt spid="2"/>
                                        </p:tgtEl>
                                        <p:attrNameLst>
                                          <p:attrName>style.visibility</p:attrName>
                                        </p:attrNameLst>
                                      </p:cBhvr>
                                      <p:to>
                                        <p:strVal val="visible"/>
                                      </p:to>
                                    </p:set>
                                    <p:anim calcmode="lin" valueType="num">
                                      <p:cBhvr>
                                        <p:cTn id="7" dur="250" fill="hold"/>
                                        <p:tgtEl>
                                          <p:spTgt spid="2"/>
                                        </p:tgtEl>
                                        <p:attrNameLst>
                                          <p:attrName>ppt_w</p:attrName>
                                        </p:attrNameLst>
                                      </p:cBhvr>
                                      <p:tavLst>
                                        <p:tav tm="0">
                                          <p:val>
                                            <p:strVal val="#ppt_w*0.70"/>
                                          </p:val>
                                        </p:tav>
                                        <p:tav tm="100000">
                                          <p:val>
                                            <p:strVal val="#ppt_w"/>
                                          </p:val>
                                        </p:tav>
                                      </p:tavLst>
                                    </p:anim>
                                    <p:anim calcmode="lin" valueType="num">
                                      <p:cBhvr>
                                        <p:cTn id="8" dur="250" fill="hold"/>
                                        <p:tgtEl>
                                          <p:spTgt spid="2"/>
                                        </p:tgtEl>
                                        <p:attrNameLst>
                                          <p:attrName>ppt_h</p:attrName>
                                        </p:attrNameLst>
                                      </p:cBhvr>
                                      <p:tavLst>
                                        <p:tav tm="0">
                                          <p:val>
                                            <p:strVal val="#ppt_h"/>
                                          </p:val>
                                        </p:tav>
                                        <p:tav tm="100000">
                                          <p:val>
                                            <p:strVal val="#ppt_h"/>
                                          </p:val>
                                        </p:tav>
                                      </p:tavLst>
                                    </p:anim>
                                    <p:animEffect transition="in" filter="fade">
                                      <p:cBhvr>
                                        <p:cTn id="9"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0" y="0"/>
            <a:ext cx="6513195" cy="1028065"/>
          </a:xfrm>
          <a:prstGeom prst="rect">
            <a:avLst/>
          </a:prstGeom>
        </p:spPr>
        <p:txBody>
          <a:bodyPr wrap="square">
            <a:noAutofit/>
          </a:bodyPr>
          <a:p>
            <a:pPr marL="0" indent="0" algn="just" defTabSz="266700" fontAlgn="base" latinLnBrk="1">
              <a:lnSpc>
                <a:spcPct val="120000"/>
              </a:lnSpc>
              <a:spcBef>
                <a:spcPct val="0"/>
              </a:spcBef>
              <a:spcAft>
                <a:spcPct val="0"/>
              </a:spcAft>
            </a:pPr>
            <a:r>
              <a:rPr lang="en-US" altLang="zh-CN" sz="2800" b="1">
                <a:solidFill>
                  <a:srgbClr val="000000"/>
                </a:solidFill>
                <a:latin typeface="黑体" panose="02010609060101010101" pitchFamily="49" charset="-122"/>
                <a:ea typeface="黑体" panose="02010609060101010101" pitchFamily="49" charset="-122"/>
                <a:cs typeface="黑体" panose="02010609060101010101" pitchFamily="49" charset="-122"/>
              </a:rPr>
              <a:t>19</a:t>
            </a:r>
            <a:r>
              <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rPr>
              <a:t>．阅读材料，完成下列要求。（</a:t>
            </a:r>
            <a:r>
              <a:rPr lang="en-US" altLang="zh-CN" sz="2800" b="1">
                <a:solidFill>
                  <a:srgbClr val="000000"/>
                </a:solidFill>
                <a:latin typeface="黑体" panose="02010609060101010101" pitchFamily="49" charset="-122"/>
                <a:ea typeface="黑体" panose="02010609060101010101" pitchFamily="49" charset="-122"/>
                <a:cs typeface="黑体" panose="02010609060101010101" pitchFamily="49" charset="-122"/>
              </a:rPr>
              <a:t>14</a:t>
            </a:r>
            <a:r>
              <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rPr>
              <a:t>分）</a:t>
            </a:r>
            <a:endPar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endParaRPr>
          </a:p>
          <a:p>
            <a:pPr marL="0" indent="0" algn="just" defTabSz="266700" fontAlgn="base" latinLnBrk="1">
              <a:lnSpc>
                <a:spcPct val="120000"/>
              </a:lnSpc>
              <a:spcBef>
                <a:spcPct val="0"/>
              </a:spcBef>
              <a:spcAft>
                <a:spcPct val="0"/>
              </a:spcAft>
            </a:pPr>
            <a:r>
              <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rPr>
              <a:t>材料一</a:t>
            </a:r>
            <a:endPar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endParaRPr>
          </a:p>
        </p:txBody>
      </p:sp>
      <p:pic>
        <p:nvPicPr>
          <p:cNvPr id="3" name="图片 3"/>
          <p:cNvPicPr>
            <a:picLocks noChangeAspect="1"/>
          </p:cNvPicPr>
          <p:nvPr/>
        </p:nvPicPr>
        <p:blipFill>
          <a:blip r:embed="rId1"/>
          <a:stretch>
            <a:fillRect/>
          </a:stretch>
        </p:blipFill>
        <p:spPr>
          <a:xfrm>
            <a:off x="144145" y="1109980"/>
            <a:ext cx="7776845" cy="3127375"/>
          </a:xfrm>
          <a:prstGeom prst="rect">
            <a:avLst/>
          </a:prstGeom>
          <a:noFill/>
          <a:ln>
            <a:noFill/>
          </a:ln>
        </p:spPr>
      </p:pic>
      <p:sp>
        <p:nvSpPr>
          <p:cNvPr id="2" name="文本框 1"/>
          <p:cNvSpPr txBox="1"/>
          <p:nvPr/>
        </p:nvSpPr>
        <p:spPr>
          <a:xfrm>
            <a:off x="52705" y="4163060"/>
            <a:ext cx="7978775" cy="2399665"/>
          </a:xfrm>
          <a:prstGeom prst="rect">
            <a:avLst/>
          </a:prstGeom>
        </p:spPr>
        <p:txBody>
          <a:bodyPr wrap="square">
            <a:spAutoFit/>
          </a:bodyPr>
          <a:p>
            <a:pPr marL="12700" indent="0" algn="just" defTabSz="266700" fontAlgn="auto">
              <a:lnSpc>
                <a:spcPts val="3000"/>
              </a:lnSpc>
              <a:spcBef>
                <a:spcPct val="0"/>
              </a:spcBef>
              <a:spcAft>
                <a:spcPct val="0"/>
              </a:spcAft>
            </a:pPr>
            <a:r>
              <a:rPr lang="zh-CN" altLang="en-US" sz="2400" b="1">
                <a:latin typeface="楷体" panose="02010609060101010101" charset="-122"/>
                <a:ea typeface="楷体" panose="02010609060101010101" charset="-122"/>
                <a:cs typeface="楷体" panose="02010609060101010101" charset="-122"/>
              </a:rPr>
              <a:t>注：图</a:t>
            </a:r>
            <a:r>
              <a:rPr lang="en-US" altLang="zh-CN" sz="2400" b="1">
                <a:latin typeface="楷体" panose="02010609060101010101" charset="-122"/>
                <a:ea typeface="楷体" panose="02010609060101010101" charset="-122"/>
                <a:cs typeface="楷体" panose="02010609060101010101" charset="-122"/>
              </a:rPr>
              <a:t>1</a:t>
            </a:r>
            <a:r>
              <a:rPr lang="zh-CN" altLang="en-US" sz="2400" b="1">
                <a:latin typeface="楷体" panose="02010609060101010101" charset="-122"/>
                <a:ea typeface="楷体" panose="02010609060101010101" charset="-122"/>
                <a:cs typeface="楷体" panose="02010609060101010101" charset="-122"/>
              </a:rPr>
              <a:t>一位着装时髦的妇女在观察到泰晤士河水的水滴里被放大的怪异杂质后，惊恐地扔下了茶杯。</a:t>
            </a:r>
            <a:endParaRPr lang="zh-CN" altLang="en-US" sz="2400" b="1">
              <a:latin typeface="楷体" panose="02010609060101010101" charset="-122"/>
              <a:ea typeface="楷体" panose="02010609060101010101" charset="-122"/>
              <a:cs typeface="楷体" panose="02010609060101010101" charset="-122"/>
            </a:endParaRPr>
          </a:p>
          <a:p>
            <a:pPr marL="12700" indent="0" algn="just" defTabSz="266700" fontAlgn="auto">
              <a:lnSpc>
                <a:spcPts val="3000"/>
              </a:lnSpc>
              <a:spcBef>
                <a:spcPct val="0"/>
              </a:spcBef>
              <a:spcAft>
                <a:spcPct val="0"/>
              </a:spcAft>
            </a:pPr>
            <a:r>
              <a:rPr lang="zh-CN" altLang="en-US" sz="2400" b="1">
                <a:latin typeface="楷体" panose="02010609060101010101" charset="-122"/>
                <a:ea typeface="楷体" panose="02010609060101010101" charset="-122"/>
                <a:cs typeface="楷体" panose="02010609060101010101" charset="-122"/>
                <a:sym typeface="+mn-ea"/>
              </a:rPr>
              <a:t>图</a:t>
            </a:r>
            <a:r>
              <a:rPr lang="en-US" altLang="zh-CN" sz="2400" b="1">
                <a:latin typeface="楷体" panose="02010609060101010101" charset="-122"/>
                <a:ea typeface="楷体" panose="02010609060101010101" charset="-122"/>
                <a:cs typeface="楷体" panose="02010609060101010101" charset="-122"/>
                <a:sym typeface="+mn-ea"/>
              </a:rPr>
              <a:t>2</a:t>
            </a:r>
            <a:r>
              <a:rPr lang="zh-CN" altLang="en-US" sz="2400" b="1">
                <a:latin typeface="楷体" panose="02010609060101010101" charset="-122"/>
                <a:ea typeface="楷体" panose="02010609060101010101" charset="-122"/>
                <a:cs typeface="楷体" panose="02010609060101010101" charset="-122"/>
                <a:sym typeface="+mn-ea"/>
              </a:rPr>
              <a:t>科学家迈克尔</a:t>
            </a:r>
            <a:r>
              <a:rPr lang="en-US" altLang="zh-CN" sz="2400" b="1">
                <a:latin typeface="楷体" panose="02010609060101010101" charset="-122"/>
                <a:ea typeface="楷体" panose="02010609060101010101" charset="-122"/>
                <a:cs typeface="楷体" panose="02010609060101010101" charset="-122"/>
                <a:sym typeface="+mn-ea"/>
              </a:rPr>
              <a:t>·</a:t>
            </a:r>
            <a:r>
              <a:rPr lang="zh-CN" altLang="en-US" sz="2400" b="1">
                <a:latin typeface="楷体" panose="02010609060101010101" charset="-122"/>
                <a:ea typeface="楷体" panose="02010609060101010101" charset="-122"/>
                <a:cs typeface="楷体" panose="02010609060101010101" charset="-122"/>
                <a:sym typeface="+mn-ea"/>
              </a:rPr>
              <a:t>法拉第捏住鼻息，神情无奈地递给泰晤士（指伦敦的泰晤士河）老爹一张白纸，用来检测河水的不透明度。河水里漂浮着各种牲畜的尸体，泰晤士老爹的身上也布满杂草。</a:t>
            </a:r>
            <a:endParaRPr lang="zh-CN" altLang="en-US" sz="2400" b="1">
              <a:latin typeface="楷体" panose="02010609060101010101" charset="-122"/>
              <a:ea typeface="楷体" panose="02010609060101010101" charset="-122"/>
              <a:cs typeface="楷体" panose="02010609060101010101" charset="-122"/>
            </a:endParaRPr>
          </a:p>
        </p:txBody>
      </p:sp>
      <p:sp>
        <p:nvSpPr>
          <p:cNvPr id="6" name="文本框 5"/>
          <p:cNvSpPr txBox="1"/>
          <p:nvPr/>
        </p:nvSpPr>
        <p:spPr>
          <a:xfrm>
            <a:off x="8108315" y="71755"/>
            <a:ext cx="4033520" cy="1630045"/>
          </a:xfrm>
          <a:prstGeom prst="rect">
            <a:avLst/>
          </a:prstGeom>
          <a:noFill/>
        </p:spPr>
        <p:txBody>
          <a:bodyPr wrap="square" rtlCol="0" anchor="t">
            <a:spAutoFit/>
          </a:bodyPr>
          <a:p>
            <a:pPr indent="533400" algn="just" defTabSz="266700" fontAlgn="auto">
              <a:lnSpc>
                <a:spcPts val="3000"/>
              </a:lnSpc>
              <a:spcBef>
                <a:spcPct val="0"/>
              </a:spcBef>
              <a:spcAft>
                <a:spcPct val="0"/>
              </a:spcAft>
            </a:pP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800" b="1">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1</a:t>
            </a: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）根据材料一并结合所学，指出英国近代出现的问题并简析其形成原因。（</a:t>
            </a:r>
            <a:r>
              <a:rPr lang="en-US" altLang="zh-CN" sz="2800" b="1">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8</a:t>
            </a: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分）</a:t>
            </a:r>
            <a:endPar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8" name="文本框 7"/>
          <p:cNvSpPr txBox="1"/>
          <p:nvPr/>
        </p:nvSpPr>
        <p:spPr>
          <a:xfrm>
            <a:off x="8108315" y="1793875"/>
            <a:ext cx="4127500" cy="1437640"/>
          </a:xfrm>
          <a:prstGeom prst="rect">
            <a:avLst/>
          </a:prstGeom>
        </p:spPr>
        <p:txBody>
          <a:bodyPr wrap="square">
            <a:spAutoFit/>
          </a:bodyPr>
          <a:p>
            <a:pPr marL="0" indent="292100" algn="just" defTabSz="266700" fontAlgn="auto">
              <a:lnSpc>
                <a:spcPts val="3500"/>
              </a:lnSpc>
              <a:spcBef>
                <a:spcPts val="100"/>
              </a:spcBef>
              <a:spcAft>
                <a:spcPct val="0"/>
              </a:spcAft>
            </a:pPr>
            <a:r>
              <a:rPr lang="zh-CN" altLang="en-US" sz="2800" b="1">
                <a:solidFill>
                  <a:srgbClr val="2D3BF3"/>
                </a:solidFill>
                <a:latin typeface="黑体" panose="02010609060101010101" pitchFamily="49" charset="-122"/>
                <a:ea typeface="黑体" panose="02010609060101010101" pitchFamily="49" charset="-122"/>
                <a:cs typeface="黑体" panose="02010609060101010101" pitchFamily="49" charset="-122"/>
              </a:rPr>
              <a:t>问题</a:t>
            </a:r>
            <a:r>
              <a:rPr lang="zh-CN" altLang="en-US" sz="2800" b="1">
                <a:latin typeface="黑体" panose="02010609060101010101" pitchFamily="49" charset="-122"/>
                <a:ea typeface="黑体" panose="02010609060101010101" pitchFamily="49" charset="-122"/>
                <a:cs typeface="黑体" panose="02010609060101010101" pitchFamily="49" charset="-122"/>
              </a:rPr>
              <a:t>：泰晤士河污染严重，人居环境恶化。（</a:t>
            </a:r>
            <a:r>
              <a:rPr lang="en-US" altLang="zh-CN" sz="2800" b="1">
                <a:latin typeface="黑体" panose="02010609060101010101" pitchFamily="49" charset="-122"/>
                <a:ea typeface="黑体" panose="02010609060101010101" pitchFamily="49" charset="-122"/>
                <a:cs typeface="黑体" panose="02010609060101010101" pitchFamily="49" charset="-122"/>
              </a:rPr>
              <a:t>2</a:t>
            </a:r>
            <a:r>
              <a:rPr lang="zh-CN" altLang="en-US" sz="2800" b="1">
                <a:latin typeface="黑体" panose="02010609060101010101" pitchFamily="49" charset="-122"/>
                <a:ea typeface="黑体" panose="02010609060101010101" pitchFamily="49" charset="-122"/>
                <a:cs typeface="黑体" panose="02010609060101010101" pitchFamily="49" charset="-122"/>
              </a:rPr>
              <a:t>分，言之成理即可）</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p:txBody>
      </p:sp>
      <p:sp>
        <p:nvSpPr>
          <p:cNvPr id="9" name="文本框 8"/>
          <p:cNvSpPr txBox="1"/>
          <p:nvPr/>
        </p:nvSpPr>
        <p:spPr>
          <a:xfrm>
            <a:off x="8038465" y="3429000"/>
            <a:ext cx="4127500" cy="2335530"/>
          </a:xfrm>
          <a:prstGeom prst="rect">
            <a:avLst/>
          </a:prstGeom>
        </p:spPr>
        <p:txBody>
          <a:bodyPr wrap="square">
            <a:spAutoFit/>
          </a:bodyPr>
          <a:p>
            <a:pPr marL="0" indent="292100" algn="just" defTabSz="266700" fontAlgn="auto">
              <a:lnSpc>
                <a:spcPts val="3500"/>
              </a:lnSpc>
              <a:spcBef>
                <a:spcPts val="100"/>
              </a:spcBef>
              <a:spcAft>
                <a:spcPct val="0"/>
              </a:spcAft>
            </a:pPr>
            <a:r>
              <a:rPr lang="zh-CN" altLang="en-US" sz="2800" b="1">
                <a:solidFill>
                  <a:srgbClr val="2D3BF3"/>
                </a:solidFill>
                <a:latin typeface="黑体" panose="02010609060101010101" pitchFamily="49" charset="-122"/>
                <a:ea typeface="黑体" panose="02010609060101010101" pitchFamily="49" charset="-122"/>
                <a:cs typeface="黑体" panose="02010609060101010101" pitchFamily="49" charset="-122"/>
              </a:rPr>
              <a:t>原因</a:t>
            </a:r>
            <a:r>
              <a:rPr lang="zh-CN" altLang="en-US" sz="2800" b="1">
                <a:latin typeface="黑体" panose="02010609060101010101" pitchFamily="49" charset="-122"/>
                <a:ea typeface="黑体" panose="02010609060101010101" pitchFamily="49" charset="-122"/>
                <a:cs typeface="黑体" panose="02010609060101010101" pitchFamily="49" charset="-122"/>
              </a:rPr>
              <a:t>：工业革命开展；伦敦城市人口膨胀；城市缺少有效排污系统；人们环保意识淡薄。（</a:t>
            </a:r>
            <a:r>
              <a:rPr lang="en-US" altLang="zh-CN" sz="2800" b="1">
                <a:latin typeface="黑体" panose="02010609060101010101" pitchFamily="49" charset="-122"/>
                <a:ea typeface="黑体" panose="02010609060101010101" pitchFamily="49" charset="-122"/>
                <a:cs typeface="黑体" panose="02010609060101010101" pitchFamily="49" charset="-122"/>
              </a:rPr>
              <a:t>6</a:t>
            </a:r>
            <a:r>
              <a:rPr lang="zh-CN" altLang="en-US" sz="2800" b="1">
                <a:latin typeface="黑体" panose="02010609060101010101" pitchFamily="49" charset="-122"/>
                <a:ea typeface="黑体" panose="02010609060101010101" pitchFamily="49" charset="-122"/>
                <a:cs typeface="黑体" panose="02010609060101010101" pitchFamily="49" charset="-122"/>
              </a:rPr>
              <a:t>分，每点</a:t>
            </a:r>
            <a:r>
              <a:rPr lang="en-US" altLang="zh-CN" sz="2800" b="1">
                <a:latin typeface="黑体" panose="02010609060101010101" pitchFamily="49" charset="-122"/>
                <a:ea typeface="黑体" panose="02010609060101010101" pitchFamily="49" charset="-122"/>
                <a:cs typeface="黑体" panose="02010609060101010101" pitchFamily="49" charset="-122"/>
              </a:rPr>
              <a:t>2</a:t>
            </a:r>
            <a:r>
              <a:rPr lang="zh-CN" altLang="en-US" sz="2800" b="1">
                <a:latin typeface="黑体" panose="02010609060101010101" pitchFamily="49" charset="-122"/>
                <a:ea typeface="黑体" panose="02010609060101010101" pitchFamily="49" charset="-122"/>
                <a:cs typeface="黑体" panose="02010609060101010101" pitchFamily="49" charset="-122"/>
              </a:rPr>
              <a:t>分，言之成理即可）</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indefinite" fill="hold">
                                          <p:stCondLst>
                                            <p:cond delay="0"/>
                                          </p:stCondLst>
                                        </p:cTn>
                                        <p:tgtEl>
                                          <p:spTgt spid="5"/>
                                        </p:tgtEl>
                                        <p:attrNameLst>
                                          <p:attrName>style.visibility</p:attrName>
                                        </p:attrNameLst>
                                      </p:cBhvr>
                                      <p:to>
                                        <p:strVal val="visible"/>
                                      </p:to>
                                    </p:set>
                                    <p:animEffect transition="in" filter="wipe(down)">
                                      <p:cBhvr>
                                        <p:cTn id="7" dur="indefinite"/>
                                        <p:tgtEl>
                                          <p:spTgt spid="5"/>
                                        </p:tgtEl>
                                      </p:cBhvr>
                                    </p:animEffect>
                                  </p:childTnLst>
                                </p:cTn>
                              </p:par>
                              <p:par>
                                <p:cTn id="8" presetID="22" presetClass="entr" presetSubtype="4" fill="hold" nodeType="withEffect">
                                  <p:stCondLst>
                                    <p:cond delay="0"/>
                                  </p:stCondLst>
                                  <p:childTnLst>
                                    <p:set>
                                      <p:cBhvr>
                                        <p:cTn id="9" dur="indefinite" fill="hold">
                                          <p:stCondLst>
                                            <p:cond delay="0"/>
                                          </p:stCondLst>
                                        </p:cTn>
                                        <p:tgtEl>
                                          <p:spTgt spid="3"/>
                                        </p:tgtEl>
                                        <p:attrNameLst>
                                          <p:attrName>style.visibility</p:attrName>
                                        </p:attrNameLst>
                                      </p:cBhvr>
                                      <p:to>
                                        <p:strVal val="visible"/>
                                      </p:to>
                                    </p:set>
                                    <p:animEffect transition="in" filter="wipe(down)">
                                      <p:cBhvr>
                                        <p:cTn id="10" dur="indefinite"/>
                                        <p:tgtEl>
                                          <p:spTgt spid="3"/>
                                        </p:tgtEl>
                                      </p:cBhvr>
                                    </p:animEffect>
                                  </p:childTnLst>
                                </p:cTn>
                              </p:par>
                              <p:par>
                                <p:cTn id="11" presetID="22" presetClass="entr" presetSubtype="4" fill="hold" grpId="0" nodeType="withEffect">
                                  <p:stCondLst>
                                    <p:cond delay="0"/>
                                  </p:stCondLst>
                                  <p:childTnLst>
                                    <p:set>
                                      <p:cBhvr>
                                        <p:cTn id="12" dur="indefinite" fill="hold">
                                          <p:stCondLst>
                                            <p:cond delay="0"/>
                                          </p:stCondLst>
                                        </p:cTn>
                                        <p:tgtEl>
                                          <p:spTgt spid="2"/>
                                        </p:tgtEl>
                                        <p:attrNameLst>
                                          <p:attrName>style.visibility</p:attrName>
                                        </p:attrNameLst>
                                      </p:cBhvr>
                                      <p:to>
                                        <p:strVal val="visible"/>
                                      </p:to>
                                    </p:set>
                                    <p:animEffect transition="in" filter="wipe(down)">
                                      <p:cBhvr>
                                        <p:cTn id="13" dur="indefinite"/>
                                        <p:tgtEl>
                                          <p:spTgt spid="2"/>
                                        </p:tgtEl>
                                      </p:cBhvr>
                                    </p:animEffect>
                                  </p:childTnLst>
                                </p:cTn>
                              </p:par>
                              <p:par>
                                <p:cTn id="14" presetID="22" presetClass="entr" presetSubtype="4" fill="hold" grpId="0" nodeType="withEffect">
                                  <p:stCondLst>
                                    <p:cond delay="0"/>
                                  </p:stCondLst>
                                  <p:childTnLst>
                                    <p:set>
                                      <p:cBhvr>
                                        <p:cTn id="15" dur="indefinite" fill="hold">
                                          <p:stCondLst>
                                            <p:cond delay="0"/>
                                          </p:stCondLst>
                                        </p:cTn>
                                        <p:tgtEl>
                                          <p:spTgt spid="6"/>
                                        </p:tgtEl>
                                        <p:attrNameLst>
                                          <p:attrName>style.visibility</p:attrName>
                                        </p:attrNameLst>
                                      </p:cBhvr>
                                      <p:to>
                                        <p:strVal val="visible"/>
                                      </p:to>
                                    </p:set>
                                    <p:animEffect transition="in" filter="wipe(down)">
                                      <p:cBhvr>
                                        <p:cTn id="16" dur="indefinite"/>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250" fill="hold">
                                          <p:stCondLst>
                                            <p:cond delay="0"/>
                                          </p:stCondLst>
                                        </p:cTn>
                                        <p:tgtEl>
                                          <p:spTgt spid="8"/>
                                        </p:tgtEl>
                                        <p:attrNameLst>
                                          <p:attrName>style.visibility</p:attrName>
                                        </p:attrNameLst>
                                      </p:cBhvr>
                                      <p:to>
                                        <p:strVal val="visible"/>
                                      </p:to>
                                    </p:set>
                                    <p:anim calcmode="lin" valueType="num">
                                      <p:cBhvr>
                                        <p:cTn id="21" dur="250" fill="hold"/>
                                        <p:tgtEl>
                                          <p:spTgt spid="8"/>
                                        </p:tgtEl>
                                        <p:attrNameLst>
                                          <p:attrName>ppt_w</p:attrName>
                                        </p:attrNameLst>
                                      </p:cBhvr>
                                      <p:tavLst>
                                        <p:tav tm="0">
                                          <p:val>
                                            <p:strVal val="#ppt_w*0.70"/>
                                          </p:val>
                                        </p:tav>
                                        <p:tav tm="100000">
                                          <p:val>
                                            <p:strVal val="#ppt_w"/>
                                          </p:val>
                                        </p:tav>
                                      </p:tavLst>
                                    </p:anim>
                                    <p:anim calcmode="lin" valueType="num">
                                      <p:cBhvr>
                                        <p:cTn id="22" dur="250" fill="hold"/>
                                        <p:tgtEl>
                                          <p:spTgt spid="8"/>
                                        </p:tgtEl>
                                        <p:attrNameLst>
                                          <p:attrName>ppt_h</p:attrName>
                                        </p:attrNameLst>
                                      </p:cBhvr>
                                      <p:tavLst>
                                        <p:tav tm="0">
                                          <p:val>
                                            <p:strVal val="#ppt_h"/>
                                          </p:val>
                                        </p:tav>
                                        <p:tav tm="100000">
                                          <p:val>
                                            <p:strVal val="#ppt_h"/>
                                          </p:val>
                                        </p:tav>
                                      </p:tavLst>
                                    </p:anim>
                                    <p:animEffect transition="in" filter="fade">
                                      <p:cBhvr>
                                        <p:cTn id="23" dur="25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250" fill="hold">
                                          <p:stCondLst>
                                            <p:cond delay="0"/>
                                          </p:stCondLst>
                                        </p:cTn>
                                        <p:tgtEl>
                                          <p:spTgt spid="9"/>
                                        </p:tgtEl>
                                        <p:attrNameLst>
                                          <p:attrName>style.visibility</p:attrName>
                                        </p:attrNameLst>
                                      </p:cBhvr>
                                      <p:to>
                                        <p:strVal val="visible"/>
                                      </p:to>
                                    </p:set>
                                    <p:anim calcmode="lin" valueType="num">
                                      <p:cBhvr>
                                        <p:cTn id="28" dur="250" fill="hold"/>
                                        <p:tgtEl>
                                          <p:spTgt spid="9"/>
                                        </p:tgtEl>
                                        <p:attrNameLst>
                                          <p:attrName>ppt_w</p:attrName>
                                        </p:attrNameLst>
                                      </p:cBhvr>
                                      <p:tavLst>
                                        <p:tav tm="0">
                                          <p:val>
                                            <p:strVal val="#ppt_w*0.70"/>
                                          </p:val>
                                        </p:tav>
                                        <p:tav tm="100000">
                                          <p:val>
                                            <p:strVal val="#ppt_w"/>
                                          </p:val>
                                        </p:tav>
                                      </p:tavLst>
                                    </p:anim>
                                    <p:anim calcmode="lin" valueType="num">
                                      <p:cBhvr>
                                        <p:cTn id="29" dur="250" fill="hold"/>
                                        <p:tgtEl>
                                          <p:spTgt spid="9"/>
                                        </p:tgtEl>
                                        <p:attrNameLst>
                                          <p:attrName>ppt_h</p:attrName>
                                        </p:attrNameLst>
                                      </p:cBhvr>
                                      <p:tavLst>
                                        <p:tav tm="0">
                                          <p:val>
                                            <p:strVal val="#ppt_h"/>
                                          </p:val>
                                        </p:tav>
                                        <p:tav tm="100000">
                                          <p:val>
                                            <p:strVal val="#ppt_h"/>
                                          </p:val>
                                        </p:tav>
                                      </p:tavLst>
                                    </p:anim>
                                    <p:animEffect transition="in" filter="fade">
                                      <p:cBhvr>
                                        <p:cTn id="30" dur="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2" grpId="0"/>
      <p:bldP spid="2" grpId="1"/>
      <p:bldP spid="6" grpId="0"/>
      <p:bldP spid="6" grpId="1"/>
      <p:bldP spid="8" grpId="0"/>
      <p:bldP spid="8" grpId="1"/>
      <p:bldP spid="9" grpId="0"/>
      <p:bldP spid="9"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53975" y="25400"/>
            <a:ext cx="12138025" cy="5028565"/>
          </a:xfrm>
          <a:prstGeom prst="rect">
            <a:avLst/>
          </a:prstGeom>
        </p:spPr>
        <p:txBody>
          <a:bodyPr wrap="square">
            <a:spAutoFit/>
          </a:bodyPr>
          <a:p>
            <a:pPr indent="0" fontAlgn="base">
              <a:lnSpc>
                <a:spcPts val="3500"/>
              </a:lnSpc>
              <a:spcBef>
                <a:spcPct val="0"/>
              </a:spcBef>
            </a:pPr>
            <a:r>
              <a:rPr lang="en-US" altLang="zh-CN" sz="2800" b="1" i="0">
                <a:latin typeface="黑体" panose="02010609060101010101" pitchFamily="49" charset="-122"/>
                <a:ea typeface="黑体" panose="02010609060101010101" pitchFamily="49" charset="-122"/>
                <a:cs typeface="黑体" panose="02010609060101010101" pitchFamily="49" charset="-122"/>
              </a:rPr>
              <a:t>19</a:t>
            </a:r>
            <a:r>
              <a:rPr lang="zh-CN" altLang="en-US" sz="2800" b="1" i="0">
                <a:latin typeface="黑体" panose="02010609060101010101" pitchFamily="49" charset="-122"/>
                <a:ea typeface="黑体" panose="02010609060101010101" pitchFamily="49" charset="-122"/>
                <a:cs typeface="黑体" panose="02010609060101010101" pitchFamily="49" charset="-122"/>
              </a:rPr>
              <a:t>．阅读材料，完成下列要求。（</a:t>
            </a:r>
            <a:r>
              <a:rPr lang="en-US" altLang="zh-CN" sz="2800" b="1" i="0">
                <a:latin typeface="黑体" panose="02010609060101010101" pitchFamily="49" charset="-122"/>
                <a:ea typeface="黑体" panose="02010609060101010101" pitchFamily="49" charset="-122"/>
                <a:cs typeface="黑体" panose="02010609060101010101" pitchFamily="49" charset="-122"/>
              </a:rPr>
              <a:t>14</a:t>
            </a:r>
            <a:r>
              <a:rPr lang="zh-CN" altLang="en-US" sz="2800" b="1" i="0">
                <a:latin typeface="黑体" panose="02010609060101010101" pitchFamily="49" charset="-122"/>
                <a:ea typeface="黑体" panose="02010609060101010101" pitchFamily="49" charset="-122"/>
                <a:cs typeface="黑体" panose="02010609060101010101" pitchFamily="49" charset="-122"/>
              </a:rPr>
              <a:t>分）</a:t>
            </a:r>
            <a:endParaRPr lang="zh-CN" altLang="en-US" sz="2800" b="1" i="0">
              <a:latin typeface="黑体" panose="02010609060101010101" pitchFamily="49" charset="-122"/>
              <a:ea typeface="黑体" panose="02010609060101010101" pitchFamily="49" charset="-122"/>
              <a:cs typeface="黑体" panose="02010609060101010101" pitchFamily="49" charset="-122"/>
            </a:endParaRPr>
          </a:p>
          <a:p>
            <a:pPr indent="0" fontAlgn="base">
              <a:lnSpc>
                <a:spcPts val="3500"/>
              </a:lnSpc>
              <a:spcBef>
                <a:spcPct val="0"/>
              </a:spcBef>
            </a:pPr>
            <a:r>
              <a:rPr lang="zh-CN" altLang="en-US" sz="2800" b="1" i="0">
                <a:latin typeface="黑体" panose="02010609060101010101" pitchFamily="49" charset="-122"/>
                <a:ea typeface="黑体" panose="02010609060101010101" pitchFamily="49" charset="-122"/>
                <a:cs typeface="黑体" panose="02010609060101010101" pitchFamily="49" charset="-122"/>
              </a:rPr>
              <a:t>材料二</a:t>
            </a:r>
            <a:r>
              <a:rPr lang="en-US" altLang="zh-CN" sz="2800" b="1" i="0">
                <a:latin typeface="黑体" panose="02010609060101010101" pitchFamily="49" charset="-122"/>
                <a:ea typeface="黑体" panose="02010609060101010101" pitchFamily="49" charset="-122"/>
                <a:cs typeface="黑体" panose="02010609060101010101" pitchFamily="49" charset="-122"/>
              </a:rPr>
              <a:t>  </a:t>
            </a:r>
            <a:r>
              <a:rPr lang="zh-CN" altLang="en-US" sz="2800" b="1" i="0">
                <a:latin typeface="黑体" panose="02010609060101010101" pitchFamily="49" charset="-122"/>
                <a:ea typeface="黑体" panose="02010609060101010101" pitchFamily="49" charset="-122"/>
                <a:cs typeface="黑体" panose="02010609060101010101" pitchFamily="49" charset="-122"/>
              </a:rPr>
              <a:t>新中国成立后，在党中央坚强领导下，实现全民动员、全民参与、群防群治，逐渐构筑起较为严密的抗疫防线，彰显出强大的动员能力。做好群众性的抗疫宣传工作，是防止传染病流行的一项重要举措。各级政府运用多元化的宣传方式，以报纸、快板、广播、口号、展览会等各种形式，向广大人民群众进行抗疫宣传动员。除宣传形式形象生动外，宣传内容多以真人真事为主，强化了抗疫知识在群众中的普及力度。新中国成立初期，为了快速建立卫生抗疫体系，党和政府在全国范围内发动了规模空前的清洁卫生运动，减少和预防传染病的发生。</a:t>
            </a:r>
            <a:endParaRPr lang="zh-CN" altLang="en-US" sz="2800" b="1" i="0">
              <a:latin typeface="黑体" panose="02010609060101010101" pitchFamily="49" charset="-122"/>
              <a:ea typeface="黑体" panose="02010609060101010101" pitchFamily="49" charset="-122"/>
              <a:cs typeface="黑体" panose="02010609060101010101" pitchFamily="49" charset="-122"/>
            </a:endParaRPr>
          </a:p>
          <a:p>
            <a:pPr indent="0" fontAlgn="base">
              <a:lnSpc>
                <a:spcPts val="3500"/>
              </a:lnSpc>
              <a:spcBef>
                <a:spcPct val="0"/>
              </a:spcBef>
            </a:pPr>
            <a:r>
              <a:rPr lang="en-US" altLang="zh-CN" sz="2800" b="1" i="0">
                <a:latin typeface="黑体" panose="02010609060101010101" pitchFamily="49" charset="-122"/>
                <a:ea typeface="黑体" panose="02010609060101010101" pitchFamily="49" charset="-122"/>
                <a:cs typeface="黑体" panose="02010609060101010101" pitchFamily="49" charset="-122"/>
              </a:rPr>
              <a:t>        ——</a:t>
            </a:r>
            <a:r>
              <a:rPr lang="zh-CN" altLang="en-US" sz="2800" b="1" i="0">
                <a:latin typeface="黑体" panose="02010609060101010101" pitchFamily="49" charset="-122"/>
                <a:ea typeface="黑体" panose="02010609060101010101" pitchFamily="49" charset="-122"/>
                <a:cs typeface="黑体" panose="02010609060101010101" pitchFamily="49" charset="-122"/>
              </a:rPr>
              <a:t>摘编自付佳迪、安治民《新中国成立初期的抗疫斗争及其经验》</a:t>
            </a:r>
            <a:endParaRPr lang="zh-CN" altLang="en-US" sz="2800" b="1" i="0">
              <a:latin typeface="黑体" panose="02010609060101010101" pitchFamily="49" charset="-122"/>
              <a:ea typeface="黑体" panose="02010609060101010101" pitchFamily="49" charset="-122"/>
              <a:cs typeface="黑体" panose="02010609060101010101" pitchFamily="49" charset="-122"/>
            </a:endParaRPr>
          </a:p>
          <a:p>
            <a:pPr indent="0" fontAlgn="base">
              <a:lnSpc>
                <a:spcPts val="3500"/>
              </a:lnSpc>
              <a:spcBef>
                <a:spcPct val="0"/>
              </a:spcBef>
            </a:pPr>
            <a:r>
              <a:rPr lang="zh-CN" altLang="en-US" sz="2800" b="1" i="0">
                <a:solidFill>
                  <a:srgbClr val="FF0000"/>
                </a:solidFill>
                <a:latin typeface="黑体" panose="02010609060101010101" pitchFamily="49" charset="-122"/>
                <a:ea typeface="黑体" panose="02010609060101010101" pitchFamily="49" charset="-122"/>
                <a:cs typeface="黑体" panose="02010609060101010101" pitchFamily="49" charset="-122"/>
              </a:rPr>
              <a:t>（</a:t>
            </a:r>
            <a:r>
              <a:rPr lang="en-US" altLang="zh-CN" sz="2800" b="1" i="0">
                <a:solidFill>
                  <a:srgbClr val="FF0000"/>
                </a:solidFill>
                <a:latin typeface="黑体" panose="02010609060101010101" pitchFamily="49" charset="-122"/>
                <a:ea typeface="黑体" panose="02010609060101010101" pitchFamily="49" charset="-122"/>
                <a:cs typeface="黑体" panose="02010609060101010101" pitchFamily="49" charset="-122"/>
              </a:rPr>
              <a:t>2</a:t>
            </a:r>
            <a:r>
              <a:rPr lang="zh-CN" altLang="en-US" sz="2800" b="1" i="0">
                <a:solidFill>
                  <a:srgbClr val="FF0000"/>
                </a:solidFill>
                <a:latin typeface="黑体" panose="02010609060101010101" pitchFamily="49" charset="-122"/>
                <a:ea typeface="黑体" panose="02010609060101010101" pitchFamily="49" charset="-122"/>
                <a:cs typeface="黑体" panose="02010609060101010101" pitchFamily="49" charset="-122"/>
              </a:rPr>
              <a:t>）根据材料二并结合所学，概括新中国成立初期抗疫斗争的意义。（</a:t>
            </a:r>
            <a:r>
              <a:rPr lang="en-US" altLang="zh-CN" sz="2800" b="1" i="0">
                <a:solidFill>
                  <a:srgbClr val="FF0000"/>
                </a:solidFill>
                <a:latin typeface="黑体" panose="02010609060101010101" pitchFamily="49" charset="-122"/>
                <a:ea typeface="黑体" panose="02010609060101010101" pitchFamily="49" charset="-122"/>
                <a:cs typeface="黑体" panose="02010609060101010101" pitchFamily="49" charset="-122"/>
              </a:rPr>
              <a:t>6</a:t>
            </a:r>
            <a:r>
              <a:rPr lang="zh-CN" altLang="en-US" sz="2800" b="1" i="0">
                <a:solidFill>
                  <a:srgbClr val="FF0000"/>
                </a:solidFill>
                <a:latin typeface="黑体" panose="02010609060101010101" pitchFamily="49" charset="-122"/>
                <a:ea typeface="黑体" panose="02010609060101010101" pitchFamily="49" charset="-122"/>
                <a:cs typeface="黑体" panose="02010609060101010101" pitchFamily="49" charset="-122"/>
              </a:rPr>
              <a:t>分）</a:t>
            </a:r>
            <a:endParaRPr lang="zh-CN" altLang="en-US" sz="2800" b="1" i="0">
              <a:solidFill>
                <a:srgbClr val="FF0000"/>
              </a:solidFill>
              <a:latin typeface="黑体" panose="02010609060101010101" pitchFamily="49" charset="-122"/>
              <a:ea typeface="黑体" panose="02010609060101010101" pitchFamily="49" charset="-122"/>
              <a:cs typeface="黑体" panose="02010609060101010101" pitchFamily="49" charset="-122"/>
            </a:endParaRPr>
          </a:p>
        </p:txBody>
      </p:sp>
      <p:sp>
        <p:nvSpPr>
          <p:cNvPr id="2" name="文本框 1"/>
          <p:cNvSpPr txBox="1"/>
          <p:nvPr/>
        </p:nvSpPr>
        <p:spPr>
          <a:xfrm>
            <a:off x="53975" y="4991100"/>
            <a:ext cx="12047220" cy="1886585"/>
          </a:xfrm>
          <a:prstGeom prst="rect">
            <a:avLst/>
          </a:prstGeom>
        </p:spPr>
        <p:txBody>
          <a:bodyPr wrap="square">
            <a:spAutoFit/>
          </a:bodyPr>
          <a:p>
            <a:pPr marL="939800" indent="-647700" algn="just" defTabSz="266700" fontAlgn="auto">
              <a:lnSpc>
                <a:spcPts val="3500"/>
              </a:lnSpc>
              <a:spcBef>
                <a:spcPct val="0"/>
              </a:spcBef>
              <a:spcAft>
                <a:spcPct val="0"/>
              </a:spcAft>
            </a:pPr>
            <a:r>
              <a:rPr lang="zh-CN" altLang="en-US" sz="2800" b="1">
                <a:solidFill>
                  <a:srgbClr val="2D3BF3"/>
                </a:solidFill>
                <a:latin typeface="黑体" panose="02010609060101010101" pitchFamily="49" charset="-122"/>
                <a:ea typeface="黑体" panose="02010609060101010101" pitchFamily="49" charset="-122"/>
                <a:cs typeface="黑体" panose="02010609060101010101" pitchFamily="49" charset="-122"/>
              </a:rPr>
              <a:t>意义</a:t>
            </a:r>
            <a:r>
              <a:rPr lang="zh-CN" altLang="en-US" sz="2800" b="1">
                <a:latin typeface="黑体" panose="02010609060101010101" pitchFamily="49" charset="-122"/>
                <a:ea typeface="黑体" panose="02010609060101010101" pitchFamily="49" charset="-122"/>
                <a:cs typeface="黑体" panose="02010609060101010101" pitchFamily="49" charset="-122"/>
              </a:rPr>
              <a:t>：</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pPr marL="939800" indent="-647700" algn="just" defTabSz="266700" fontAlgn="auto">
              <a:lnSpc>
                <a:spcPts val="3500"/>
              </a:lnSpc>
              <a:spcBef>
                <a:spcPct val="0"/>
              </a:spcBef>
              <a:spcAft>
                <a:spcPct val="0"/>
              </a:spcAft>
            </a:pPr>
            <a:r>
              <a:rPr lang="zh-CN" altLang="en-US" sz="2800" b="1">
                <a:latin typeface="黑体" panose="02010609060101010101" pitchFamily="49" charset="-122"/>
                <a:ea typeface="黑体" panose="02010609060101010101" pitchFamily="49" charset="-122"/>
                <a:cs typeface="黑体" panose="02010609060101010101" pitchFamily="49" charset="-122"/>
              </a:rPr>
              <a:t> </a:t>
            </a:r>
            <a:r>
              <a:rPr lang="en-US" altLang="zh-CN" sz="2800" b="1">
                <a:latin typeface="黑体" panose="02010609060101010101" pitchFamily="49" charset="-122"/>
                <a:ea typeface="黑体" panose="02010609060101010101" pitchFamily="49" charset="-122"/>
                <a:cs typeface="黑体" panose="02010609060101010101" pitchFamily="49" charset="-122"/>
              </a:rPr>
              <a:t>     </a:t>
            </a:r>
            <a:r>
              <a:rPr lang="zh-CN" altLang="en-US" sz="2800" b="1">
                <a:latin typeface="黑体" panose="02010609060101010101" pitchFamily="49" charset="-122"/>
                <a:ea typeface="黑体" panose="02010609060101010101" pitchFamily="49" charset="-122"/>
                <a:cs typeface="黑体" panose="02010609060101010101" pitchFamily="49" charset="-122"/>
              </a:rPr>
              <a:t>预防并减少了传染病的发生；</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pPr marL="939800" indent="-647700" algn="just" defTabSz="266700" fontAlgn="auto">
              <a:lnSpc>
                <a:spcPts val="3500"/>
              </a:lnSpc>
              <a:spcBef>
                <a:spcPct val="0"/>
              </a:spcBef>
              <a:spcAft>
                <a:spcPct val="0"/>
              </a:spcAft>
            </a:pPr>
            <a:r>
              <a:rPr lang="zh-CN" altLang="en-US" sz="2800" b="1">
                <a:latin typeface="黑体" panose="02010609060101010101" pitchFamily="49" charset="-122"/>
                <a:ea typeface="黑体" panose="02010609060101010101" pitchFamily="49" charset="-122"/>
                <a:cs typeface="黑体" panose="02010609060101010101" pitchFamily="49" charset="-122"/>
              </a:rPr>
              <a:t> </a:t>
            </a:r>
            <a:r>
              <a:rPr lang="en-US" altLang="zh-CN" sz="2800" b="1">
                <a:latin typeface="黑体" panose="02010609060101010101" pitchFamily="49" charset="-122"/>
                <a:ea typeface="黑体" panose="02010609060101010101" pitchFamily="49" charset="-122"/>
                <a:cs typeface="黑体" panose="02010609060101010101" pitchFamily="49" charset="-122"/>
              </a:rPr>
              <a:t>     </a:t>
            </a:r>
            <a:r>
              <a:rPr lang="zh-CN" altLang="en-US" sz="2800" b="1">
                <a:latin typeface="黑体" panose="02010609060101010101" pitchFamily="49" charset="-122"/>
                <a:ea typeface="黑体" panose="02010609060101010101" pitchFamily="49" charset="-122"/>
                <a:cs typeface="黑体" panose="02010609060101010101" pitchFamily="49" charset="-122"/>
              </a:rPr>
              <a:t>提高了民众的卫生抗疫意识；</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pPr marL="939800" indent="-647700" algn="just" defTabSz="266700" fontAlgn="auto">
              <a:lnSpc>
                <a:spcPts val="3500"/>
              </a:lnSpc>
              <a:spcBef>
                <a:spcPct val="0"/>
              </a:spcBef>
              <a:spcAft>
                <a:spcPct val="0"/>
              </a:spcAft>
            </a:pPr>
            <a:r>
              <a:rPr lang="zh-CN" altLang="en-US" sz="2800" b="1">
                <a:latin typeface="黑体" panose="02010609060101010101" pitchFamily="49" charset="-122"/>
                <a:ea typeface="黑体" panose="02010609060101010101" pitchFamily="49" charset="-122"/>
                <a:cs typeface="黑体" panose="02010609060101010101" pitchFamily="49" charset="-122"/>
              </a:rPr>
              <a:t> </a:t>
            </a:r>
            <a:r>
              <a:rPr lang="en-US" altLang="zh-CN" sz="2800" b="1">
                <a:latin typeface="黑体" panose="02010609060101010101" pitchFamily="49" charset="-122"/>
                <a:ea typeface="黑体" panose="02010609060101010101" pitchFamily="49" charset="-122"/>
                <a:cs typeface="黑体" panose="02010609060101010101" pitchFamily="49" charset="-122"/>
              </a:rPr>
              <a:t>     </a:t>
            </a:r>
            <a:r>
              <a:rPr lang="zh-CN" altLang="en-US" sz="2800" b="1">
                <a:latin typeface="黑体" panose="02010609060101010101" pitchFamily="49" charset="-122"/>
                <a:ea typeface="黑体" panose="02010609060101010101" pitchFamily="49" charset="-122"/>
                <a:cs typeface="黑体" panose="02010609060101010101" pitchFamily="49" charset="-122"/>
              </a:rPr>
              <a:t>保障了民众的生命健康。（</a:t>
            </a:r>
            <a:r>
              <a:rPr lang="en-US" altLang="zh-CN" sz="2800" b="1">
                <a:solidFill>
                  <a:srgbClr val="FF0000"/>
                </a:solidFill>
                <a:latin typeface="黑体" panose="02010609060101010101" pitchFamily="49" charset="-122"/>
                <a:ea typeface="黑体" panose="02010609060101010101" pitchFamily="49" charset="-122"/>
                <a:cs typeface="黑体" panose="02010609060101010101" pitchFamily="49" charset="-122"/>
              </a:rPr>
              <a:t>6</a:t>
            </a: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分，每点</a:t>
            </a:r>
            <a:r>
              <a:rPr lang="en-US" altLang="zh-CN" sz="2800" b="1">
                <a:solidFill>
                  <a:srgbClr val="FF0000"/>
                </a:solidFill>
                <a:latin typeface="黑体" panose="02010609060101010101" pitchFamily="49" charset="-122"/>
                <a:ea typeface="黑体" panose="02010609060101010101" pitchFamily="49" charset="-122"/>
                <a:cs typeface="黑体" panose="02010609060101010101" pitchFamily="49" charset="-122"/>
              </a:rPr>
              <a:t>2</a:t>
            </a: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分，言之成理即可</a:t>
            </a:r>
            <a:r>
              <a:rPr lang="zh-CN" altLang="en-US" sz="2800" b="1">
                <a:latin typeface="黑体" panose="02010609060101010101" pitchFamily="49" charset="-122"/>
                <a:ea typeface="黑体" panose="02010609060101010101" pitchFamily="49" charset="-122"/>
                <a:cs typeface="黑体" panose="02010609060101010101" pitchFamily="49" charset="-122"/>
              </a:rPr>
              <a:t>）</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indefinite" fill="hold">
                                          <p:stCondLst>
                                            <p:cond delay="0"/>
                                          </p:stCondLst>
                                        </p:cTn>
                                        <p:tgtEl>
                                          <p:spTgt spid="6"/>
                                        </p:tgtEl>
                                        <p:attrNameLst>
                                          <p:attrName>style.visibility</p:attrName>
                                        </p:attrNameLst>
                                      </p:cBhvr>
                                      <p:to>
                                        <p:strVal val="visible"/>
                                      </p:to>
                                    </p:set>
                                    <p:animEffect transition="in" filter="wipe(down)">
                                      <p:cBhvr>
                                        <p:cTn id="7" dur="indefinite"/>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250" fill="hold">
                                          <p:stCondLst>
                                            <p:cond delay="0"/>
                                          </p:stCondLst>
                                        </p:cTn>
                                        <p:tgtEl>
                                          <p:spTgt spid="2"/>
                                        </p:tgtEl>
                                        <p:attrNameLst>
                                          <p:attrName>style.visibility</p:attrName>
                                        </p:attrNameLst>
                                      </p:cBhvr>
                                      <p:to>
                                        <p:strVal val="visible"/>
                                      </p:to>
                                    </p:set>
                                    <p:anim calcmode="lin" valueType="num">
                                      <p:cBhvr>
                                        <p:cTn id="12" dur="250" fill="hold"/>
                                        <p:tgtEl>
                                          <p:spTgt spid="2"/>
                                        </p:tgtEl>
                                        <p:attrNameLst>
                                          <p:attrName>ppt_w</p:attrName>
                                        </p:attrNameLst>
                                      </p:cBhvr>
                                      <p:tavLst>
                                        <p:tav tm="0">
                                          <p:val>
                                            <p:strVal val="#ppt_w*0.70"/>
                                          </p:val>
                                        </p:tav>
                                        <p:tav tm="100000">
                                          <p:val>
                                            <p:strVal val="#ppt_w"/>
                                          </p:val>
                                        </p:tav>
                                      </p:tavLst>
                                    </p:anim>
                                    <p:anim calcmode="lin" valueType="num">
                                      <p:cBhvr>
                                        <p:cTn id="13" dur="250" fill="hold"/>
                                        <p:tgtEl>
                                          <p:spTgt spid="2"/>
                                        </p:tgtEl>
                                        <p:attrNameLst>
                                          <p:attrName>ppt_h</p:attrName>
                                        </p:attrNameLst>
                                      </p:cBhvr>
                                      <p:tavLst>
                                        <p:tav tm="0">
                                          <p:val>
                                            <p:strVal val="#ppt_h"/>
                                          </p:val>
                                        </p:tav>
                                        <p:tav tm="100000">
                                          <p:val>
                                            <p:strVal val="#ppt_h"/>
                                          </p:val>
                                        </p:tav>
                                      </p:tavLst>
                                    </p:anim>
                                    <p:animEffect transition="in" filter="fade">
                                      <p:cBhvr>
                                        <p:cTn id="14"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2" grpId="0"/>
      <p:bldP spid="2"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0" y="0"/>
            <a:ext cx="12137390" cy="4062730"/>
          </a:xfrm>
          <a:prstGeom prst="rect">
            <a:avLst/>
          </a:prstGeom>
        </p:spPr>
        <p:txBody>
          <a:bodyPr wrap="square">
            <a:noAutofit/>
          </a:bodyPr>
          <a:p>
            <a:pPr indent="0" algn="just" defTabSz="266700" fontAlgn="base" latinLnBrk="1">
              <a:lnSpc>
                <a:spcPts val="3500"/>
              </a:lnSpc>
              <a:spcBef>
                <a:spcPct val="0"/>
              </a:spcBef>
              <a:spcAft>
                <a:spcPct val="0"/>
              </a:spcAft>
            </a:pPr>
            <a:r>
              <a:rPr lang="en-US" altLang="zh-CN" sz="2400" b="1">
                <a:solidFill>
                  <a:srgbClr val="000000"/>
                </a:solidFill>
                <a:latin typeface="黑体" panose="02010609060101010101" pitchFamily="49" charset="-122"/>
                <a:ea typeface="黑体" panose="02010609060101010101" pitchFamily="49" charset="-122"/>
                <a:cs typeface="黑体" panose="02010609060101010101" pitchFamily="49" charset="-122"/>
              </a:rPr>
              <a:t>​</a:t>
            </a:r>
            <a:r>
              <a:rPr lang="en-US" altLang="zh-CN" sz="2800" b="1">
                <a:latin typeface="黑体" panose="02010609060101010101" pitchFamily="49" charset="-122"/>
                <a:ea typeface="黑体" panose="02010609060101010101" pitchFamily="49" charset="-122"/>
                <a:cs typeface="黑体" panose="02010609060101010101" pitchFamily="49" charset="-122"/>
                <a:sym typeface="+mn-ea"/>
              </a:rPr>
              <a:t>20</a:t>
            </a:r>
            <a:r>
              <a:rPr lang="zh-CN" altLang="en-US" sz="2800" b="1">
                <a:latin typeface="黑体" panose="02010609060101010101" pitchFamily="49" charset="-122"/>
                <a:ea typeface="黑体" panose="02010609060101010101" pitchFamily="49" charset="-122"/>
                <a:cs typeface="黑体" panose="02010609060101010101" pitchFamily="49" charset="-122"/>
                <a:sym typeface="+mn-ea"/>
              </a:rPr>
              <a:t>．阅读材料并结合所学知识，完成下列要求。（</a:t>
            </a:r>
            <a:r>
              <a:rPr lang="en-US" altLang="zh-CN" sz="2800" b="1">
                <a:latin typeface="黑体" panose="02010609060101010101" pitchFamily="49" charset="-122"/>
                <a:ea typeface="黑体" panose="02010609060101010101" pitchFamily="49" charset="-122"/>
                <a:cs typeface="黑体" panose="02010609060101010101" pitchFamily="49" charset="-122"/>
                <a:sym typeface="+mn-ea"/>
              </a:rPr>
              <a:t>13</a:t>
            </a:r>
            <a:r>
              <a:rPr lang="zh-CN" altLang="en-US" sz="2800" b="1">
                <a:latin typeface="黑体" panose="02010609060101010101" pitchFamily="49" charset="-122"/>
                <a:ea typeface="黑体" panose="02010609060101010101" pitchFamily="49" charset="-122"/>
                <a:cs typeface="黑体" panose="02010609060101010101" pitchFamily="49" charset="-122"/>
                <a:sym typeface="+mn-ea"/>
              </a:rPr>
              <a:t>分）</a:t>
            </a:r>
            <a:endParaRPr lang="zh-CN" altLang="en-US" sz="2800" b="1">
              <a:latin typeface="黑体" panose="02010609060101010101" pitchFamily="49" charset="-122"/>
              <a:ea typeface="黑体" panose="02010609060101010101" pitchFamily="49" charset="-122"/>
              <a:cs typeface="黑体" panose="02010609060101010101" pitchFamily="49" charset="-122"/>
              <a:sym typeface="+mn-ea"/>
            </a:endParaRPr>
          </a:p>
          <a:p>
            <a:pPr indent="0" algn="just" defTabSz="266700" fontAlgn="base" latinLnBrk="1">
              <a:lnSpc>
                <a:spcPts val="3500"/>
              </a:lnSpc>
              <a:spcBef>
                <a:spcPct val="0"/>
              </a:spcBef>
              <a:spcAft>
                <a:spcPct val="0"/>
              </a:spcAft>
            </a:pPr>
            <a:r>
              <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rPr>
              <a:t>材料二</a:t>
            </a:r>
            <a:r>
              <a:rPr lang="en-US" altLang="zh-CN" sz="2800" b="1">
                <a:solidFill>
                  <a:srgbClr val="000000"/>
                </a:solidFill>
                <a:latin typeface="黑体" panose="02010609060101010101" pitchFamily="49" charset="-122"/>
                <a:ea typeface="黑体" panose="02010609060101010101" pitchFamily="49" charset="-122"/>
                <a:cs typeface="黑体" panose="02010609060101010101" pitchFamily="49" charset="-122"/>
              </a:rPr>
              <a:t>    </a:t>
            </a:r>
            <a:r>
              <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rPr>
              <a:t>第二次世界大战后，旅游业已成为世界上发展最强劲的产业，被誉为</a:t>
            </a:r>
            <a:r>
              <a:rPr lang="en-US" altLang="zh-CN" sz="2800" b="1">
                <a:solidFill>
                  <a:srgbClr val="000000"/>
                </a:solidFill>
                <a:latin typeface="黑体" panose="02010609060101010101" pitchFamily="49" charset="-122"/>
                <a:ea typeface="黑体" panose="02010609060101010101" pitchFamily="49" charset="-122"/>
                <a:cs typeface="黑体" panose="02010609060101010101" pitchFamily="49" charset="-122"/>
              </a:rPr>
              <a:t>20</a:t>
            </a:r>
            <a:r>
              <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rPr>
              <a:t>世纪的</a:t>
            </a:r>
            <a:r>
              <a:rPr lang="en-US" altLang="zh-CN" sz="2800" b="1">
                <a:solidFill>
                  <a:srgbClr val="000000"/>
                </a:solidFill>
                <a:latin typeface="黑体" panose="02010609060101010101" pitchFamily="49" charset="-122"/>
                <a:ea typeface="黑体" panose="02010609060101010101" pitchFamily="49" charset="-122"/>
                <a:cs typeface="黑体" panose="02010609060101010101" pitchFamily="49" charset="-122"/>
              </a:rPr>
              <a:t>“</a:t>
            </a:r>
            <a:r>
              <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rPr>
              <a:t>经济巨人</a:t>
            </a:r>
            <a:r>
              <a:rPr lang="en-US" altLang="zh-CN" sz="2800" b="1">
                <a:solidFill>
                  <a:srgbClr val="000000"/>
                </a:solidFill>
                <a:latin typeface="黑体" panose="02010609060101010101" pitchFamily="49" charset="-122"/>
                <a:ea typeface="黑体" panose="02010609060101010101" pitchFamily="49" charset="-122"/>
                <a:cs typeface="黑体" panose="02010609060101010101" pitchFamily="49" charset="-122"/>
              </a:rPr>
              <a:t>”</a:t>
            </a:r>
            <a:r>
              <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rPr>
              <a:t>。据世界旅游组织统计，从</a:t>
            </a:r>
            <a:r>
              <a:rPr lang="en-US" altLang="zh-CN" sz="2800" b="1">
                <a:solidFill>
                  <a:srgbClr val="000000"/>
                </a:solidFill>
                <a:latin typeface="黑体" panose="02010609060101010101" pitchFamily="49" charset="-122"/>
                <a:ea typeface="黑体" panose="02010609060101010101" pitchFamily="49" charset="-122"/>
                <a:cs typeface="黑体" panose="02010609060101010101" pitchFamily="49" charset="-122"/>
              </a:rPr>
              <a:t> 1950</a:t>
            </a:r>
            <a:r>
              <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rPr>
              <a:t>年到</a:t>
            </a:r>
            <a:r>
              <a:rPr lang="en-US" altLang="zh-CN" sz="2800" b="1">
                <a:solidFill>
                  <a:srgbClr val="000000"/>
                </a:solidFill>
                <a:latin typeface="黑体" panose="02010609060101010101" pitchFamily="49" charset="-122"/>
                <a:ea typeface="黑体" panose="02010609060101010101" pitchFamily="49" charset="-122"/>
                <a:cs typeface="黑体" panose="02010609060101010101" pitchFamily="49" charset="-122"/>
              </a:rPr>
              <a:t>2000</a:t>
            </a:r>
            <a:r>
              <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rPr>
              <a:t>年，国际旅游者人数从</a:t>
            </a:r>
            <a:r>
              <a:rPr lang="en-US" altLang="zh-CN" sz="2800" b="1">
                <a:solidFill>
                  <a:srgbClr val="000000"/>
                </a:solidFill>
                <a:latin typeface="黑体" panose="02010609060101010101" pitchFamily="49" charset="-122"/>
                <a:ea typeface="黑体" panose="02010609060101010101" pitchFamily="49" charset="-122"/>
                <a:cs typeface="黑体" panose="02010609060101010101" pitchFamily="49" charset="-122"/>
              </a:rPr>
              <a:t>2528</a:t>
            </a:r>
            <a:r>
              <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rPr>
              <a:t>万人次猛增至</a:t>
            </a:r>
            <a:r>
              <a:rPr lang="en-US" altLang="zh-CN" sz="2800" b="1">
                <a:solidFill>
                  <a:srgbClr val="000000"/>
                </a:solidFill>
                <a:latin typeface="黑体" panose="02010609060101010101" pitchFamily="49" charset="-122"/>
                <a:ea typeface="黑体" panose="02010609060101010101" pitchFamily="49" charset="-122"/>
                <a:cs typeface="黑体" panose="02010609060101010101" pitchFamily="49" charset="-122"/>
              </a:rPr>
              <a:t>6.9</a:t>
            </a:r>
            <a:r>
              <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rPr>
              <a:t>亿人次，增长</a:t>
            </a:r>
            <a:r>
              <a:rPr lang="en-US" altLang="zh-CN" sz="2800" b="1">
                <a:solidFill>
                  <a:srgbClr val="000000"/>
                </a:solidFill>
                <a:latin typeface="黑体" panose="02010609060101010101" pitchFamily="49" charset="-122"/>
                <a:ea typeface="黑体" panose="02010609060101010101" pitchFamily="49" charset="-122"/>
                <a:cs typeface="黑体" panose="02010609060101010101" pitchFamily="49" charset="-122"/>
              </a:rPr>
              <a:t>28</a:t>
            </a:r>
            <a:r>
              <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rPr>
              <a:t>倍；国际旅游收入由</a:t>
            </a:r>
            <a:r>
              <a:rPr lang="en-US" altLang="zh-CN" sz="2800" b="1">
                <a:solidFill>
                  <a:srgbClr val="000000"/>
                </a:solidFill>
                <a:latin typeface="黑体" panose="02010609060101010101" pitchFamily="49" charset="-122"/>
                <a:ea typeface="黑体" panose="02010609060101010101" pitchFamily="49" charset="-122"/>
                <a:cs typeface="黑体" panose="02010609060101010101" pitchFamily="49" charset="-122"/>
              </a:rPr>
              <a:t>1950</a:t>
            </a:r>
            <a:r>
              <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rPr>
              <a:t>年的</a:t>
            </a:r>
            <a:r>
              <a:rPr lang="en-US" altLang="zh-CN" sz="2800" b="1">
                <a:solidFill>
                  <a:srgbClr val="000000"/>
                </a:solidFill>
                <a:latin typeface="黑体" panose="02010609060101010101" pitchFamily="49" charset="-122"/>
                <a:ea typeface="黑体" panose="02010609060101010101" pitchFamily="49" charset="-122"/>
                <a:cs typeface="黑体" panose="02010609060101010101" pitchFamily="49" charset="-122"/>
              </a:rPr>
              <a:t>21</a:t>
            </a:r>
            <a:r>
              <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rPr>
              <a:t>亿美元，增至</a:t>
            </a:r>
            <a:r>
              <a:rPr lang="en-US" altLang="zh-CN" sz="2800" b="1">
                <a:solidFill>
                  <a:srgbClr val="000000"/>
                </a:solidFill>
                <a:latin typeface="黑体" panose="02010609060101010101" pitchFamily="49" charset="-122"/>
                <a:ea typeface="黑体" panose="02010609060101010101" pitchFamily="49" charset="-122"/>
                <a:cs typeface="黑体" panose="02010609060101010101" pitchFamily="49" charset="-122"/>
              </a:rPr>
              <a:t>2000</a:t>
            </a:r>
            <a:r>
              <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rPr>
              <a:t>年的</a:t>
            </a:r>
            <a:r>
              <a:rPr lang="en-US" altLang="zh-CN" sz="2800" b="1">
                <a:solidFill>
                  <a:srgbClr val="000000"/>
                </a:solidFill>
                <a:latin typeface="黑体" panose="02010609060101010101" pitchFamily="49" charset="-122"/>
                <a:ea typeface="黑体" panose="02010609060101010101" pitchFamily="49" charset="-122"/>
                <a:cs typeface="黑体" panose="02010609060101010101" pitchFamily="49" charset="-122"/>
              </a:rPr>
              <a:t>4758</a:t>
            </a:r>
            <a:r>
              <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rPr>
              <a:t>亿美元，增长</a:t>
            </a:r>
            <a:r>
              <a:rPr lang="en-US" altLang="zh-CN" sz="2800" b="1">
                <a:solidFill>
                  <a:srgbClr val="000000"/>
                </a:solidFill>
                <a:latin typeface="黑体" panose="02010609060101010101" pitchFamily="49" charset="-122"/>
                <a:ea typeface="黑体" panose="02010609060101010101" pitchFamily="49" charset="-122"/>
                <a:cs typeface="黑体" panose="02010609060101010101" pitchFamily="49" charset="-122"/>
              </a:rPr>
              <a:t>227</a:t>
            </a:r>
            <a:r>
              <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rPr>
              <a:t>倍。自</a:t>
            </a:r>
            <a:r>
              <a:rPr lang="en-US" altLang="zh-CN" sz="2800" b="1">
                <a:solidFill>
                  <a:srgbClr val="000000"/>
                </a:solidFill>
                <a:latin typeface="黑体" panose="02010609060101010101" pitchFamily="49" charset="-122"/>
                <a:ea typeface="黑体" panose="02010609060101010101" pitchFamily="49" charset="-122"/>
                <a:cs typeface="黑体" panose="02010609060101010101" pitchFamily="49" charset="-122"/>
              </a:rPr>
              <a:t>1992</a:t>
            </a:r>
            <a:r>
              <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rPr>
              <a:t>年起，世界旅游业已取代石油工业、汽车工业成为世界第一大产业。其发展势头之强劲、速度之快、潜力之巨大是任何产业无法与之相比的。</a:t>
            </a:r>
            <a:endPar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endParaRPr>
          </a:p>
          <a:p>
            <a:pPr indent="0" algn="just" defTabSz="266700" fontAlgn="base" latinLnBrk="1">
              <a:lnSpc>
                <a:spcPts val="3500"/>
              </a:lnSpc>
              <a:spcBef>
                <a:spcPct val="0"/>
              </a:spcBef>
              <a:spcAft>
                <a:spcPct val="0"/>
              </a:spcAft>
            </a:pPr>
            <a:r>
              <a:rPr lang="en-US" altLang="zh-CN" sz="2800" b="1">
                <a:solidFill>
                  <a:srgbClr val="000000"/>
                </a:solidFill>
                <a:latin typeface="黑体" panose="02010609060101010101" pitchFamily="49" charset="-122"/>
                <a:ea typeface="黑体" panose="02010609060101010101" pitchFamily="49" charset="-122"/>
                <a:cs typeface="黑体" panose="02010609060101010101" pitchFamily="49" charset="-122"/>
              </a:rPr>
              <a:t>                                      ——</a:t>
            </a:r>
            <a:r>
              <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rPr>
              <a:t>摘编自陈肖静《旅游学通论》</a:t>
            </a:r>
            <a:endPar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endParaRPr>
          </a:p>
          <a:p>
            <a:pPr indent="0" algn="just" defTabSz="266700" fontAlgn="base" latinLnBrk="1">
              <a:lnSpc>
                <a:spcPts val="3500"/>
              </a:lnSpc>
              <a:spcBef>
                <a:spcPct val="0"/>
              </a:spcBef>
              <a:spcAft>
                <a:spcPct val="0"/>
              </a:spcAft>
            </a:pP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a:t>
            </a:r>
            <a:r>
              <a:rPr lang="en-US" altLang="zh-CN" sz="2800" b="1">
                <a:solidFill>
                  <a:srgbClr val="FF0000"/>
                </a:solidFill>
                <a:latin typeface="黑体" panose="02010609060101010101" pitchFamily="49" charset="-122"/>
                <a:ea typeface="黑体" panose="02010609060101010101" pitchFamily="49" charset="-122"/>
                <a:cs typeface="黑体" panose="02010609060101010101" pitchFamily="49" charset="-122"/>
              </a:rPr>
              <a:t>2</a:t>
            </a: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）根据材料二，简述第二次世界大战后旅游业强劲发展的影响。（</a:t>
            </a:r>
            <a:r>
              <a:rPr lang="en-US" altLang="zh-CN" sz="2800" b="1">
                <a:solidFill>
                  <a:srgbClr val="FF0000"/>
                </a:solidFill>
                <a:latin typeface="黑体" panose="02010609060101010101" pitchFamily="49" charset="-122"/>
                <a:ea typeface="黑体" panose="02010609060101010101" pitchFamily="49" charset="-122"/>
                <a:cs typeface="黑体" panose="02010609060101010101" pitchFamily="49" charset="-122"/>
              </a:rPr>
              <a:t>6</a:t>
            </a: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分）</a:t>
            </a:r>
            <a:r>
              <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rPr>
              <a:t></a:t>
            </a:r>
            <a:endPar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endParaRPr>
          </a:p>
        </p:txBody>
      </p:sp>
      <p:sp>
        <p:nvSpPr>
          <p:cNvPr id="3" name="文本框 2"/>
          <p:cNvSpPr txBox="1"/>
          <p:nvPr/>
        </p:nvSpPr>
        <p:spPr>
          <a:xfrm>
            <a:off x="56515" y="4148455"/>
            <a:ext cx="12135485" cy="2630170"/>
          </a:xfrm>
          <a:prstGeom prst="rect">
            <a:avLst/>
          </a:prstGeom>
          <a:noFill/>
        </p:spPr>
        <p:txBody>
          <a:bodyPr wrap="square" rtlCol="0" anchor="t">
            <a:spAutoFit/>
          </a:bodyPr>
          <a:p>
            <a:pPr indent="0" algn="just" defTabSz="266700" fontAlgn="base" latinLnBrk="1">
              <a:lnSpc>
                <a:spcPts val="3300"/>
              </a:lnSpc>
              <a:spcBef>
                <a:spcPct val="0"/>
              </a:spcBef>
              <a:spcAft>
                <a:spcPct val="0"/>
              </a:spcAft>
            </a:pPr>
            <a:r>
              <a:rPr lang="zh-CN" altLang="en-US" sz="2800" b="1">
                <a:solidFill>
                  <a:srgbClr val="2D3BF3"/>
                </a:solidFill>
                <a:latin typeface="黑体" panose="02010609060101010101" pitchFamily="49" charset="-122"/>
                <a:ea typeface="黑体" panose="02010609060101010101" pitchFamily="49" charset="-122"/>
                <a:cs typeface="黑体" panose="02010609060101010101" pitchFamily="49" charset="-122"/>
                <a:sym typeface="+mn-ea"/>
              </a:rPr>
              <a:t>影响</a:t>
            </a:r>
            <a:r>
              <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sym typeface="+mn-ea"/>
              </a:rPr>
              <a:t>：（个人方面）丰富了人们的娱乐生活、开阔了人们的视野；</a:t>
            </a:r>
            <a:endPar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sym typeface="+mn-ea"/>
            </a:endParaRPr>
          </a:p>
          <a:p>
            <a:pPr indent="0" algn="just" defTabSz="266700" fontAlgn="base" latinLnBrk="1">
              <a:lnSpc>
                <a:spcPts val="3300"/>
              </a:lnSpc>
              <a:spcBef>
                <a:spcPct val="0"/>
              </a:spcBef>
              <a:spcAft>
                <a:spcPct val="0"/>
              </a:spcAft>
            </a:pPr>
            <a:r>
              <a:rPr lang="en-US" altLang="zh-CN" sz="2800" b="1">
                <a:solidFill>
                  <a:srgbClr val="000000"/>
                </a:solidFill>
                <a:latin typeface="黑体" panose="02010609060101010101" pitchFamily="49" charset="-122"/>
                <a:ea typeface="黑体" panose="02010609060101010101" pitchFamily="49" charset="-122"/>
                <a:cs typeface="黑体" panose="02010609060101010101" pitchFamily="49" charset="-122"/>
                <a:sym typeface="+mn-ea"/>
              </a:rPr>
              <a:t>      </a:t>
            </a:r>
            <a:r>
              <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sym typeface="+mn-ea"/>
              </a:rPr>
              <a:t>（社会方面）增加民众的就业机会；（</a:t>
            </a:r>
            <a:endPar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sym typeface="+mn-ea"/>
            </a:endParaRPr>
          </a:p>
          <a:p>
            <a:pPr indent="0" algn="just" defTabSz="266700" fontAlgn="base" latinLnBrk="1">
              <a:lnSpc>
                <a:spcPts val="3300"/>
              </a:lnSpc>
              <a:spcBef>
                <a:spcPct val="0"/>
              </a:spcBef>
              <a:spcAft>
                <a:spcPct val="0"/>
              </a:spcAft>
            </a:pPr>
            <a:r>
              <a:rPr lang="en-US" altLang="zh-CN" sz="2800" b="1">
                <a:solidFill>
                  <a:srgbClr val="000000"/>
                </a:solidFill>
                <a:latin typeface="黑体" panose="02010609060101010101" pitchFamily="49" charset="-122"/>
                <a:ea typeface="黑体" panose="02010609060101010101" pitchFamily="49" charset="-122"/>
                <a:cs typeface="黑体" panose="02010609060101010101" pitchFamily="49" charset="-122"/>
                <a:sym typeface="+mn-ea"/>
              </a:rPr>
              <a:t>      </a:t>
            </a:r>
            <a:r>
              <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sym typeface="+mn-ea"/>
              </a:rPr>
              <a:t>（国家方面）带动了国内经济（第三产业）的发展；</a:t>
            </a:r>
            <a:endPar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sym typeface="+mn-ea"/>
            </a:endParaRPr>
          </a:p>
          <a:p>
            <a:pPr indent="0" algn="just" defTabSz="266700" fontAlgn="base" latinLnBrk="1">
              <a:lnSpc>
                <a:spcPts val="3300"/>
              </a:lnSpc>
              <a:spcBef>
                <a:spcPct val="0"/>
              </a:spcBef>
              <a:spcAft>
                <a:spcPct val="0"/>
              </a:spcAft>
            </a:pPr>
            <a:r>
              <a:rPr lang="en-US" altLang="zh-CN" sz="2800" b="1">
                <a:solidFill>
                  <a:srgbClr val="000000"/>
                </a:solidFill>
                <a:latin typeface="黑体" panose="02010609060101010101" pitchFamily="49" charset="-122"/>
                <a:ea typeface="黑体" panose="02010609060101010101" pitchFamily="49" charset="-122"/>
                <a:cs typeface="黑体" panose="02010609060101010101" pitchFamily="49" charset="-122"/>
                <a:sym typeface="+mn-ea"/>
              </a:rPr>
              <a:t>      </a:t>
            </a:r>
            <a:r>
              <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sym typeface="+mn-ea"/>
              </a:rPr>
              <a:t>（世界方面）促进了世界经济发展、文化交流。</a:t>
            </a:r>
            <a:endPar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sym typeface="+mn-ea"/>
            </a:endParaRPr>
          </a:p>
          <a:p>
            <a:pPr indent="0" algn="just" defTabSz="266700" fontAlgn="base" latinLnBrk="1">
              <a:lnSpc>
                <a:spcPts val="3300"/>
              </a:lnSpc>
              <a:spcBef>
                <a:spcPct val="0"/>
              </a:spcBef>
              <a:spcAft>
                <a:spcPct val="0"/>
              </a:spcAft>
            </a:pPr>
            <a:r>
              <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sym typeface="+mn-ea"/>
              </a:rPr>
              <a:t> </a:t>
            </a:r>
            <a:r>
              <a:rPr lang="en-US" altLang="zh-CN" sz="2800" b="1">
                <a:solidFill>
                  <a:srgbClr val="000000"/>
                </a:solidFill>
                <a:latin typeface="黑体" panose="02010609060101010101" pitchFamily="49" charset="-122"/>
                <a:ea typeface="黑体" panose="02010609060101010101" pitchFamily="49" charset="-122"/>
                <a:cs typeface="黑体" panose="02010609060101010101" pitchFamily="49" charset="-122"/>
                <a:sym typeface="+mn-ea"/>
              </a:rPr>
              <a:t>    </a:t>
            </a:r>
            <a:r>
              <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800" b="1">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答对</a:t>
            </a:r>
            <a:r>
              <a:rPr lang="en-US" altLang="zh-CN" sz="2800" b="1">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1</a:t>
            </a:r>
            <a:r>
              <a:rPr lang="zh-CN" altLang="en-US" sz="2800" b="1">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点得</a:t>
            </a:r>
            <a:r>
              <a:rPr lang="en-US" altLang="zh-CN" sz="2800" b="1">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2</a:t>
            </a:r>
            <a:r>
              <a:rPr lang="zh-CN" altLang="en-US" sz="2800" b="1">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分，任答</a:t>
            </a:r>
            <a:r>
              <a:rPr lang="en-US" altLang="zh-CN" sz="2800" b="1">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3</a:t>
            </a:r>
            <a:r>
              <a:rPr lang="zh-CN" altLang="en-US" sz="2800" b="1">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点即为满分</a:t>
            </a:r>
            <a:r>
              <a:rPr lang="en-US" altLang="zh-CN" sz="2800" b="1">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6</a:t>
            </a:r>
            <a:r>
              <a:rPr lang="zh-CN" altLang="en-US" sz="2800" b="1">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分，但必须是多角度赋分，角度重复只给一个角度的分，其他言之有理可酌情给分</a:t>
            </a:r>
            <a:r>
              <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sym typeface="+mn-ea"/>
              </a:rPr>
              <a:t>）</a:t>
            </a:r>
            <a:endParaRPr lang="zh-CN" altLang="en-US" sz="2800" b="1">
              <a:solidFill>
                <a:srgbClr val="000000"/>
              </a:solidFill>
              <a:latin typeface="黑体" panose="02010609060101010101" pitchFamily="49" charset="-122"/>
              <a:ea typeface="黑体" panose="02010609060101010101" pitchFamily="49" charset="-122"/>
              <a:cs typeface="黑体" panose="02010609060101010101" pitchFamily="49"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indefinite" fill="hold">
                                          <p:stCondLst>
                                            <p:cond delay="0"/>
                                          </p:stCondLst>
                                        </p:cTn>
                                        <p:tgtEl>
                                          <p:spTgt spid="4"/>
                                        </p:tgtEl>
                                        <p:attrNameLst>
                                          <p:attrName>style.visibility</p:attrName>
                                        </p:attrNameLst>
                                      </p:cBhvr>
                                      <p:to>
                                        <p:strVal val="visible"/>
                                      </p:to>
                                    </p:set>
                                    <p:animEffect transition="in" filter="wipe(down)">
                                      <p:cBhvr>
                                        <p:cTn id="7" dur="indefinite"/>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250" fill="hold">
                                          <p:stCondLst>
                                            <p:cond delay="0"/>
                                          </p:stCondLst>
                                        </p:cTn>
                                        <p:tgtEl>
                                          <p:spTgt spid="3"/>
                                        </p:tgtEl>
                                        <p:attrNameLst>
                                          <p:attrName>style.visibility</p:attrName>
                                        </p:attrNameLst>
                                      </p:cBhvr>
                                      <p:to>
                                        <p:strVal val="visible"/>
                                      </p:to>
                                    </p:set>
                                    <p:anim calcmode="lin" valueType="num">
                                      <p:cBhvr>
                                        <p:cTn id="12" dur="250" fill="hold"/>
                                        <p:tgtEl>
                                          <p:spTgt spid="3"/>
                                        </p:tgtEl>
                                        <p:attrNameLst>
                                          <p:attrName>ppt_w</p:attrName>
                                        </p:attrNameLst>
                                      </p:cBhvr>
                                      <p:tavLst>
                                        <p:tav tm="0">
                                          <p:val>
                                            <p:strVal val="#ppt_w*0.70"/>
                                          </p:val>
                                        </p:tav>
                                        <p:tav tm="100000">
                                          <p:val>
                                            <p:strVal val="#ppt_w"/>
                                          </p:val>
                                        </p:tav>
                                      </p:tavLst>
                                    </p:anim>
                                    <p:anim calcmode="lin" valueType="num">
                                      <p:cBhvr>
                                        <p:cTn id="13" dur="250" fill="hold"/>
                                        <p:tgtEl>
                                          <p:spTgt spid="3"/>
                                        </p:tgtEl>
                                        <p:attrNameLst>
                                          <p:attrName>ppt_h</p:attrName>
                                        </p:attrNameLst>
                                      </p:cBhvr>
                                      <p:tavLst>
                                        <p:tav tm="0">
                                          <p:val>
                                            <p:strVal val="#ppt_h"/>
                                          </p:val>
                                        </p:tav>
                                        <p:tav tm="100000">
                                          <p:val>
                                            <p:strVal val="#ppt_h"/>
                                          </p:val>
                                        </p:tav>
                                      </p:tavLst>
                                    </p:anim>
                                    <p:animEffect transition="in" filter="fade">
                                      <p:cBhvr>
                                        <p:cTn id="14"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3" grpId="0"/>
      <p:bldP spid="3" grpId="1"/>
    </p:bld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UNIT_ISCONTENTSTITLE" val="0"/>
  <p:tag name="KSO_WM_UNIT_ISNUMDGMTITLE" val="0"/>
  <p:tag name="KSO_WM_UNIT_PRESET_TEXT" val="空白演示"/>
  <p:tag name="KSO_WM_UNIT_NOCLEAR" val="0"/>
  <p:tag name="KSO_WM_UNIT_SHOW_EDIT_AREA_INDICATION" val="1"/>
  <p:tag name="KSO_WM_UNIT_VALUE" val="28"/>
  <p:tag name="KSO_WM_UNIT_HIGHLIGHT" val="0"/>
  <p:tag name="KSO_WM_UNIT_COMPATIBLE" val="0"/>
  <p:tag name="KSO_WM_UNIT_DIAGRAM_ISNUMVISUAL" val="0"/>
  <p:tag name="KSO_WM_UNIT_DIAGRAM_ISREFERUNIT" val="0"/>
  <p:tag name="KSO_WM_UNIT_TYPE" val="a"/>
  <p:tag name="KSO_WM_UNIT_INDEX" val="1"/>
  <p:tag name="KSO_WM_UNIT_ID" val="custom20205081_1*a*1"/>
  <p:tag name="KSO_WM_TEMPLATE_CATEGORY" val="custom"/>
  <p:tag name="KSO_WM_TEMPLATE_INDEX" val="20205081"/>
  <p:tag name="KSO_WM_UNIT_LAYERLEVEL" val="1"/>
  <p:tag name="KSO_WM_TAG_VERSION" val="1.0"/>
  <p:tag name="KSO_WM_BEAUTIFY_FLAG" val="#wm#"/>
</p:tagLst>
</file>

<file path=ppt/tags/tag6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5.xml><?xml version="1.0" encoding="utf-8"?>
<p:tagLst xmlns:p="http://schemas.openxmlformats.org/presentationml/2006/main">
  <p:tag name="TABLE_ENDDRAG_ORIGIN_RECT" val="906*317"/>
  <p:tag name="TABLE_ENDDRAG_RECT" val="29*91*906*318"/>
</p:tagLst>
</file>

<file path=ppt/tags/tag66.xml><?xml version="1.0" encoding="utf-8"?>
<p:tagLst xmlns:p="http://schemas.openxmlformats.org/presentationml/2006/main">
  <p:tag name="KSO_WM_BEAUTIFY_FLAG" val="#wm#"/>
  <p:tag name="KSO_WM_TEMPLATE_CATEGORY" val="custom"/>
  <p:tag name="KSO_WM_TEMPLATE_INDEX" val="20205081"/>
</p:tagLst>
</file>

<file path=ppt/tags/tag67.xml><?xml version="1.0" encoding="utf-8"?>
<p:tagLst xmlns:p="http://schemas.openxmlformats.org/presentationml/2006/main">
  <p:tag name="KSO_WM_BEAUTIFY_FLAG" val="#wm#"/>
  <p:tag name="KSO_WM_TEMPLATE_CATEGORY" val="custom"/>
  <p:tag name="KSO_WM_TEMPLATE_INDEX" val="20205081"/>
</p:tagLst>
</file>

<file path=ppt/tags/tag68.xml><?xml version="1.0" encoding="utf-8"?>
<p:tagLst xmlns:p="http://schemas.openxmlformats.org/presentationml/2006/main">
  <p:tag name="KSO_WM_BEAUTIFY_FLAG" val="#wm#"/>
  <p:tag name="KSO_WM_TEMPLATE_CATEGORY" val="custom"/>
  <p:tag name="KSO_WM_TEMPLATE_INDEX" val="20205081"/>
</p:tagLst>
</file>

<file path=ppt/tags/tag69.xml><?xml version="1.0" encoding="utf-8"?>
<p:tagLst xmlns:p="http://schemas.openxmlformats.org/presentationml/2006/main">
  <p:tag name="KSO_WM_BEAUTIFY_FLAG" val="#wm#"/>
  <p:tag name="KSO_WM_TEMPLATE_CATEGORY" val="custom"/>
  <p:tag name="KSO_WM_TEMPLATE_INDEX" val="20205081"/>
</p:tagLst>
</file>

<file path=ppt/tags/tag70.xml><?xml version="1.0" encoding="utf-8"?>
<p:tagLst xmlns:p="http://schemas.openxmlformats.org/presentationml/2006/main">
  <p:tag name="KSO_WM_BEAUTIFY_FLAG" val="#wm#"/>
  <p:tag name="KSO_WM_TEMPLATE_CATEGORY" val="custom"/>
  <p:tag name="KSO_WM_TEMPLATE_INDEX" val="20205081"/>
</p:tagLst>
</file>

<file path=ppt/tags/tag71.xml><?xml version="1.0" encoding="utf-8"?>
<p:tagLst xmlns:p="http://schemas.openxmlformats.org/presentationml/2006/main">
  <p:tag name="KSO_WM_BEAUTIFY_FLAG" val="#wm#"/>
  <p:tag name="KSO_WM_TEMPLATE_CATEGORY" val="custom"/>
  <p:tag name="KSO_WM_TEMPLATE_INDEX" val="20205081"/>
</p:tagLst>
</file>

<file path=ppt/tags/tag72.xml><?xml version="1.0" encoding="utf-8"?>
<p:tagLst xmlns:p="http://schemas.openxmlformats.org/presentationml/2006/main">
  <p:tag name="KSO_WM_BEAUTIFY_FLAG" val="#wm#"/>
  <p:tag name="KSO_WM_TEMPLATE_CATEGORY" val="custom"/>
  <p:tag name="KSO_WM_TEMPLATE_INDEX" val="20205081"/>
</p:tagLst>
</file>

<file path=ppt/tags/tag73.xml><?xml version="1.0" encoding="utf-8"?>
<p:tagLst xmlns:p="http://schemas.openxmlformats.org/presentationml/2006/main">
  <p:tag name="KSO_WM_BEAUTIFY_FLAG" val="#wm#"/>
  <p:tag name="KSO_WM_TEMPLATE_CATEGORY" val="custom"/>
  <p:tag name="KSO_WM_TEMPLATE_INDEX" val="20205081"/>
</p:tagLst>
</file>

<file path=ppt/tags/tag74.xml><?xml version="1.0" encoding="utf-8"?>
<p:tagLst xmlns:p="http://schemas.openxmlformats.org/presentationml/2006/main">
  <p:tag name="KSO_WM_BEAUTIFY_FLAG" val="#wm#"/>
  <p:tag name="KSO_WM_TEMPLATE_CATEGORY" val="custom"/>
  <p:tag name="KSO_WM_TEMPLATE_INDEX" val="20205081"/>
</p:tagLst>
</file>

<file path=ppt/tags/tag75.xml><?xml version="1.0" encoding="utf-8"?>
<p:tagLst xmlns:p="http://schemas.openxmlformats.org/presentationml/2006/main">
  <p:tag name="KSO_WM_BEAUTIFY_FLAG" val="#wm#"/>
  <p:tag name="KSO_WM_TEMPLATE_CATEGORY" val="custom"/>
  <p:tag name="KSO_WM_TEMPLATE_INDEX" val="20205081"/>
</p:tagLst>
</file>

<file path=ppt/tags/tag76.xml><?xml version="1.0" encoding="utf-8"?>
<p:tagLst xmlns:p="http://schemas.openxmlformats.org/presentationml/2006/main">
  <p:tag name="KSO_WM_BEAUTIFY_FLAG" val="#wm#"/>
  <p:tag name="KSO_WM_TEMPLATE_CATEGORY" val="custom"/>
  <p:tag name="KSO_WM_TEMPLATE_INDEX" val="20205081"/>
</p:tagLst>
</file>

<file path=ppt/tags/tag77.xml><?xml version="1.0" encoding="utf-8"?>
<p:tagLst xmlns:p="http://schemas.openxmlformats.org/presentationml/2006/main">
  <p:tag name="KSO_WM_BEAUTIFY_FLAG" val="#wm#"/>
  <p:tag name="KSO_WM_TEMPLATE_CATEGORY" val="custom"/>
  <p:tag name="KSO_WM_TEMPLATE_INDEX" val="20205081"/>
</p:tagLst>
</file>

<file path=ppt/tags/tag78.xml><?xml version="1.0" encoding="utf-8"?>
<p:tagLst xmlns:p="http://schemas.openxmlformats.org/presentationml/2006/main">
  <p:tag name="KSO_WM_BEAUTIFY_FLAG" val="#wm#"/>
  <p:tag name="KSO_WM_TEMPLATE_CATEGORY" val="custom"/>
  <p:tag name="KSO_WM_TEMPLATE_INDEX" val="20205081"/>
</p:tagLst>
</file>

<file path=ppt/tags/tag79.xml><?xml version="1.0" encoding="utf-8"?>
<p:tagLst xmlns:p="http://schemas.openxmlformats.org/presentationml/2006/main">
  <p:tag name="TABLE_ENDDRAG_ORIGIN_RECT" val="951*401"/>
  <p:tag name="TABLE_ENDDRAG_RECT" val="4*93*951*401"/>
</p:tagLst>
</file>

<file path=ppt/tags/tag80.xml><?xml version="1.0" encoding="utf-8"?>
<p:tagLst xmlns:p="http://schemas.openxmlformats.org/presentationml/2006/main">
  <p:tag name="KSO_WM_BEAUTIFY_FLAG" val="#wm#"/>
  <p:tag name="KSO_WM_TEMPLATE_CATEGORY" val="custom"/>
  <p:tag name="KSO_WM_TEMPLATE_INDEX" val="20205081"/>
</p:tagLst>
</file>

<file path=ppt/tags/tag81.xml><?xml version="1.0" encoding="utf-8"?>
<p:tagLst xmlns:p="http://schemas.openxmlformats.org/presentationml/2006/main">
  <p:tag name="KSO_WM_BEAUTIFY_FLAG" val="#wm#"/>
  <p:tag name="KSO_WM_TEMPLATE_CATEGORY" val="custom"/>
  <p:tag name="KSO_WM_TEMPLATE_INDEX" val="20205081"/>
</p:tagLst>
</file>

<file path=ppt/tags/tag82.xml><?xml version="1.0" encoding="utf-8"?>
<p:tagLst xmlns:p="http://schemas.openxmlformats.org/presentationml/2006/main">
  <p:tag name="KSO_WM_BEAUTIFY_FLAG" val="#wm#"/>
  <p:tag name="KSO_WM_TEMPLATE_CATEGORY" val="custom"/>
  <p:tag name="KSO_WM_TEMPLATE_INDEX" val="20205081"/>
</p:tagLst>
</file>

<file path=ppt/tags/tag83.xml><?xml version="1.0" encoding="utf-8"?>
<p:tagLst xmlns:p="http://schemas.openxmlformats.org/presentationml/2006/main">
  <p:tag name="KSO_WM_BEAUTIFY_FLAG" val="#wm#"/>
  <p:tag name="KSO_WM_TEMPLATE_CATEGORY" val="custom"/>
  <p:tag name="KSO_WM_TEMPLATE_INDEX" val="20205081"/>
</p:tagLst>
</file>

<file path=ppt/tags/tag84.xml><?xml version="1.0" encoding="utf-8"?>
<p:tagLst xmlns:p="http://schemas.openxmlformats.org/presentationml/2006/main">
  <p:tag name="KSO_WM_BEAUTIFY_FLAG" val="#wm#"/>
  <p:tag name="KSO_WM_TEMPLATE_CATEGORY" val="custom"/>
  <p:tag name="KSO_WM_TEMPLATE_INDEX" val="20205081"/>
</p:tagLst>
</file>

<file path=ppt/tags/tag85.xml><?xml version="1.0" encoding="utf-8"?>
<p:tagLst xmlns:p="http://schemas.openxmlformats.org/presentationml/2006/main">
  <p:tag name="KSO_WM_BEAUTIFY_FLAG" val="#wm#"/>
  <p:tag name="KSO_WM_TEMPLATE_CATEGORY" val="custom"/>
  <p:tag name="KSO_WM_TEMPLATE_INDEX" val="20205081"/>
</p:tagLst>
</file>

<file path=ppt/tags/tag86.xml><?xml version="1.0" encoding="utf-8"?>
<p:tagLst xmlns:p="http://schemas.openxmlformats.org/presentationml/2006/main">
  <p:tag name="commondata" val="eyJoZGlkIjoiMjllM2ZhZmE3MWZjY2U4YmY0NTMyOTViYmE2Nzc5ZGEifQ=="/>
  <p:tag name="resource_record_key" val="{&quot;13&quot;:[4364915]}"/>
</p:tagLst>
</file>

<file path=ppt/theme/theme1.xml><?xml version="1.0" encoding="utf-8"?>
<a:theme xmlns:a="http://schemas.openxmlformats.org/drawingml/2006/main" name="Office 主题​​">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7224</Words>
  <Application>WPS 演示</Application>
  <PresentationFormat>自定义</PresentationFormat>
  <Paragraphs>278</Paragraphs>
  <Slides>20</Slides>
  <Notes>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20</vt:i4>
      </vt:variant>
    </vt:vector>
  </HeadingPairs>
  <TitlesOfParts>
    <vt:vector size="34" baseType="lpstr">
      <vt:lpstr>Arial</vt:lpstr>
      <vt:lpstr>宋体</vt:lpstr>
      <vt:lpstr>Wingdings</vt:lpstr>
      <vt:lpstr>Wingdings</vt:lpstr>
      <vt:lpstr>黑体</vt:lpstr>
      <vt:lpstr>Calibri</vt:lpstr>
      <vt:lpstr>Times New Roman</vt:lpstr>
      <vt:lpstr>微软雅黑</vt:lpstr>
      <vt:lpstr>Arial Unicode MS</vt:lpstr>
      <vt:lpstr>楷体</vt:lpstr>
      <vt:lpstr>PingFang SC</vt:lpstr>
      <vt:lpstr>Arial</vt:lpstr>
      <vt:lpstr>Segoe Print</vt:lpstr>
      <vt:lpstr>Office 主题​​</vt:lpstr>
      <vt:lpstr>20250412 高三历史周练（4）</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Administrator</dc:creator>
  <cp:lastModifiedBy>张士陆</cp:lastModifiedBy>
  <cp:revision>543</cp:revision>
  <dcterms:created xsi:type="dcterms:W3CDTF">2019-06-19T02:08:00Z</dcterms:created>
  <dcterms:modified xsi:type="dcterms:W3CDTF">2025-04-15T03:16:50Z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2052-12.1.0.20305</vt:lpwstr>
  </property>
  <property fmtid="{D5CDD505-2E9C-101B-9397-08002B2CF9AE}" pid="3" name="ICV">
    <vt:lpwstr>58A9502E70F248849EB407AC015EC5BE_13</vt:lpwstr>
  </property>
</Properties>
</file>