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3"/>
    <p:sldId id="283" r:id="rId4"/>
    <p:sldId id="397" r:id="rId5"/>
    <p:sldId id="401" r:id="rId6"/>
    <p:sldId id="404" r:id="rId7"/>
    <p:sldId id="403" r:id="rId8"/>
    <p:sldId id="405" r:id="rId9"/>
    <p:sldId id="406" r:id="rId10"/>
    <p:sldId id="407" r:id="rId11"/>
    <p:sldId id="408" r:id="rId12"/>
    <p:sldId id="409" r:id="rId13"/>
    <p:sldId id="410" r:id="rId14"/>
    <p:sldId id="411" r:id="rId15"/>
    <p:sldId id="412" r:id="rId16"/>
    <p:sldId id="413" r:id="rId17"/>
    <p:sldId id="414" r:id="rId18"/>
    <p:sldId id="415" r:id="rId19"/>
    <p:sldId id="416" r:id="rId20"/>
    <p:sldId id="417" r:id="rId21"/>
    <p:sldId id="418" r:id="rId22"/>
    <p:sldId id="402" r:id="rId23"/>
    <p:sldId id="400" r:id="rId24"/>
    <p:sldId id="399" r:id="rId25"/>
    <p:sldId id="398" r:id="rId26"/>
    <p:sldId id="420" r:id="rId27"/>
    <p:sldId id="422" r:id="rId28"/>
    <p:sldId id="419" r:id="rId29"/>
    <p:sldId id="421" r:id="rId30"/>
    <p:sldId id="423" r:id="rId31"/>
    <p:sldId id="338" r:id="rId32"/>
    <p:sldId id="363" r:id="rId33"/>
    <p:sldId id="373" r:id="rId34"/>
    <p:sldId id="344" r:id="rId35"/>
    <p:sldId id="395" r:id="rId36"/>
    <p:sldId id="396" r:id="rId37"/>
    <p:sldId id="374" r:id="rId38"/>
    <p:sldId id="352" r:id="rId39"/>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1" userDrawn="1">
          <p15:clr>
            <a:srgbClr val="A4A3A4"/>
          </p15:clr>
        </p15:guide>
        <p15:guide id="2" pos="385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3BF3"/>
    <a:srgbClr val="000000"/>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70" d="100"/>
          <a:sy n="70" d="100"/>
        </p:scale>
        <p:origin x="-222" y="-102"/>
      </p:cViewPr>
      <p:guideLst>
        <p:guide orient="horz" pos="2201"/>
        <p:guide pos="385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4" Type="http://schemas.openxmlformats.org/officeDocument/2006/relationships/tags" Target="tags/tag103.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notesMaster" Target="notesMasters/notesMaster1.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4.xml"/><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6.xml"/><Relationship Id="rId1" Type="http://schemas.openxmlformats.org/officeDocument/2006/relationships/tags" Target="../tags/tag65.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7.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8.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9.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0.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3.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4.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6.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8.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9.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2.xml"/><Relationship Id="rId1" Type="http://schemas.openxmlformats.org/officeDocument/2006/relationships/tags" Target="../tags/tag81.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3.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4.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5.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6.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8.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9.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0.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1.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3.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4.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5.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6.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7.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8.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9.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0.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1.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385490" y="1276985"/>
            <a:ext cx="9799200" cy="2570400"/>
          </a:xfrm>
        </p:spPr>
        <p:txBody>
          <a:bodyPr>
            <a:normAutofit/>
          </a:bodyPr>
          <a:lstStyle/>
          <a:p>
            <a:r>
              <a:rPr lang="en-US" altLang="zh-CN" sz="9600" dirty="0" smtClean="0">
                <a:solidFill>
                  <a:srgbClr val="FF0000"/>
                </a:solidFill>
              </a:rPr>
              <a:t>20250412</a:t>
            </a:r>
            <a:br>
              <a:rPr lang="en-US" altLang="zh-CN" sz="9600" dirty="0" smtClean="0">
                <a:solidFill>
                  <a:srgbClr val="FF0000"/>
                </a:solidFill>
              </a:rPr>
            </a:br>
            <a:r>
              <a:rPr lang="zh-CN" altLang="en-US" dirty="0" smtClean="0"/>
              <a:t>高三历史小练法（</a:t>
            </a:r>
            <a:r>
              <a:rPr lang="en-US" altLang="zh-CN" dirty="0" smtClean="0"/>
              <a:t>6</a:t>
            </a:r>
            <a:r>
              <a:rPr lang="zh-CN" altLang="en-US" dirty="0" smtClean="0"/>
              <a:t>）</a:t>
            </a:r>
            <a:endParaRPr lang="en-US" altLang="zh-CN" dirty="0" smtClean="0"/>
          </a:p>
        </p:txBody>
      </p:sp>
    </p:spTree>
    <p:custDataLst>
      <p:tags r:id="rId2"/>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61108"/>
            <a:ext cx="12192000" cy="107632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32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Calibri" panose="020F0502020204030204" pitchFamily="34" charset="0"/>
              </a:rPr>
              <a:t>一</a:t>
            </a:r>
            <a:r>
              <a:rPr kumimoji="0" lang="zh-CN"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黑体" panose="02010609060101010101" pitchFamily="49" charset="-122"/>
              </a:rPr>
              <a:t>、选择题：本大题共</a:t>
            </a:r>
            <a:r>
              <a:rPr kumimoji="0" lang="en-US" altLang="zh-CN"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Times New Roman" panose="02020603050405020304" pitchFamily="18" charset="0"/>
              </a:rPr>
              <a:t>25</a:t>
            </a:r>
            <a:r>
              <a:rPr kumimoji="0" lang="zh-CN" altLang="en-US"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黑体" panose="02010609060101010101" pitchFamily="49" charset="-122"/>
              </a:rPr>
              <a:t>题，每小题</a:t>
            </a:r>
            <a:r>
              <a:rPr kumimoji="0" lang="en-US" altLang="zh-CN"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Times New Roman" panose="02020603050405020304" pitchFamily="18" charset="0"/>
              </a:rPr>
              <a:t>3</a:t>
            </a:r>
            <a:r>
              <a:rPr kumimoji="0" lang="zh-CN" altLang="en-US"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黑体" panose="02010609060101010101" pitchFamily="49" charset="-122"/>
              </a:rPr>
              <a:t>分，共</a:t>
            </a:r>
            <a:r>
              <a:rPr kumimoji="0" lang="en-US"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黑体" panose="02010609060101010101" pitchFamily="49" charset="-122"/>
              </a:rPr>
              <a:t>75</a:t>
            </a:r>
            <a:r>
              <a:rPr kumimoji="0" lang="zh-CN" altLang="en-US" sz="32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黑体" panose="02010609060101010101" pitchFamily="49" charset="-122"/>
              </a:rPr>
              <a:t>分。在每小题列出的四个选项中，只有一 个选项是最符合要求的。</a:t>
            </a:r>
            <a:endParaRPr kumimoji="0" lang="zh-CN" altLang="en-US" sz="32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graphicFrame>
        <p:nvGraphicFramePr>
          <p:cNvPr id="3" name="表格 2"/>
          <p:cNvGraphicFramePr/>
          <p:nvPr>
            <p:custDataLst>
              <p:tags r:id="rId1"/>
            </p:custDataLst>
          </p:nvPr>
        </p:nvGraphicFramePr>
        <p:xfrm>
          <a:off x="347345" y="1175385"/>
          <a:ext cx="11389995" cy="3429000"/>
        </p:xfrm>
        <a:graphic>
          <a:graphicData uri="http://schemas.openxmlformats.org/drawingml/2006/table">
            <a:tbl>
              <a:tblPr/>
              <a:tblGrid>
                <a:gridCol w="972820"/>
                <a:gridCol w="785495"/>
                <a:gridCol w="798830"/>
                <a:gridCol w="800100"/>
                <a:gridCol w="800735"/>
                <a:gridCol w="800735"/>
                <a:gridCol w="805815"/>
                <a:gridCol w="791845"/>
                <a:gridCol w="814705"/>
                <a:gridCol w="791845"/>
                <a:gridCol w="805815"/>
                <a:gridCol w="814705"/>
                <a:gridCol w="791845"/>
                <a:gridCol w="814705"/>
              </a:tblGrid>
              <a:tr h="840740">
                <a:tc>
                  <a:txBody>
                    <a:bodyPr/>
                    <a:p>
                      <a:pPr marL="59055" indent="0" algn="ctr">
                        <a:spcBef>
                          <a:spcPct val="0"/>
                        </a:spcBef>
                        <a:spcAft>
                          <a:spcPct val="0"/>
                        </a:spcAft>
                      </a:pPr>
                      <a:r>
                        <a:rPr lang="zh-CN" sz="3200" b="1">
                          <a:solidFill>
                            <a:srgbClr val="000000"/>
                          </a:solidFill>
                          <a:latin typeface="黑体" panose="02010609060101010101" pitchFamily="49" charset="-122"/>
                          <a:ea typeface="黑体" panose="02010609060101010101" pitchFamily="49" charset="-122"/>
                        </a:rPr>
                        <a:t>题号</a:t>
                      </a:r>
                      <a:endParaRPr 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90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2</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3</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4</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5</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6</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7</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8</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9</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10</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11</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12</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13</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862965">
                <a:tc>
                  <a:txBody>
                    <a:bodyPr/>
                    <a:p>
                      <a:pPr marL="59055" indent="0" algn="ctr">
                        <a:spcBef>
                          <a:spcPct val="0"/>
                        </a:spcBef>
                        <a:spcAft>
                          <a:spcPct val="0"/>
                        </a:spcAft>
                      </a:pPr>
                      <a:r>
                        <a:rPr lang="zh-CN" sz="3200" b="1">
                          <a:solidFill>
                            <a:srgbClr val="000000"/>
                          </a:solidFill>
                          <a:latin typeface="黑体" panose="02010609060101010101" pitchFamily="49" charset="-122"/>
                          <a:ea typeface="黑体" panose="02010609060101010101" pitchFamily="49" charset="-122"/>
                        </a:rPr>
                        <a:t>答案</a:t>
                      </a:r>
                      <a:endParaRPr 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90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A</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solidFill>
                            <a:srgbClr val="FF0000"/>
                          </a:solidFill>
                          <a:latin typeface="黑体" panose="02010609060101010101" pitchFamily="49" charset="-122"/>
                          <a:ea typeface="黑体" panose="02010609060101010101" pitchFamily="49" charset="-122"/>
                        </a:rPr>
                        <a:t>A</a:t>
                      </a:r>
                      <a:endParaRPr lang="en-US" altLang="zh-CN" sz="3200" b="1">
                        <a:solidFill>
                          <a:srgbClr val="FF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solidFill>
                            <a:srgbClr val="FF0000"/>
                          </a:solidFill>
                          <a:latin typeface="黑体" panose="02010609060101010101" pitchFamily="49" charset="-122"/>
                          <a:ea typeface="黑体" panose="02010609060101010101" pitchFamily="49" charset="-122"/>
                        </a:rPr>
                        <a:t>D</a:t>
                      </a:r>
                      <a:endParaRPr lang="en-US" altLang="zh-CN" sz="3200" b="1">
                        <a:solidFill>
                          <a:srgbClr val="FF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solidFill>
                            <a:srgbClr val="FF0000"/>
                          </a:solidFill>
                          <a:highlight>
                            <a:srgbClr val="0000FF"/>
                          </a:highlight>
                          <a:latin typeface="黑体" panose="02010609060101010101" pitchFamily="49" charset="-122"/>
                          <a:ea typeface="黑体" panose="02010609060101010101" pitchFamily="49" charset="-122"/>
                        </a:rPr>
                        <a:t>B</a:t>
                      </a:r>
                      <a:endParaRPr lang="en-US" altLang="zh-CN" sz="3200" b="1">
                        <a:solidFill>
                          <a:srgbClr val="FF0000"/>
                        </a:solidFill>
                        <a:highlight>
                          <a:srgbClr val="0000FF"/>
                        </a:highlight>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B</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D</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solidFill>
                            <a:srgbClr val="FF0000"/>
                          </a:solidFill>
                          <a:latin typeface="黑体" panose="02010609060101010101" pitchFamily="49" charset="-122"/>
                          <a:ea typeface="黑体" panose="02010609060101010101" pitchFamily="49" charset="-122"/>
                        </a:rPr>
                        <a:t>B</a:t>
                      </a:r>
                      <a:endParaRPr lang="en-US" altLang="zh-CN" sz="3200" b="1">
                        <a:solidFill>
                          <a:srgbClr val="FF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algn="ctr">
                        <a:lnSpc>
                          <a:spcPct val="150000"/>
                        </a:lnSpc>
                        <a:buClrTx/>
                        <a:buSzTx/>
                        <a:buFontTx/>
                      </a:pPr>
                      <a:r>
                        <a:rPr lang="en-US" altLang="zh-CN" sz="3200" b="1">
                          <a:solidFill>
                            <a:srgbClr val="FF0000"/>
                          </a:solidFill>
                          <a:highlight>
                            <a:srgbClr val="FFFF00"/>
                          </a:highlight>
                          <a:latin typeface="黑体" panose="02010609060101010101" pitchFamily="49" charset="-122"/>
                          <a:ea typeface="黑体" panose="02010609060101010101" pitchFamily="49" charset="-122"/>
                        </a:rPr>
                        <a:t>B</a:t>
                      </a:r>
                      <a:endParaRPr lang="en-US" altLang="zh-CN" sz="3200" b="1">
                        <a:solidFill>
                          <a:srgbClr val="FF0000"/>
                        </a:solidFill>
                        <a:highlight>
                          <a:srgbClr val="0000FF"/>
                        </a:highlight>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algn="ctr">
                        <a:lnSpc>
                          <a:spcPct val="150000"/>
                        </a:lnSpc>
                        <a:buClrTx/>
                        <a:buSzTx/>
                        <a:buFontTx/>
                      </a:pPr>
                      <a:r>
                        <a:rPr lang="en-US" altLang="zh-CN" sz="3200" b="1">
                          <a:solidFill>
                            <a:srgbClr val="FF0000"/>
                          </a:solidFill>
                          <a:highlight>
                            <a:srgbClr val="FFFF00"/>
                          </a:highlight>
                          <a:latin typeface="黑体" panose="02010609060101010101" pitchFamily="49" charset="-122"/>
                          <a:ea typeface="黑体" panose="02010609060101010101" pitchFamily="49" charset="-122"/>
                        </a:rPr>
                        <a:t>A</a:t>
                      </a:r>
                      <a:endParaRPr lang="en-US" altLang="zh-CN" sz="3200" b="1">
                        <a:solidFill>
                          <a:srgbClr val="FF0000"/>
                        </a:solidFill>
                        <a:highlight>
                          <a:srgbClr val="0000FF"/>
                        </a:highlight>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algn="ctr">
                        <a:lnSpc>
                          <a:spcPct val="150000"/>
                        </a:lnSpc>
                        <a:buClrTx/>
                        <a:buSzTx/>
                        <a:buFontTx/>
                      </a:pPr>
                      <a:r>
                        <a:rPr lang="en-US" altLang="zh-CN" sz="3200" b="1">
                          <a:solidFill>
                            <a:srgbClr val="FF0000"/>
                          </a:solidFill>
                          <a:highlight>
                            <a:srgbClr val="FFFF00"/>
                          </a:highlight>
                          <a:latin typeface="黑体" panose="02010609060101010101" pitchFamily="49" charset="-122"/>
                          <a:ea typeface="黑体" panose="02010609060101010101" pitchFamily="49" charset="-122"/>
                        </a:rPr>
                        <a:t>C</a:t>
                      </a:r>
                      <a:endParaRPr lang="en-US" altLang="zh-CN" sz="3200" b="1">
                        <a:solidFill>
                          <a:srgbClr val="FF0000"/>
                        </a:solidFill>
                        <a:highlight>
                          <a:srgbClr val="FFFF00"/>
                        </a:highlight>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algn="ctr">
                        <a:lnSpc>
                          <a:spcPct val="150000"/>
                        </a:lnSpc>
                        <a:buClrTx/>
                        <a:buSzTx/>
                        <a:buFontTx/>
                      </a:pPr>
                      <a:r>
                        <a:rPr lang="en-US" altLang="zh-CN" sz="3200" b="1">
                          <a:solidFill>
                            <a:srgbClr val="FF0000"/>
                          </a:solidFill>
                          <a:highlight>
                            <a:srgbClr val="0000FF"/>
                          </a:highlight>
                          <a:latin typeface="黑体" panose="02010609060101010101" pitchFamily="49" charset="-122"/>
                          <a:ea typeface="黑体" panose="02010609060101010101" pitchFamily="49" charset="-122"/>
                        </a:rPr>
                        <a:t>C</a:t>
                      </a:r>
                      <a:endParaRPr lang="en-US" altLang="zh-CN" sz="3200" b="1">
                        <a:solidFill>
                          <a:srgbClr val="FF0000"/>
                        </a:solidFill>
                        <a:highlight>
                          <a:srgbClr val="0000FF"/>
                        </a:highlight>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algn="ctr">
                        <a:lnSpc>
                          <a:spcPct val="150000"/>
                        </a:lnSpc>
                        <a:buClrTx/>
                        <a:buSzTx/>
                        <a:buFontTx/>
                      </a:pPr>
                      <a:r>
                        <a:rPr lang="en-US" altLang="zh-CN" sz="3200" b="1">
                          <a:solidFill>
                            <a:srgbClr val="FF0000"/>
                          </a:solidFill>
                          <a:highlight>
                            <a:srgbClr val="FFFF00"/>
                          </a:highlight>
                          <a:latin typeface="黑体" panose="02010609060101010101" pitchFamily="49" charset="-122"/>
                          <a:ea typeface="黑体" panose="02010609060101010101" pitchFamily="49" charset="-122"/>
                        </a:rPr>
                        <a:t>D</a:t>
                      </a:r>
                      <a:endParaRPr lang="en-US" altLang="zh-CN" sz="3200" b="1">
                        <a:solidFill>
                          <a:srgbClr val="FF0000"/>
                        </a:solidFill>
                        <a:highlight>
                          <a:srgbClr val="0000FF"/>
                        </a:highlight>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A</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r>
              <a:tr h="862330">
                <a:tc>
                  <a:txBody>
                    <a:bodyPr/>
                    <a:p>
                      <a:pPr marL="59055" indent="0" algn="ctr">
                        <a:spcBef>
                          <a:spcPct val="0"/>
                        </a:spcBef>
                        <a:spcAft>
                          <a:spcPct val="0"/>
                        </a:spcAft>
                      </a:pPr>
                      <a:r>
                        <a:rPr lang="zh-CN" sz="3200" b="1">
                          <a:solidFill>
                            <a:srgbClr val="000000"/>
                          </a:solidFill>
                          <a:latin typeface="黑体" panose="02010609060101010101" pitchFamily="49" charset="-122"/>
                          <a:ea typeface="黑体" panose="02010609060101010101" pitchFamily="49" charset="-122"/>
                        </a:rPr>
                        <a:t>题号</a:t>
                      </a:r>
                      <a:endParaRPr 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90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14</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15</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16</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17</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18</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19</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20</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21</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22</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23</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24</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25</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r>
                        <a:rPr lang="en-US" altLang="zh-CN" sz="3200" b="1">
                          <a:solidFill>
                            <a:srgbClr val="000000"/>
                          </a:solidFill>
                          <a:latin typeface="黑体" panose="02010609060101010101" pitchFamily="49" charset="-122"/>
                          <a:ea typeface="黑体" panose="02010609060101010101" pitchFamily="49" charset="-122"/>
                        </a:rPr>
                        <a:t> </a:t>
                      </a:r>
                      <a:endParaRPr lang="en-US" alt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r>
              <a:tr h="862965">
                <a:tc>
                  <a:txBody>
                    <a:bodyPr/>
                    <a:p>
                      <a:pPr marL="59055" indent="0" algn="ctr">
                        <a:spcBef>
                          <a:spcPct val="0"/>
                        </a:spcBef>
                        <a:spcAft>
                          <a:spcPct val="0"/>
                        </a:spcAft>
                      </a:pPr>
                      <a:r>
                        <a:rPr lang="zh-CN" sz="3200" b="1">
                          <a:solidFill>
                            <a:srgbClr val="000000"/>
                          </a:solidFill>
                          <a:latin typeface="黑体" panose="02010609060101010101" pitchFamily="49" charset="-122"/>
                          <a:ea typeface="黑体" panose="02010609060101010101" pitchFamily="49" charset="-122"/>
                        </a:rPr>
                        <a:t>答案</a:t>
                      </a:r>
                      <a:endParaRPr lang="zh-CN" sz="3200" b="1">
                        <a:solidFill>
                          <a:srgbClr val="000000"/>
                        </a:solidFill>
                        <a:latin typeface="黑体" panose="02010609060101010101" pitchFamily="49" charset="-122"/>
                        <a:ea typeface="黑体" panose="02010609060101010101" pitchFamily="49" charset="-122"/>
                      </a:endParaRPr>
                    </a:p>
                  </a:txBody>
                  <a:tcPr marL="0" marR="0" marT="0" marB="0" anchor="ctr" anchorCtr="0">
                    <a:lnL w="190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B</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D</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solidFill>
                            <a:srgbClr val="FF0000"/>
                          </a:solidFill>
                          <a:highlight>
                            <a:srgbClr val="FFFF00"/>
                          </a:highlight>
                          <a:latin typeface="黑体" panose="02010609060101010101" pitchFamily="49" charset="-122"/>
                          <a:ea typeface="黑体" panose="02010609060101010101" pitchFamily="49" charset="-122"/>
                        </a:rPr>
                        <a:t>A</a:t>
                      </a:r>
                      <a:endParaRPr lang="en-US" altLang="zh-CN" sz="3200" b="1">
                        <a:solidFill>
                          <a:srgbClr val="FF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A</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solidFill>
                            <a:srgbClr val="FF0000"/>
                          </a:solidFill>
                          <a:highlight>
                            <a:srgbClr val="0000FF"/>
                          </a:highlight>
                          <a:latin typeface="黑体" panose="02010609060101010101" pitchFamily="49" charset="-122"/>
                          <a:ea typeface="黑体" panose="02010609060101010101" pitchFamily="49" charset="-122"/>
                        </a:rPr>
                        <a:t>D</a:t>
                      </a:r>
                      <a:endParaRPr lang="en-US" altLang="zh-CN" sz="3200" b="1">
                        <a:solidFill>
                          <a:srgbClr val="FF0000"/>
                        </a:solidFill>
                        <a:highlight>
                          <a:srgbClr val="0000FF"/>
                        </a:highlight>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solidFill>
                            <a:srgbClr val="FF0000"/>
                          </a:solidFill>
                          <a:highlight>
                            <a:srgbClr val="0000FF"/>
                          </a:highlight>
                          <a:latin typeface="黑体" panose="02010609060101010101" pitchFamily="49" charset="-122"/>
                          <a:ea typeface="黑体" panose="02010609060101010101" pitchFamily="49" charset="-122"/>
                        </a:rPr>
                        <a:t>C</a:t>
                      </a:r>
                      <a:endParaRPr lang="en-US" altLang="zh-CN" sz="3200" b="1">
                        <a:solidFill>
                          <a:srgbClr val="FF0000"/>
                        </a:solidFill>
                        <a:highlight>
                          <a:srgbClr val="0000FF"/>
                        </a:highlight>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solidFill>
                            <a:srgbClr val="FF0000"/>
                          </a:solidFill>
                          <a:latin typeface="黑体" panose="02010609060101010101" pitchFamily="49" charset="-122"/>
                          <a:ea typeface="黑体" panose="02010609060101010101" pitchFamily="49" charset="-122"/>
                        </a:rPr>
                        <a:t>B</a:t>
                      </a:r>
                      <a:endParaRPr lang="en-US" altLang="zh-CN" sz="3200" b="1">
                        <a:solidFill>
                          <a:srgbClr val="FF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A</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D</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latin typeface="黑体" panose="02010609060101010101" pitchFamily="49" charset="-122"/>
                          <a:ea typeface="黑体" panose="02010609060101010101" pitchFamily="49" charset="-122"/>
                        </a:rPr>
                        <a:t>C</a:t>
                      </a:r>
                      <a:endParaRPr lang="en-US" altLang="zh-CN" sz="3200" b="1">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solidFill>
                            <a:srgbClr val="FF0000"/>
                          </a:solidFill>
                          <a:latin typeface="黑体" panose="02010609060101010101" pitchFamily="49" charset="-122"/>
                          <a:ea typeface="黑体" panose="02010609060101010101" pitchFamily="49" charset="-122"/>
                        </a:rPr>
                        <a:t>B</a:t>
                      </a:r>
                      <a:endParaRPr lang="en-US" altLang="zh-CN" sz="3200" b="1">
                        <a:solidFill>
                          <a:srgbClr val="FF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lnSpc>
                          <a:spcPct val="150000"/>
                        </a:lnSpc>
                        <a:spcBef>
                          <a:spcPct val="0"/>
                        </a:spcBef>
                        <a:spcAft>
                          <a:spcPct val="0"/>
                        </a:spcAft>
                      </a:pPr>
                      <a:r>
                        <a:rPr lang="en-US" altLang="zh-CN" sz="3200" b="1">
                          <a:solidFill>
                            <a:srgbClr val="FF0000"/>
                          </a:solidFill>
                          <a:highlight>
                            <a:srgbClr val="FFFF00"/>
                          </a:highlight>
                          <a:latin typeface="黑体" panose="02010609060101010101" pitchFamily="49" charset="-122"/>
                          <a:ea typeface="黑体" panose="02010609060101010101" pitchFamily="49" charset="-122"/>
                        </a:rPr>
                        <a:t>C</a:t>
                      </a:r>
                      <a:endParaRPr lang="en-US" altLang="zh-CN" sz="3200" b="1">
                        <a:solidFill>
                          <a:srgbClr val="FF0000"/>
                        </a:solidFill>
                        <a:highlight>
                          <a:srgbClr val="FFFF00"/>
                        </a:highlight>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c>
                  <a:txBody>
                    <a:bodyPr/>
                    <a:p>
                      <a:pPr marL="59055" indent="0" algn="ctr">
                        <a:spcBef>
                          <a:spcPct val="0"/>
                        </a:spcBef>
                        <a:spcAft>
                          <a:spcPct val="0"/>
                        </a:spcAft>
                      </a:pPr>
                      <a:endParaRPr sz="3200" b="1">
                        <a:solidFill>
                          <a:srgbClr val="000000"/>
                        </a:solidFill>
                        <a:latin typeface="黑体" panose="02010609060101010101" pitchFamily="49" charset="-122"/>
                        <a:ea typeface="黑体" panose="02010609060101010101" pitchFamily="49" charset="-122"/>
                      </a:endParaRPr>
                    </a:p>
                  </a:txBody>
                  <a:tcPr marL="0" marR="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9050" cap="flat" cmpd="sng">
                      <a:solidFill>
                        <a:srgbClr val="000008"/>
                      </a:solidFill>
                      <a:prstDash val="solid"/>
                      <a:headEnd type="none" w="med" len="med"/>
                      <a:tailEnd type="none" w="med" len="med"/>
                    </a:lnT>
                    <a:lnB w="19050" cap="flat" cmpd="sng">
                      <a:solidFill>
                        <a:srgbClr val="000008"/>
                      </a:solidFill>
                      <a:prstDash val="solid"/>
                      <a:headEnd type="none" w="med" len="med"/>
                      <a:tailEnd type="none" w="med" len="med"/>
                    </a:lnB>
                    <a:noFill/>
                  </a:tcPr>
                </a:tc>
              </a:tr>
            </a:tbl>
          </a:graphicData>
        </a:graphic>
      </p:graphicFrame>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18110" y="111125"/>
            <a:ext cx="12073890" cy="988695"/>
          </a:xfrm>
          <a:prstGeom prst="rect">
            <a:avLst/>
          </a:prstGeom>
        </p:spPr>
        <p:txBody>
          <a:bodyPr wrap="square">
            <a:spAutoFit/>
          </a:bodyPr>
          <a:p>
            <a:pPr marL="266700" indent="-200025" algn="l" defTabSz="266700" fontAlgn="auto">
              <a:lnSpc>
                <a:spcPts val="3500"/>
              </a:lnSpc>
              <a:spcBef>
                <a:spcPct val="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8</a:t>
            </a:r>
            <a:r>
              <a:rPr lang="zh-CN" altLang="en-US" sz="2800" b="1">
                <a:latin typeface="黑体" panose="02010609060101010101" pitchFamily="49" charset="-122"/>
                <a:ea typeface="黑体" panose="02010609060101010101" pitchFamily="49" charset="-122"/>
                <a:cs typeface="黑体" panose="02010609060101010101" pitchFamily="49" charset="-122"/>
              </a:rPr>
              <a:t>．</a:t>
            </a:r>
            <a:r>
              <a:rPr lang="en-US" altLang="zh-CN" sz="2800" b="1">
                <a:latin typeface="黑体" panose="02010609060101010101" pitchFamily="49" charset="-122"/>
                <a:ea typeface="黑体" panose="02010609060101010101" pitchFamily="49" charset="-122"/>
                <a:cs typeface="黑体" panose="02010609060101010101" pitchFamily="49" charset="-122"/>
              </a:rPr>
              <a:t>1926</a:t>
            </a:r>
            <a:r>
              <a:rPr lang="zh-CN" altLang="en-US" sz="2800" b="1">
                <a:latin typeface="黑体" panose="02010609060101010101" pitchFamily="49" charset="-122"/>
                <a:ea typeface="黑体" panose="02010609060101010101" pitchFamily="49" charset="-122"/>
                <a:cs typeface="黑体" panose="02010609060101010101" pitchFamily="49" charset="-122"/>
              </a:rPr>
              <a:t>年</a:t>
            </a:r>
            <a:r>
              <a:rPr lang="en-US" altLang="zh-CN" sz="2800" b="1">
                <a:latin typeface="黑体" panose="02010609060101010101" pitchFamily="49" charset="-122"/>
                <a:ea typeface="黑体" panose="02010609060101010101" pitchFamily="49" charset="-122"/>
                <a:cs typeface="黑体" panose="02010609060101010101" pitchFamily="49" charset="-122"/>
              </a:rPr>
              <a:t>1</a:t>
            </a:r>
            <a:r>
              <a:rPr lang="zh-CN" altLang="en-US" sz="2800" b="1">
                <a:latin typeface="黑体" panose="02010609060101010101" pitchFamily="49" charset="-122"/>
                <a:ea typeface="黑体" panose="02010609060101010101" pitchFamily="49" charset="-122"/>
                <a:cs typeface="黑体" panose="02010609060101010101" pitchFamily="49" charset="-122"/>
              </a:rPr>
              <a:t>月，中国国民党第二次全国代表大会通过了</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妇女运动决议案</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，决议案规定了图</a:t>
            </a:r>
            <a:r>
              <a:rPr lang="en-US" altLang="zh-CN" sz="2800" b="1">
                <a:latin typeface="黑体" panose="02010609060101010101" pitchFamily="49" charset="-122"/>
                <a:ea typeface="黑体" panose="02010609060101010101" pitchFamily="49" charset="-122"/>
                <a:cs typeface="黑体" panose="02010609060101010101" pitchFamily="49" charset="-122"/>
              </a:rPr>
              <a:t>1</a:t>
            </a:r>
            <a:r>
              <a:rPr lang="zh-CN" altLang="en-US" sz="2800" b="1">
                <a:latin typeface="黑体" panose="02010609060101010101" pitchFamily="49" charset="-122"/>
                <a:ea typeface="黑体" panose="02010609060101010101" pitchFamily="49" charset="-122"/>
                <a:cs typeface="黑体" panose="02010609060101010101" pitchFamily="49" charset="-122"/>
              </a:rPr>
              <a:t>所示的基本原则：</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graphicFrame>
        <p:nvGraphicFramePr>
          <p:cNvPr id="7" name="表格 6"/>
          <p:cNvGraphicFramePr/>
          <p:nvPr/>
        </p:nvGraphicFramePr>
        <p:xfrm>
          <a:off x="557530" y="1153478"/>
          <a:ext cx="11219815" cy="3200400"/>
        </p:xfrm>
        <a:graphic>
          <a:graphicData uri="http://schemas.openxmlformats.org/drawingml/2006/table">
            <a:tbl>
              <a:tblPr/>
              <a:tblGrid>
                <a:gridCol w="11219815"/>
              </a:tblGrid>
              <a:tr h="0">
                <a:tc>
                  <a:txBody>
                    <a:bodyPr/>
                    <a:p>
                      <a:pPr marL="259715" indent="0" algn="l" fontAlgn="auto">
                        <a:lnSpc>
                          <a:spcPts val="3500"/>
                        </a:lnSpc>
                        <a:spcBef>
                          <a:spcPct val="0"/>
                        </a:spcBef>
                        <a:spcAft>
                          <a:spcPct val="0"/>
                        </a:spcAft>
                      </a:pPr>
                      <a:r>
                        <a:rPr lang="zh-CN" sz="2800" b="1">
                          <a:latin typeface="楷体" panose="02010609060101010101" charset="-122"/>
                          <a:ea typeface="楷体" panose="02010609060101010101" charset="-122"/>
                        </a:rPr>
                        <a:t>制定男女平等的法律；</a:t>
                      </a:r>
                      <a:endParaRPr lang="zh-CN" sz="2800" b="1">
                        <a:latin typeface="楷体" panose="02010609060101010101" charset="-122"/>
                        <a:ea typeface="楷体" panose="02010609060101010101" charset="-122"/>
                      </a:endParaRPr>
                    </a:p>
                    <a:p>
                      <a:pPr marL="259715" indent="0" algn="l" fontAlgn="auto">
                        <a:lnSpc>
                          <a:spcPts val="3500"/>
                        </a:lnSpc>
                        <a:spcBef>
                          <a:spcPct val="0"/>
                        </a:spcBef>
                        <a:spcAft>
                          <a:spcPct val="0"/>
                        </a:spcAft>
                      </a:pPr>
                      <a:r>
                        <a:rPr lang="zh-CN" sz="2800" b="1">
                          <a:latin typeface="楷体" panose="02010609060101010101" charset="-122"/>
                          <a:ea typeface="楷体" panose="02010609060101010101" charset="-122"/>
                        </a:rPr>
                        <a:t>规定女子有财产权和继承权；</a:t>
                      </a:r>
                      <a:endParaRPr lang="zh-CN" sz="2800" b="1">
                        <a:latin typeface="楷体" panose="02010609060101010101" charset="-122"/>
                        <a:ea typeface="楷体" panose="02010609060101010101" charset="-122"/>
                      </a:endParaRPr>
                    </a:p>
                    <a:p>
                      <a:pPr marL="259715" indent="0" algn="l" fontAlgn="auto">
                        <a:lnSpc>
                          <a:spcPts val="3500"/>
                        </a:lnSpc>
                        <a:spcBef>
                          <a:spcPct val="0"/>
                        </a:spcBef>
                        <a:spcAft>
                          <a:spcPct val="0"/>
                        </a:spcAft>
                      </a:pPr>
                      <a:r>
                        <a:rPr lang="zh-CN" sz="2800" b="1">
                          <a:latin typeface="楷体" panose="02010609060101010101" charset="-122"/>
                          <a:ea typeface="楷体" panose="02010609060101010101" charset="-122"/>
                        </a:rPr>
                        <a:t>严禁买卖人口，保护女性和儿童；</a:t>
                      </a:r>
                      <a:endParaRPr lang="zh-CN" sz="2800" b="1">
                        <a:latin typeface="楷体" panose="02010609060101010101" charset="-122"/>
                        <a:ea typeface="楷体" panose="02010609060101010101" charset="-122"/>
                      </a:endParaRPr>
                    </a:p>
                    <a:p>
                      <a:pPr marL="259715" indent="0" algn="l" fontAlgn="auto">
                        <a:lnSpc>
                          <a:spcPts val="3500"/>
                        </a:lnSpc>
                        <a:spcBef>
                          <a:spcPct val="0"/>
                        </a:spcBef>
                        <a:spcAft>
                          <a:spcPct val="0"/>
                        </a:spcAft>
                      </a:pPr>
                      <a:r>
                        <a:rPr lang="zh-CN" sz="2800" b="1">
                          <a:latin typeface="楷体" panose="02010609060101010101" charset="-122"/>
                          <a:ea typeface="楷体" panose="02010609060101010101" charset="-122"/>
                        </a:rPr>
                        <a:t>反对多妻制和童养媳；</a:t>
                      </a:r>
                      <a:endParaRPr lang="zh-CN" sz="2800" b="1">
                        <a:latin typeface="楷体" panose="02010609060101010101" charset="-122"/>
                        <a:ea typeface="楷体" panose="02010609060101010101" charset="-122"/>
                      </a:endParaRPr>
                    </a:p>
                    <a:p>
                      <a:pPr marL="259715" indent="0" algn="l" fontAlgn="auto">
                        <a:lnSpc>
                          <a:spcPts val="3500"/>
                        </a:lnSpc>
                        <a:spcBef>
                          <a:spcPct val="0"/>
                        </a:spcBef>
                        <a:spcAft>
                          <a:spcPct val="0"/>
                        </a:spcAft>
                      </a:pPr>
                      <a:r>
                        <a:rPr lang="zh-CN" sz="2800" b="1">
                          <a:latin typeface="楷体" panose="02010609060101010101" charset="-122"/>
                          <a:ea typeface="楷体" panose="02010609060101010101" charset="-122"/>
                        </a:rPr>
                        <a:t>根据同工同酬，保护女性及童工的原则，制订妇女劳动法。</a:t>
                      </a:r>
                      <a:endParaRPr lang="zh-CN" sz="2800" b="1">
                        <a:latin typeface="楷体" panose="02010609060101010101" charset="-122"/>
                        <a:ea typeface="楷体" panose="02010609060101010101"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
        <p:nvSpPr>
          <p:cNvPr id="8" name="文本框 7"/>
          <p:cNvSpPr txBox="1"/>
          <p:nvPr/>
        </p:nvSpPr>
        <p:spPr>
          <a:xfrm>
            <a:off x="117475" y="3502025"/>
            <a:ext cx="11659870" cy="2461260"/>
          </a:xfrm>
          <a:prstGeom prst="rect">
            <a:avLst/>
          </a:prstGeom>
        </p:spPr>
        <p:txBody>
          <a:bodyPr wrap="square">
            <a:spAutoFit/>
          </a:bodyPr>
          <a:p>
            <a:r>
              <a:rPr lang="en-US" altLang="zh-CN" sz="2800">
                <a:latin typeface="黑体" panose="02010609060101010101" pitchFamily="49" charset="-122"/>
                <a:ea typeface="黑体" panose="02010609060101010101" pitchFamily="49" charset="-122"/>
                <a:cs typeface="黑体" panose="02010609060101010101" pitchFamily="49" charset="-122"/>
              </a:rPr>
              <a:t>                            </a:t>
            </a:r>
            <a:r>
              <a:rPr lang="zh-CN" altLang="en-US" sz="2800">
                <a:latin typeface="黑体" panose="02010609060101010101" pitchFamily="49" charset="-122"/>
                <a:ea typeface="黑体" panose="02010609060101010101" pitchFamily="49" charset="-122"/>
                <a:cs typeface="黑体" panose="02010609060101010101" pitchFamily="49" charset="-122"/>
              </a:rPr>
              <a:t>图</a:t>
            </a:r>
            <a:r>
              <a:rPr lang="en-US" altLang="zh-CN" sz="2800">
                <a:latin typeface="黑体" panose="02010609060101010101" pitchFamily="49" charset="-122"/>
                <a:ea typeface="黑体" panose="02010609060101010101" pitchFamily="49" charset="-122"/>
                <a:cs typeface="黑体" panose="02010609060101010101" pitchFamily="49" charset="-122"/>
              </a:rPr>
              <a:t>1</a:t>
            </a:r>
            <a:endParaRPr lang="en-US" altLang="zh-CN" sz="2800">
              <a:latin typeface="黑体" panose="02010609060101010101" pitchFamily="49" charset="-122"/>
              <a:ea typeface="黑体" panose="02010609060101010101" pitchFamily="49" charset="-122"/>
              <a:cs typeface="黑体" panose="02010609060101010101" pitchFamily="49" charset="-122"/>
            </a:endParaRPr>
          </a:p>
          <a:p>
            <a:pPr marL="266700" indent="0" algn="l" defTabSz="266700">
              <a:lnSpc>
                <a:spcPct val="150000"/>
              </a:lnSpc>
              <a:spcBef>
                <a:spcPct val="0"/>
              </a:spcBef>
              <a:spcAft>
                <a:spcPct val="0"/>
              </a:spcAft>
            </a:pPr>
            <a:r>
              <a:rPr lang="zh-CN" altLang="en-US" sz="2800" b="1">
                <a:latin typeface="黑体" panose="02010609060101010101" pitchFamily="49" charset="-122"/>
                <a:ea typeface="黑体" panose="02010609060101010101" pitchFamily="49" charset="-122"/>
                <a:cs typeface="黑体" panose="02010609060101010101" pitchFamily="49" charset="-122"/>
              </a:rPr>
              <a:t>上述材料见证了</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marL="266700" indent="0" algn="just" defTabSz="266700">
              <a:lnSpc>
                <a:spcPct val="150000"/>
              </a:lnSpc>
              <a:spcBef>
                <a:spcPct val="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A</a:t>
            </a:r>
            <a:r>
              <a:rPr lang="zh-CN" altLang="en-US" sz="2800" b="1">
                <a:latin typeface="黑体" panose="02010609060101010101" pitchFamily="49" charset="-122"/>
                <a:ea typeface="黑体" panose="02010609060101010101" pitchFamily="49" charset="-122"/>
                <a:cs typeface="黑体" panose="02010609060101010101" pitchFamily="49" charset="-122"/>
              </a:rPr>
              <a:t>．国民政府时期女权运动的发展</a:t>
            </a:r>
            <a:r>
              <a:rPr lang="en-US" altLang="zh-CN" sz="2800" b="1">
                <a:highlight>
                  <a:srgbClr val="FF00FF"/>
                </a:highlight>
                <a:latin typeface="黑体" panose="02010609060101010101" pitchFamily="49" charset="-122"/>
                <a:ea typeface="黑体" panose="02010609060101010101" pitchFamily="49" charset="-122"/>
                <a:cs typeface="黑体" panose="02010609060101010101" pitchFamily="49" charset="-122"/>
              </a:rPr>
              <a:t>(28%) </a:t>
            </a:r>
            <a:r>
              <a:rPr lang="zh-CN" altLang="en-US" sz="2800" b="1">
                <a:latin typeface="黑体" panose="02010609060101010101" pitchFamily="49" charset="-122"/>
                <a:ea typeface="黑体" panose="02010609060101010101" pitchFamily="49" charset="-122"/>
                <a:cs typeface="黑体" panose="02010609060101010101" pitchFamily="49" charset="-122"/>
              </a:rPr>
              <a:t> </a:t>
            </a:r>
            <a:r>
              <a:rPr lang="en-US" altLang="zh-CN" sz="2800" b="1">
                <a:latin typeface="黑体" panose="02010609060101010101" pitchFamily="49" charset="-122"/>
                <a:ea typeface="黑体" panose="02010609060101010101" pitchFamily="49" charset="-122"/>
                <a:cs typeface="黑体" panose="02010609060101010101" pitchFamily="49" charset="-122"/>
              </a:rPr>
              <a:t>B</a:t>
            </a:r>
            <a:r>
              <a:rPr lang="zh-CN" altLang="en-US" sz="2800" b="1">
                <a:latin typeface="黑体" panose="02010609060101010101" pitchFamily="49" charset="-122"/>
                <a:ea typeface="黑体" panose="02010609060101010101" pitchFamily="49" charset="-122"/>
                <a:cs typeface="黑体" panose="02010609060101010101" pitchFamily="49" charset="-122"/>
              </a:rPr>
              <a:t>．妇女解放路径的探索</a:t>
            </a:r>
            <a:r>
              <a:rPr lang="en-US" altLang="zh-CN" sz="2800" b="1">
                <a:highlight>
                  <a:srgbClr val="FF00FF"/>
                </a:highlight>
                <a:latin typeface="黑体" panose="02010609060101010101" pitchFamily="49" charset="-122"/>
                <a:ea typeface="黑体" panose="02010609060101010101" pitchFamily="49" charset="-122"/>
                <a:cs typeface="黑体" panose="02010609060101010101" pitchFamily="49" charset="-122"/>
              </a:rPr>
              <a:t>(32%)</a:t>
            </a:r>
            <a:r>
              <a:rPr lang="en-US" altLang="zh-CN" sz="2800" b="1">
                <a:latin typeface="黑体" panose="02010609060101010101" pitchFamily="49" charset="-122"/>
                <a:ea typeface="黑体" panose="02010609060101010101" pitchFamily="49" charset="-122"/>
                <a:cs typeface="黑体" panose="02010609060101010101" pitchFamily="49" charset="-122"/>
              </a:rPr>
              <a:t> </a:t>
            </a:r>
            <a:endParaRPr lang="en-US" altLang="zh-CN" sz="2800" b="1">
              <a:latin typeface="黑体" panose="02010609060101010101" pitchFamily="49" charset="-122"/>
              <a:ea typeface="黑体" panose="02010609060101010101" pitchFamily="49" charset="-122"/>
              <a:cs typeface="黑体" panose="02010609060101010101" pitchFamily="49" charset="-122"/>
            </a:endParaRPr>
          </a:p>
          <a:p>
            <a:pPr marL="266700" indent="0" algn="just" defTabSz="266700">
              <a:lnSpc>
                <a:spcPct val="150000"/>
              </a:lnSpc>
              <a:spcBef>
                <a:spcPct val="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C</a:t>
            </a:r>
            <a:r>
              <a:rPr lang="zh-CN" altLang="en-US" sz="2800" b="1">
                <a:latin typeface="黑体" panose="02010609060101010101" pitchFamily="49" charset="-122"/>
                <a:ea typeface="黑体" panose="02010609060101010101" pitchFamily="49" charset="-122"/>
                <a:cs typeface="黑体" panose="02010609060101010101" pitchFamily="49" charset="-122"/>
              </a:rPr>
              <a:t>．经济发展推动思想进一步解放</a:t>
            </a:r>
            <a:r>
              <a:rPr lang="en-US" altLang="zh-CN" sz="2800" b="1">
                <a:highlight>
                  <a:srgbClr val="FF00FF"/>
                </a:highlight>
                <a:latin typeface="黑体" panose="02010609060101010101" pitchFamily="49" charset="-122"/>
                <a:ea typeface="黑体" panose="02010609060101010101" pitchFamily="49" charset="-122"/>
                <a:cs typeface="黑体" panose="02010609060101010101" pitchFamily="49" charset="-122"/>
              </a:rPr>
              <a:t>(31%)</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 </a:t>
            </a:r>
            <a:r>
              <a:rPr lang="en-US" altLang="zh-CN" sz="2800" b="1">
                <a:latin typeface="黑体" panose="02010609060101010101" pitchFamily="49" charset="-122"/>
                <a:ea typeface="黑体" panose="02010609060101010101" pitchFamily="49" charset="-122"/>
                <a:cs typeface="黑体" panose="02010609060101010101" pitchFamily="49" charset="-122"/>
              </a:rPr>
              <a:t>D</a:t>
            </a:r>
            <a:r>
              <a:rPr lang="zh-CN" altLang="en-US" sz="2800" b="1">
                <a:latin typeface="黑体" panose="02010609060101010101" pitchFamily="49" charset="-122"/>
                <a:ea typeface="黑体" panose="02010609060101010101" pitchFamily="49" charset="-122"/>
                <a:cs typeface="黑体" panose="02010609060101010101" pitchFamily="49" charset="-122"/>
              </a:rPr>
              <a:t>．社会主流观念的质变</a:t>
            </a:r>
            <a:r>
              <a:rPr lang="zh-CN" altLang="en-US" sz="2800" b="1">
                <a:highlight>
                  <a:srgbClr val="FF00FF"/>
                </a:highlight>
                <a:latin typeface="黑体" panose="02010609060101010101" pitchFamily="49" charset="-122"/>
                <a:ea typeface="黑体" panose="02010609060101010101" pitchFamily="49" charset="-122"/>
                <a:cs typeface="黑体" panose="02010609060101010101" pitchFamily="49" charset="-122"/>
              </a:rPr>
              <a:t>（</a:t>
            </a:r>
            <a:r>
              <a:rPr lang="en-US" altLang="zh-CN" sz="2800" b="1">
                <a:highlight>
                  <a:srgbClr val="FF00FF"/>
                </a:highlight>
                <a:latin typeface="黑体" panose="02010609060101010101" pitchFamily="49" charset="-122"/>
                <a:ea typeface="黑体" panose="02010609060101010101" pitchFamily="49" charset="-122"/>
                <a:cs typeface="黑体" panose="02010609060101010101" pitchFamily="49" charset="-122"/>
              </a:rPr>
              <a:t>8%</a:t>
            </a:r>
            <a:r>
              <a:rPr lang="zh-CN" altLang="en-US" sz="2800" b="1">
                <a:highlight>
                  <a:srgbClr val="FF00FF"/>
                </a:highlight>
                <a:latin typeface="黑体" panose="02010609060101010101" pitchFamily="49" charset="-122"/>
                <a:ea typeface="黑体" panose="02010609060101010101" pitchFamily="49" charset="-122"/>
                <a:cs typeface="黑体" panose="02010609060101010101" pitchFamily="49" charset="-122"/>
              </a:rPr>
              <a:t>）</a:t>
            </a:r>
            <a:endParaRPr lang="zh-CN" altLang="en-US" sz="2800" b="1">
              <a:highlight>
                <a:srgbClr val="FF00FF"/>
              </a:highlight>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0"/>
            <a:ext cx="12148185" cy="6554470"/>
          </a:xfrm>
          <a:prstGeom prst="rect">
            <a:avLst/>
          </a:prstGeom>
          <a:noFill/>
        </p:spPr>
        <p:txBody>
          <a:bodyPr wrap="square" rtlCol="0" anchor="t">
            <a:spAutoFit/>
          </a:bodyPr>
          <a:p>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rPr>
              <a:t>选项分析</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​A</a:t>
            </a:r>
            <a:r>
              <a:rPr lang="zh-CN" altLang="en-US"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国民政府时期女权运动的发展</a:t>
            </a:r>
            <a:r>
              <a:rPr lang="zh-CN" altLang="en-US" sz="2800" b="1">
                <a:latin typeface="黑体" panose="02010609060101010101" pitchFamily="49" charset="-122"/>
                <a:ea typeface="黑体" panose="02010609060101010101" pitchFamily="49" charset="-122"/>
                <a:cs typeface="黑体" panose="02010609060101010101" pitchFamily="49" charset="-122"/>
              </a:rPr>
              <a:t>：</a:t>
            </a:r>
            <a:r>
              <a:rPr lang="en-US" altLang="zh-CN" sz="2800" b="1">
                <a:latin typeface="黑体" panose="02010609060101010101" pitchFamily="49" charset="-122"/>
                <a:ea typeface="黑体" panose="02010609060101010101" pitchFamily="49" charset="-122"/>
                <a:cs typeface="黑体" panose="02010609060101010101" pitchFamily="49" charset="-122"/>
              </a:rPr>
              <a:t>1926</a:t>
            </a:r>
            <a:r>
              <a:rPr lang="zh-CN" altLang="en-US" sz="2800" b="1">
                <a:latin typeface="黑体" panose="02010609060101010101" pitchFamily="49" charset="-122"/>
                <a:ea typeface="黑体" panose="02010609060101010101" pitchFamily="49" charset="-122"/>
                <a:cs typeface="黑体" panose="02010609060101010101" pitchFamily="49" charset="-122"/>
              </a:rPr>
              <a:t>年国民政府尚未完全统一全国（国民政府成立于</a:t>
            </a:r>
            <a:r>
              <a:rPr lang="en-US" altLang="zh-CN" sz="2800" b="1">
                <a:latin typeface="黑体" panose="02010609060101010101" pitchFamily="49" charset="-122"/>
                <a:ea typeface="黑体" panose="02010609060101010101" pitchFamily="49" charset="-122"/>
                <a:cs typeface="黑体" panose="02010609060101010101" pitchFamily="49" charset="-122"/>
              </a:rPr>
              <a:t>1925</a:t>
            </a:r>
            <a:r>
              <a:rPr lang="zh-CN" altLang="en-US" sz="2800" b="1">
                <a:latin typeface="黑体" panose="02010609060101010101" pitchFamily="49" charset="-122"/>
                <a:ea typeface="黑体" panose="02010609060101010101" pitchFamily="49" charset="-122"/>
                <a:cs typeface="黑体" panose="02010609060101010101" pitchFamily="49" charset="-122"/>
              </a:rPr>
              <a:t>年，此时处于北伐初期），且材料更侧重妇女解放的具体实践路径，而非单纯强调</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国民政府时期</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的范畴，故此选项不够精准。</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B</a:t>
            </a:r>
            <a:r>
              <a:rPr lang="zh-CN" altLang="en-US"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妇女解放路径的探索</a:t>
            </a:r>
            <a:r>
              <a:rPr lang="zh-CN" altLang="en-US" sz="2800" b="1">
                <a:latin typeface="黑体" panose="02010609060101010101" pitchFamily="49" charset="-122"/>
                <a:ea typeface="黑体" panose="02010609060101010101" pitchFamily="49" charset="-122"/>
                <a:cs typeface="黑体" panose="02010609060101010101" pitchFamily="49" charset="-122"/>
              </a:rPr>
              <a:t>：决议案通过立法手段推动妇女权益，属于探索如何从制度层面实现妇女解放的实践，符合材料中</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制定法律</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保障权利</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的核心意图。</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​C</a:t>
            </a:r>
            <a:r>
              <a:rPr lang="zh-CN" altLang="en-US"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经济发展推动思想解放</a:t>
            </a:r>
            <a:r>
              <a:rPr lang="zh-CN" altLang="en-US" sz="2800" b="1">
                <a:latin typeface="黑体" panose="02010609060101010101" pitchFamily="49" charset="-122"/>
                <a:ea typeface="黑体" panose="02010609060101010101" pitchFamily="49" charset="-122"/>
                <a:cs typeface="黑体" panose="02010609060101010101" pitchFamily="49" charset="-122"/>
              </a:rPr>
              <a:t>：材料未提及经济因素的作用，且决议案是政治和社会运动的产物，与经济驱动的关联性较弱。</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​D</a:t>
            </a:r>
            <a:r>
              <a:rPr lang="zh-CN" altLang="en-US"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社会主流观念的质变</a:t>
            </a:r>
            <a:r>
              <a:rPr lang="zh-CN" altLang="en-US" sz="2800" b="1">
                <a:latin typeface="黑体" panose="02010609060101010101" pitchFamily="49" charset="-122"/>
                <a:ea typeface="黑体" panose="02010609060101010101" pitchFamily="49" charset="-122"/>
                <a:cs typeface="黑体" panose="02010609060101010101" pitchFamily="49" charset="-122"/>
              </a:rPr>
              <a:t>：仅凭一项决议案不足以代表社会主流观念的根本性转变，传统性别观念的动摇仍需长期过程，此选项夸大了影响。</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solidFill>
                  <a:srgbClr val="2D3BF3"/>
                </a:solidFill>
                <a:latin typeface="黑体" panose="02010609060101010101" pitchFamily="49" charset="-122"/>
                <a:ea typeface="黑体" panose="02010609060101010101" pitchFamily="49" charset="-122"/>
                <a:cs typeface="黑体" panose="02010609060101010101" pitchFamily="49" charset="-122"/>
              </a:rPr>
              <a:t>历史背景补充</a:t>
            </a:r>
            <a:r>
              <a:rPr lang="zh-CN" altLang="en-US" sz="2800" b="1">
                <a:latin typeface="黑体" panose="02010609060101010101" pitchFamily="49" charset="-122"/>
                <a:ea typeface="黑体" panose="02010609060101010101" pitchFamily="49" charset="-122"/>
                <a:cs typeface="黑体" panose="02010609060101010101" pitchFamily="49" charset="-122"/>
              </a:rPr>
              <a:t>：</a:t>
            </a:r>
            <a:r>
              <a:rPr lang="en-US" altLang="zh-CN" sz="2800" b="1">
                <a:latin typeface="黑体" panose="02010609060101010101" pitchFamily="49" charset="-122"/>
                <a:ea typeface="黑体" panose="02010609060101010101" pitchFamily="49" charset="-122"/>
                <a:cs typeface="黑体" panose="02010609060101010101" pitchFamily="49" charset="-122"/>
              </a:rPr>
              <a:t>1924</a:t>
            </a:r>
            <a:r>
              <a:rPr lang="zh-CN" altLang="en-US" sz="2800" b="1">
                <a:latin typeface="黑体" panose="02010609060101010101" pitchFamily="49" charset="-122"/>
                <a:ea typeface="黑体" panose="02010609060101010101" pitchFamily="49" charset="-122"/>
                <a:cs typeface="黑体" panose="02010609060101010101" pitchFamily="49" charset="-122"/>
              </a:rPr>
              <a:t>年国民党一大后，国共合作推动妇女解放成为国民革命的一部分。</a:t>
            </a:r>
            <a:r>
              <a:rPr lang="en-US" altLang="zh-CN" sz="2800" b="1">
                <a:latin typeface="黑体" panose="02010609060101010101" pitchFamily="49" charset="-122"/>
                <a:ea typeface="黑体" panose="02010609060101010101" pitchFamily="49" charset="-122"/>
                <a:cs typeface="黑体" panose="02010609060101010101" pitchFamily="49" charset="-122"/>
              </a:rPr>
              <a:t>1926</a:t>
            </a:r>
            <a:r>
              <a:rPr lang="zh-CN" altLang="en-US" sz="2800" b="1">
                <a:latin typeface="黑体" panose="02010609060101010101" pitchFamily="49" charset="-122"/>
                <a:ea typeface="黑体" panose="02010609060101010101" pitchFamily="49" charset="-122"/>
                <a:cs typeface="黑体" panose="02010609060101010101" pitchFamily="49" charset="-122"/>
              </a:rPr>
              <a:t>年的决议案是这一背景下对妇女权益的系统化政策尝试，属于探索妇女解放具体路径的实践，而非单纯描述某一时期运动的发展或观念质变。</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9530" y="0"/>
            <a:ext cx="12049760" cy="2306955"/>
          </a:xfrm>
          <a:prstGeom prst="rect">
            <a:avLst/>
          </a:prstGeom>
          <a:noFill/>
        </p:spPr>
        <p:txBody>
          <a:bodyPr wrap="square" rtlCol="0" anchor="t">
            <a:spAutoFit/>
          </a:bodyPr>
          <a:p>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变式题</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a:t>
            </a:r>
            <a:endParaRPr lang="en-US" altLang="zh-CN"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1930</a:t>
            </a:r>
            <a:r>
              <a:rPr lang="zh-CN" altLang="en-US" sz="2400" b="1">
                <a:latin typeface="黑体" panose="02010609060101010101" pitchFamily="49" charset="-122"/>
                <a:ea typeface="黑体" panose="02010609060101010101" pitchFamily="49" charset="-122"/>
                <a:cs typeface="黑体" panose="02010609060101010101" pitchFamily="49" charset="-122"/>
              </a:rPr>
              <a:t>年代，中国共产党在根据地颁布《中华苏维埃共和国婚姻条例》，规定</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确定男女婚姻自由，废除包办强迫、买卖婚姻制度</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保障妇女参加生产及担任公职的权利</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。这一政策与</a:t>
            </a:r>
            <a:r>
              <a:rPr lang="en-US" altLang="zh-CN" sz="2400" b="1">
                <a:latin typeface="黑体" panose="02010609060101010101" pitchFamily="49" charset="-122"/>
                <a:ea typeface="黑体" panose="02010609060101010101" pitchFamily="49" charset="-122"/>
                <a:cs typeface="黑体" panose="02010609060101010101" pitchFamily="49" charset="-122"/>
              </a:rPr>
              <a:t>1926</a:t>
            </a:r>
            <a:r>
              <a:rPr lang="zh-CN" altLang="en-US" sz="2400" b="1">
                <a:latin typeface="黑体" panose="02010609060101010101" pitchFamily="49" charset="-122"/>
                <a:ea typeface="黑体" panose="02010609060101010101" pitchFamily="49" charset="-122"/>
                <a:cs typeface="黑体" panose="02010609060101010101" pitchFamily="49" charset="-122"/>
              </a:rPr>
              <a:t>年国民党《妇女运动决议案》的共同点是</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．通过立法手段推动妇女经济独立</a:t>
            </a:r>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latin typeface="黑体" panose="02010609060101010101" pitchFamily="49" charset="-122"/>
                <a:ea typeface="黑体" panose="02010609060101010101" pitchFamily="49" charset="-122"/>
                <a:cs typeface="黑体" panose="02010609060101010101" pitchFamily="49" charset="-122"/>
              </a:rPr>
              <a:t>．以妇女解放服务于革命斗争需求</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．彻底废除传统性别不平等制度</a:t>
            </a: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latin typeface="黑体" panose="02010609060101010101" pitchFamily="49" charset="-122"/>
                <a:ea typeface="黑体" panose="02010609060101010101" pitchFamily="49" charset="-122"/>
                <a:cs typeface="黑体" panose="02010609060101010101" pitchFamily="49" charset="-122"/>
              </a:rPr>
              <a:t>．受西方女权思想直接影响</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106680" y="2306955"/>
            <a:ext cx="12085320" cy="4154170"/>
          </a:xfrm>
          <a:prstGeom prst="rect">
            <a:avLst/>
          </a:prstGeom>
          <a:noFill/>
        </p:spPr>
        <p:txBody>
          <a:bodyPr wrap="square" rtlCol="0" anchor="t">
            <a:spAutoFit/>
          </a:bodyPr>
          <a:p>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选项分析</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通过立法手段推动妇女经济独立</a:t>
            </a:r>
            <a:r>
              <a:rPr lang="zh-CN" altLang="en-US" sz="2400" b="1">
                <a:latin typeface="黑体" panose="02010609060101010101" pitchFamily="49" charset="-122"/>
                <a:ea typeface="黑体" panose="02010609060101010101" pitchFamily="49" charset="-122"/>
                <a:cs typeface="黑体" panose="02010609060101010101" pitchFamily="49" charset="-122"/>
              </a:rPr>
              <a:t>：两党均涉及经济权利（如国民党强调同工同酬，共产党保障参生产），但国民党侧重法律体系构建，共产党更突出婚姻自主与革命动员，此选项未涵盖核心共性。</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B</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以妇女解放服务于革命斗争需求</a:t>
            </a:r>
            <a:r>
              <a:rPr lang="zh-CN" altLang="en-US" sz="2400" b="1">
                <a:latin typeface="黑体" panose="02010609060101010101" pitchFamily="49" charset="-122"/>
                <a:ea typeface="黑体" panose="02010609060101010101" pitchFamily="49" charset="-122"/>
                <a:cs typeface="黑体" panose="02010609060101010101" pitchFamily="49" charset="-122"/>
              </a:rPr>
              <a:t>：国民党将妇女解放纳入反帝反封建的国民革命框架，共产党则通过妇女解放动员群众支持土地革命和政权建设，二者均以妇女问题为革命动员手段，符合题意。</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彻底废除传统性别不平等制度</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彻底废除</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过于绝对化，两党政策均受限于战争环境与社会基础，实际执行效果有限。</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D</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受西方女权思想直接影响</a:t>
            </a:r>
            <a:r>
              <a:rPr lang="zh-CN" altLang="en-US" sz="2400" b="1">
                <a:latin typeface="黑体" panose="02010609060101010101" pitchFamily="49" charset="-122"/>
                <a:ea typeface="黑体" panose="02010609060101010101" pitchFamily="49" charset="-122"/>
                <a:cs typeface="黑体" panose="02010609060101010101" pitchFamily="49" charset="-122"/>
              </a:rPr>
              <a:t>：材料未体现西方思想的直接关联，且政策更受本土革命理论影响（如马克思主义妇女观）。</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ppt_w*0.70"/>
                                          </p:val>
                                        </p:tav>
                                        <p:tav tm="100000">
                                          <p:val>
                                            <p:strVal val="#ppt_w"/>
                                          </p:val>
                                        </p:tav>
                                      </p:tavLst>
                                    </p:anim>
                                    <p:anim calcmode="lin" valueType="num">
                                      <p:cBhvr>
                                        <p:cTn id="8" dur="250" fill="hold"/>
                                        <p:tgtEl>
                                          <p:spTgt spid="4"/>
                                        </p:tgtEl>
                                        <p:attrNameLst>
                                          <p:attrName>ppt_h</p:attrName>
                                        </p:attrNameLst>
                                      </p:cBhvr>
                                      <p:tavLst>
                                        <p:tav tm="0">
                                          <p:val>
                                            <p:strVal val="#ppt_h"/>
                                          </p:val>
                                        </p:tav>
                                        <p:tav tm="100000">
                                          <p:val>
                                            <p:strVal val="#ppt_h"/>
                                          </p:val>
                                        </p:tav>
                                      </p:tavLst>
                                    </p:anim>
                                    <p:animEffect transition="in" filter="fade">
                                      <p:cBhvr>
                                        <p:cTn id="9" dur="25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250" fill="hold">
                                          <p:stCondLst>
                                            <p:cond delay="0"/>
                                          </p:stCondLst>
                                        </p:cTn>
                                        <p:tgtEl>
                                          <p:spTgt spid="5"/>
                                        </p:tgtEl>
                                        <p:attrNameLst>
                                          <p:attrName>style.visibility</p:attrName>
                                        </p:attrNameLst>
                                      </p:cBhvr>
                                      <p:to>
                                        <p:strVal val="visible"/>
                                      </p:to>
                                    </p:set>
                                    <p:anim calcmode="lin" valueType="num">
                                      <p:cBhvr>
                                        <p:cTn id="14" dur="250" fill="hold"/>
                                        <p:tgtEl>
                                          <p:spTgt spid="5"/>
                                        </p:tgtEl>
                                        <p:attrNameLst>
                                          <p:attrName>ppt_w</p:attrName>
                                        </p:attrNameLst>
                                      </p:cBhvr>
                                      <p:tavLst>
                                        <p:tav tm="0">
                                          <p:val>
                                            <p:strVal val="#ppt_w*0.70"/>
                                          </p:val>
                                        </p:tav>
                                        <p:tav tm="100000">
                                          <p:val>
                                            <p:strVal val="#ppt_w"/>
                                          </p:val>
                                        </p:tav>
                                      </p:tavLst>
                                    </p:anim>
                                    <p:anim calcmode="lin" valueType="num">
                                      <p:cBhvr>
                                        <p:cTn id="15" dur="250" fill="hold"/>
                                        <p:tgtEl>
                                          <p:spTgt spid="5"/>
                                        </p:tgtEl>
                                        <p:attrNameLst>
                                          <p:attrName>ppt_h</p:attrName>
                                        </p:attrNameLst>
                                      </p:cBhvr>
                                      <p:tavLst>
                                        <p:tav tm="0">
                                          <p:val>
                                            <p:strVal val="#ppt_h"/>
                                          </p:val>
                                        </p:tav>
                                        <p:tav tm="100000">
                                          <p:val>
                                            <p:strVal val="#ppt_h"/>
                                          </p:val>
                                        </p:tav>
                                      </p:tavLst>
                                    </p:anim>
                                    <p:animEffect transition="in" filter="fade">
                                      <p:cBhvr>
                                        <p:cTn id="16"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54305" y="82550"/>
            <a:ext cx="11897995" cy="2335530"/>
          </a:xfrm>
          <a:prstGeom prst="rect">
            <a:avLst/>
          </a:prstGeom>
        </p:spPr>
        <p:txBody>
          <a:bodyPr wrap="square">
            <a:spAutoFit/>
          </a:bodyPr>
          <a:p>
            <a:pPr marL="266700" indent="-200025" algn="l" defTabSz="266700" fontAlgn="auto">
              <a:lnSpc>
                <a:spcPts val="35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9</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1940</a:t>
            </a:r>
            <a:r>
              <a:rPr lang="zh-CN" altLang="en-US" sz="2400" b="1">
                <a:latin typeface="黑体" panose="02010609060101010101" pitchFamily="49" charset="-122"/>
                <a:ea typeface="黑体" panose="02010609060101010101" pitchFamily="49" charset="-122"/>
                <a:cs typeface="黑体" panose="02010609060101010101" pitchFamily="49" charset="-122"/>
              </a:rPr>
              <a:t>年，毛泽东指出：中国的经济，一定要走“节制资本”和“平均地权”的路：新民主主义阶段“一般地还不是建立社会主义的农业”，除了大银行、大工业、大商业，“并不没收其他资本主义的私有财产”。毛泽东强调的是</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marL="266700" indent="0" algn="just" defTabSz="266700" fontAlgn="auto">
              <a:lnSpc>
                <a:spcPts val="35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中国现代化路径的独特性</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rPr>
              <a:t>28%</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latin typeface="黑体" panose="02010609060101010101" pitchFamily="49" charset="-122"/>
                <a:ea typeface="黑体" panose="02010609060101010101" pitchFamily="49" charset="-122"/>
                <a:cs typeface="黑体" panose="02010609060101010101" pitchFamily="49" charset="-122"/>
              </a:rPr>
              <a:t>抗日民族统一战线的重要性</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32%</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marL="266700" indent="0" algn="just" defTabSz="266700" fontAlgn="auto">
              <a:lnSpc>
                <a:spcPts val="35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以新三民主义为指导思想</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31%</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latin typeface="黑体" panose="02010609060101010101" pitchFamily="49" charset="-122"/>
                <a:ea typeface="黑体" panose="02010609060101010101" pitchFamily="49" charset="-122"/>
                <a:cs typeface="黑体" panose="02010609060101010101" pitchFamily="49" charset="-122"/>
              </a:rPr>
              <a:t> </a:t>
            </a: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latin typeface="黑体" panose="02010609060101010101" pitchFamily="49" charset="-122"/>
                <a:ea typeface="黑体" panose="02010609060101010101" pitchFamily="49" charset="-122"/>
                <a:cs typeface="黑体" panose="02010609060101010101" pitchFamily="49" charset="-122"/>
              </a:rPr>
              <a:t>鼓励民族资本主义经济发展</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8%</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 name="文本框 4"/>
          <p:cNvSpPr txBox="1"/>
          <p:nvPr/>
        </p:nvSpPr>
        <p:spPr>
          <a:xfrm>
            <a:off x="635" y="2418080"/>
            <a:ext cx="12191365" cy="4892675"/>
          </a:xfrm>
          <a:prstGeom prst="rect">
            <a:avLst/>
          </a:prstGeom>
          <a:noFill/>
        </p:spPr>
        <p:txBody>
          <a:bodyPr wrap="square" rtlCol="0" anchor="t">
            <a:spAutoFit/>
          </a:bodyPr>
          <a:p>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材料核心内容</a:t>
            </a:r>
            <a:r>
              <a:rPr lang="zh-CN" altLang="en-US" sz="2400" b="1">
                <a:latin typeface="黑体" panose="02010609060101010101" pitchFamily="49" charset="-122"/>
                <a:ea typeface="黑体" panose="02010609060101010101" pitchFamily="49" charset="-122"/>
                <a:cs typeface="黑体" panose="02010609060101010101" pitchFamily="49" charset="-122"/>
              </a:rPr>
              <a:t>：毛泽东在</a:t>
            </a:r>
            <a:r>
              <a:rPr lang="en-US" altLang="zh-CN" sz="2400" b="1">
                <a:latin typeface="黑体" panose="02010609060101010101" pitchFamily="49" charset="-122"/>
                <a:ea typeface="黑体" panose="02010609060101010101" pitchFamily="49" charset="-122"/>
                <a:cs typeface="黑体" panose="02010609060101010101" pitchFamily="49" charset="-122"/>
              </a:rPr>
              <a:t>1940</a:t>
            </a:r>
            <a:r>
              <a:rPr lang="zh-CN" altLang="en-US" sz="2400" b="1">
                <a:latin typeface="黑体" panose="02010609060101010101" pitchFamily="49" charset="-122"/>
                <a:ea typeface="黑体" panose="02010609060101010101" pitchFamily="49" charset="-122"/>
                <a:cs typeface="黑体" panose="02010609060101010101" pitchFamily="49" charset="-122"/>
              </a:rPr>
              <a:t>年提出新民主主义经济纲领，主张通过</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节制资本</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和</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平均地权</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发展经济，既允许民族资本主义在一定范围内存在，又限制其过度扩张，强调中国需探索不同于苏联模式的独特道路。</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选项分析</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中国现代化路径的独特性</a:t>
            </a:r>
            <a:r>
              <a:rPr lang="zh-CN" altLang="en-US" sz="2400" b="1">
                <a:latin typeface="黑体" panose="02010609060101010101" pitchFamily="49" charset="-122"/>
                <a:ea typeface="黑体" panose="02010609060101010101" pitchFamily="49" charset="-122"/>
                <a:cs typeface="黑体" panose="02010609060101010101" pitchFamily="49" charset="-122"/>
              </a:rPr>
              <a:t>：毛泽东结合中国国情，提出既非完全资本主义也非立即社会主义的过渡路径，体现了现代化道路的本土化创新，符合题意。</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B</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抗日民族统一战线的重要性</a:t>
            </a:r>
            <a:r>
              <a:rPr lang="zh-CN" altLang="en-US" sz="2400" b="1">
                <a:latin typeface="黑体" panose="02010609060101010101" pitchFamily="49" charset="-122"/>
                <a:ea typeface="黑体" panose="02010609060101010101" pitchFamily="49" charset="-122"/>
                <a:cs typeface="黑体" panose="02010609060101010101" pitchFamily="49" charset="-122"/>
              </a:rPr>
              <a:t>：材料聚焦经济政策，未直接涉及统一战线的政治策略，排除。材料中毛泽东所强调的是未来中国国家建设的问题，不是抗日问题，排除</a:t>
            </a:r>
            <a:r>
              <a:rPr lang="en-US" altLang="zh-CN" sz="2400" b="1">
                <a:latin typeface="黑体" panose="02010609060101010101" pitchFamily="49" charset="-122"/>
                <a:ea typeface="黑体" panose="02010609060101010101" pitchFamily="49" charset="-122"/>
                <a:cs typeface="黑体" panose="02010609060101010101" pitchFamily="49" charset="-122"/>
              </a:rPr>
              <a:t>B</a:t>
            </a:r>
            <a:r>
              <a:rPr lang="zh-CN" altLang="en-US" sz="2400" b="1">
                <a:latin typeface="黑体" panose="02010609060101010101" pitchFamily="49" charset="-122"/>
                <a:ea typeface="黑体" panose="02010609060101010101" pitchFamily="49" charset="-122"/>
                <a:cs typeface="黑体" panose="02010609060101010101" pitchFamily="49" charset="-122"/>
              </a:rPr>
              <a:t>项</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以新三民主义为指导思想</a:t>
            </a:r>
            <a:r>
              <a:rPr lang="zh-CN" altLang="en-US" sz="2400" b="1">
                <a:latin typeface="黑体" panose="02010609060101010101" pitchFamily="49" charset="-122"/>
                <a:ea typeface="黑体" panose="02010609060101010101" pitchFamily="49" charset="-122"/>
                <a:cs typeface="黑体" panose="02010609060101010101" pitchFamily="49" charset="-122"/>
              </a:rPr>
              <a:t>：新民主主义理论是马克思主义中国化的成果，与新三民主义有继承但本质不同，排除。</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D</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鼓励民族资本主义经济发展</a:t>
            </a:r>
            <a:r>
              <a:rPr lang="zh-CN" altLang="en-US" sz="2400" b="1">
                <a:latin typeface="黑体" panose="02010609060101010101" pitchFamily="49" charset="-122"/>
                <a:ea typeface="黑体" panose="02010609060101010101" pitchFamily="49" charset="-122"/>
                <a:cs typeface="黑体" panose="02010609060101010101" pitchFamily="49" charset="-122"/>
              </a:rPr>
              <a:t>：是为将来的社会主义建设奠定基础，属于国家资本主义的范畴，并非鼓励民族资本主义，排除</a:t>
            </a:r>
            <a:r>
              <a:rPr lang="en-US" altLang="zh-CN" sz="2400" b="1">
                <a:latin typeface="黑体" panose="02010609060101010101" pitchFamily="49" charset="-122"/>
                <a:ea typeface="黑体" panose="02010609060101010101" pitchFamily="49" charset="-122"/>
                <a:cs typeface="黑体" panose="02010609060101010101" pitchFamily="49" charset="-122"/>
              </a:rPr>
              <a:t>D</a:t>
            </a:r>
            <a:r>
              <a:rPr lang="zh-CN" altLang="en-US" sz="2400" b="1">
                <a:latin typeface="黑体" panose="02010609060101010101" pitchFamily="49" charset="-122"/>
                <a:ea typeface="黑体" panose="02010609060101010101" pitchFamily="49" charset="-122"/>
                <a:cs typeface="黑体" panose="02010609060101010101" pitchFamily="49" charset="-122"/>
              </a:rPr>
              <a:t>项。</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ppt_w*0.70"/>
                                          </p:val>
                                        </p:tav>
                                        <p:tav tm="100000">
                                          <p:val>
                                            <p:strVal val="#ppt_w"/>
                                          </p:val>
                                        </p:tav>
                                      </p:tavLst>
                                    </p:anim>
                                    <p:anim calcmode="lin" valueType="num">
                                      <p:cBhvr>
                                        <p:cTn id="8" dur="250" fill="hold"/>
                                        <p:tgtEl>
                                          <p:spTgt spid="4"/>
                                        </p:tgtEl>
                                        <p:attrNameLst>
                                          <p:attrName>ppt_h</p:attrName>
                                        </p:attrNameLst>
                                      </p:cBhvr>
                                      <p:tavLst>
                                        <p:tav tm="0">
                                          <p:val>
                                            <p:strVal val="#ppt_h"/>
                                          </p:val>
                                        </p:tav>
                                        <p:tav tm="100000">
                                          <p:val>
                                            <p:strVal val="#ppt_h"/>
                                          </p:val>
                                        </p:tav>
                                      </p:tavLst>
                                    </p:anim>
                                    <p:animEffect transition="in" filter="fade">
                                      <p:cBhvr>
                                        <p:cTn id="9" dur="25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250" fill="hold">
                                          <p:stCondLst>
                                            <p:cond delay="0"/>
                                          </p:stCondLst>
                                        </p:cTn>
                                        <p:tgtEl>
                                          <p:spTgt spid="5"/>
                                        </p:tgtEl>
                                        <p:attrNameLst>
                                          <p:attrName>style.visibility</p:attrName>
                                        </p:attrNameLst>
                                      </p:cBhvr>
                                      <p:to>
                                        <p:strVal val="visible"/>
                                      </p:to>
                                    </p:set>
                                    <p:anim calcmode="lin" valueType="num">
                                      <p:cBhvr>
                                        <p:cTn id="14" dur="250" fill="hold"/>
                                        <p:tgtEl>
                                          <p:spTgt spid="5"/>
                                        </p:tgtEl>
                                        <p:attrNameLst>
                                          <p:attrName>ppt_w</p:attrName>
                                        </p:attrNameLst>
                                      </p:cBhvr>
                                      <p:tavLst>
                                        <p:tav tm="0">
                                          <p:val>
                                            <p:strVal val="#ppt_w*0.70"/>
                                          </p:val>
                                        </p:tav>
                                        <p:tav tm="100000">
                                          <p:val>
                                            <p:strVal val="#ppt_w"/>
                                          </p:val>
                                        </p:tav>
                                      </p:tavLst>
                                    </p:anim>
                                    <p:anim calcmode="lin" valueType="num">
                                      <p:cBhvr>
                                        <p:cTn id="15" dur="250" fill="hold"/>
                                        <p:tgtEl>
                                          <p:spTgt spid="5"/>
                                        </p:tgtEl>
                                        <p:attrNameLst>
                                          <p:attrName>ppt_h</p:attrName>
                                        </p:attrNameLst>
                                      </p:cBhvr>
                                      <p:tavLst>
                                        <p:tav tm="0">
                                          <p:val>
                                            <p:strVal val="#ppt_h"/>
                                          </p:val>
                                        </p:tav>
                                        <p:tav tm="100000">
                                          <p:val>
                                            <p:strVal val="#ppt_h"/>
                                          </p:val>
                                        </p:tav>
                                      </p:tavLst>
                                    </p:anim>
                                    <p:animEffect transition="in" filter="fade">
                                      <p:cBhvr>
                                        <p:cTn id="16"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56515" y="0"/>
            <a:ext cx="12134850" cy="2306955"/>
          </a:xfrm>
          <a:prstGeom prst="rect">
            <a:avLst/>
          </a:prstGeom>
          <a:noFill/>
        </p:spPr>
        <p:txBody>
          <a:bodyPr wrap="square" rtlCol="0" anchor="t">
            <a:spAutoFit/>
          </a:bodyPr>
          <a:p>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变式题</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a:t>
            </a:r>
            <a:endParaRPr lang="en-US" altLang="zh-CN"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1953</a:t>
            </a:r>
            <a:r>
              <a:rPr lang="zh-CN" altLang="en-US" sz="2400" b="1">
                <a:latin typeface="黑体" panose="02010609060101010101" pitchFamily="49" charset="-122"/>
                <a:ea typeface="黑体" panose="02010609060101010101" pitchFamily="49" charset="-122"/>
                <a:cs typeface="黑体" panose="02010609060101010101" pitchFamily="49" charset="-122"/>
              </a:rPr>
              <a:t>年，中国共产党提出过渡时期总路线，要求逐步实现</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一化三改</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（社会主义工业化和对农业、手工业、资本主义工商业的社会主义改造）。这一政策与</a:t>
            </a:r>
            <a:r>
              <a:rPr lang="en-US" altLang="zh-CN" sz="2400" b="1">
                <a:latin typeface="黑体" panose="02010609060101010101" pitchFamily="49" charset="-122"/>
                <a:ea typeface="黑体" panose="02010609060101010101" pitchFamily="49" charset="-122"/>
                <a:cs typeface="黑体" panose="02010609060101010101" pitchFamily="49" charset="-122"/>
              </a:rPr>
              <a:t>1940</a:t>
            </a:r>
            <a:r>
              <a:rPr lang="zh-CN" altLang="en-US" sz="2400" b="1">
                <a:latin typeface="黑体" panose="02010609060101010101" pitchFamily="49" charset="-122"/>
                <a:ea typeface="黑体" panose="02010609060101010101" pitchFamily="49" charset="-122"/>
                <a:cs typeface="黑体" panose="02010609060101010101" pitchFamily="49" charset="-122"/>
              </a:rPr>
              <a:t>年《新民主主义论》中的经济纲领相比，主要变化是</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．从允许多种经济成分并存转向单一公有制</a:t>
            </a:r>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latin typeface="黑体" panose="02010609060101010101" pitchFamily="49" charset="-122"/>
                <a:ea typeface="黑体" panose="02010609060101010101" pitchFamily="49" charset="-122"/>
                <a:cs typeface="黑体" panose="02010609060101010101" pitchFamily="49" charset="-122"/>
              </a:rPr>
              <a:t>．从反帝反封建转向直接过渡到社会主义</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．从节制资本转向全面没收官僚资本</a:t>
            </a: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latin typeface="黑体" panose="02010609060101010101" pitchFamily="49" charset="-122"/>
                <a:ea typeface="黑体" panose="02010609060101010101" pitchFamily="49" charset="-122"/>
                <a:cs typeface="黑体" panose="02010609060101010101" pitchFamily="49" charset="-122"/>
              </a:rPr>
              <a:t>．从农村包围城市转向城市领导农村</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
        <p:nvSpPr>
          <p:cNvPr id="6" name="文本框 5"/>
          <p:cNvSpPr txBox="1"/>
          <p:nvPr/>
        </p:nvSpPr>
        <p:spPr>
          <a:xfrm>
            <a:off x="56515" y="2216150"/>
            <a:ext cx="12072620" cy="4523105"/>
          </a:xfrm>
          <a:prstGeom prst="rect">
            <a:avLst/>
          </a:prstGeom>
          <a:noFill/>
        </p:spPr>
        <p:txBody>
          <a:bodyPr wrap="square" rtlCol="0" anchor="t">
            <a:spAutoFit/>
          </a:bodyPr>
          <a:p>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材料对比</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1940</a:t>
            </a:r>
            <a:r>
              <a:rPr lang="zh-CN" altLang="en-US" sz="2400" b="1">
                <a:latin typeface="黑体" panose="02010609060101010101" pitchFamily="49" charset="-122"/>
                <a:ea typeface="黑体" panose="02010609060101010101" pitchFamily="49" charset="-122"/>
                <a:cs typeface="黑体" panose="02010609060101010101" pitchFamily="49" charset="-122"/>
              </a:rPr>
              <a:t>年：新民主主义经济允许国营经济、私人资本主义、合作社经济并存；</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1953</a:t>
            </a:r>
            <a:r>
              <a:rPr lang="zh-CN" altLang="en-US" sz="2400" b="1">
                <a:latin typeface="黑体" panose="02010609060101010101" pitchFamily="49" charset="-122"/>
                <a:ea typeface="黑体" panose="02010609060101010101" pitchFamily="49" charset="-122"/>
                <a:cs typeface="黑体" panose="02010609060101010101" pitchFamily="49" charset="-122"/>
              </a:rPr>
              <a:t>年：过渡时期总路线通过</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三大改造</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，逐步消灭私有制，建立社会主义公有制。</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2. ​</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选项分析</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从允许多种经济成分并存转向单一公有制</a:t>
            </a:r>
            <a:r>
              <a:rPr lang="zh-CN" altLang="en-US" sz="2400" b="1">
                <a:latin typeface="黑体" panose="02010609060101010101" pitchFamily="49" charset="-122"/>
                <a:ea typeface="黑体" panose="02010609060101010101" pitchFamily="49" charset="-122"/>
                <a:cs typeface="黑体" panose="02010609060101010101" pitchFamily="49" charset="-122"/>
              </a:rPr>
              <a:t>：准确反映政策从</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过渡阶段</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到</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单一公有制</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的转变。</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B</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从反帝反封建转向直接过渡到社会主义</a:t>
            </a:r>
            <a:r>
              <a:rPr lang="zh-CN" altLang="en-US" sz="2400" b="1">
                <a:latin typeface="黑体" panose="02010609060101010101" pitchFamily="49" charset="-122"/>
                <a:ea typeface="黑体" panose="02010609060101010101" pitchFamily="49" charset="-122"/>
                <a:cs typeface="黑体" panose="02010609060101010101" pitchFamily="49" charset="-122"/>
              </a:rPr>
              <a:t>：过渡时期总路线仍包含反帝反封建任务（如土地改革），且</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直接过渡</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表述不严谨。</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从节制资本转向全面没收官僚资本</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1940</a:t>
            </a:r>
            <a:r>
              <a:rPr lang="zh-CN" altLang="en-US" sz="2400" b="1">
                <a:latin typeface="黑体" panose="02010609060101010101" pitchFamily="49" charset="-122"/>
                <a:ea typeface="黑体" panose="02010609060101010101" pitchFamily="49" charset="-122"/>
                <a:cs typeface="黑体" panose="02010609060101010101" pitchFamily="49" charset="-122"/>
              </a:rPr>
              <a:t>年已主张</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节制资本</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，而</a:t>
            </a:r>
            <a:r>
              <a:rPr lang="en-US" altLang="zh-CN" sz="2400" b="1">
                <a:latin typeface="黑体" panose="02010609060101010101" pitchFamily="49" charset="-122"/>
                <a:ea typeface="黑体" panose="02010609060101010101" pitchFamily="49" charset="-122"/>
                <a:cs typeface="黑体" panose="02010609060101010101" pitchFamily="49" charset="-122"/>
              </a:rPr>
              <a:t>1953</a:t>
            </a:r>
            <a:r>
              <a:rPr lang="zh-CN" altLang="en-US" sz="2400" b="1">
                <a:latin typeface="黑体" panose="02010609060101010101" pitchFamily="49" charset="-122"/>
                <a:ea typeface="黑体" panose="02010609060101010101" pitchFamily="49" charset="-122"/>
                <a:cs typeface="黑体" panose="02010609060101010101" pitchFamily="49" charset="-122"/>
              </a:rPr>
              <a:t>年是对民族资本的和平改造，非简单</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没收</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​D</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从农村包围城市转向城市领导农村</a:t>
            </a:r>
            <a:r>
              <a:rPr lang="zh-CN" altLang="en-US" sz="2400" b="1">
                <a:latin typeface="黑体" panose="02010609060101010101" pitchFamily="49" charset="-122"/>
                <a:ea typeface="黑体" panose="02010609060101010101" pitchFamily="49" charset="-122"/>
                <a:cs typeface="黑体" panose="02010609060101010101" pitchFamily="49" charset="-122"/>
              </a:rPr>
              <a:t>：此为革命战略调整（</a:t>
            </a:r>
            <a:r>
              <a:rPr lang="en-US" altLang="zh-CN" sz="2400" b="1">
                <a:latin typeface="黑体" panose="02010609060101010101" pitchFamily="49" charset="-122"/>
                <a:ea typeface="黑体" panose="02010609060101010101" pitchFamily="49" charset="-122"/>
                <a:cs typeface="黑体" panose="02010609060101010101" pitchFamily="49" charset="-122"/>
              </a:rPr>
              <a:t>1949</a:t>
            </a:r>
            <a:r>
              <a:rPr lang="zh-CN" altLang="en-US" sz="2400" b="1">
                <a:latin typeface="黑体" panose="02010609060101010101" pitchFamily="49" charset="-122"/>
                <a:ea typeface="黑体" panose="02010609060101010101" pitchFamily="49" charset="-122"/>
                <a:cs typeface="黑体" panose="02010609060101010101" pitchFamily="49" charset="-122"/>
              </a:rPr>
              <a:t>年前后），与经济政策无关。</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ppt_w</p:attrName>
                                        </p:attrNameLst>
                                      </p:cBhvr>
                                      <p:tavLst>
                                        <p:tav tm="0">
                                          <p:val>
                                            <p:strVal val="#ppt_w*0.70"/>
                                          </p:val>
                                        </p:tav>
                                        <p:tav tm="100000">
                                          <p:val>
                                            <p:strVal val="#ppt_w"/>
                                          </p:val>
                                        </p:tav>
                                      </p:tavLst>
                                    </p:anim>
                                    <p:anim calcmode="lin" valueType="num">
                                      <p:cBhvr>
                                        <p:cTn id="8" dur="250" fill="hold"/>
                                        <p:tgtEl>
                                          <p:spTgt spid="5"/>
                                        </p:tgtEl>
                                        <p:attrNameLst>
                                          <p:attrName>ppt_h</p:attrName>
                                        </p:attrNameLst>
                                      </p:cBhvr>
                                      <p:tavLst>
                                        <p:tav tm="0">
                                          <p:val>
                                            <p:strVal val="#ppt_h"/>
                                          </p:val>
                                        </p:tav>
                                        <p:tav tm="100000">
                                          <p:val>
                                            <p:strVal val="#ppt_h"/>
                                          </p:val>
                                        </p:tav>
                                      </p:tavLst>
                                    </p:anim>
                                    <p:animEffect transition="in" filter="fade">
                                      <p:cBhvr>
                                        <p:cTn id="9" dur="25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250" fill="hold">
                                          <p:stCondLst>
                                            <p:cond delay="0"/>
                                          </p:stCondLst>
                                        </p:cTn>
                                        <p:tgtEl>
                                          <p:spTgt spid="6"/>
                                        </p:tgtEl>
                                        <p:attrNameLst>
                                          <p:attrName>style.visibility</p:attrName>
                                        </p:attrNameLst>
                                      </p:cBhvr>
                                      <p:to>
                                        <p:strVal val="visible"/>
                                      </p:to>
                                    </p:set>
                                    <p:anim calcmode="lin" valueType="num">
                                      <p:cBhvr>
                                        <p:cTn id="14" dur="250" fill="hold"/>
                                        <p:tgtEl>
                                          <p:spTgt spid="6"/>
                                        </p:tgtEl>
                                        <p:attrNameLst>
                                          <p:attrName>ppt_w</p:attrName>
                                        </p:attrNameLst>
                                      </p:cBhvr>
                                      <p:tavLst>
                                        <p:tav tm="0">
                                          <p:val>
                                            <p:strVal val="#ppt_w*0.70"/>
                                          </p:val>
                                        </p:tav>
                                        <p:tav tm="100000">
                                          <p:val>
                                            <p:strVal val="#ppt_w"/>
                                          </p:val>
                                        </p:tav>
                                      </p:tavLst>
                                    </p:anim>
                                    <p:anim calcmode="lin" valueType="num">
                                      <p:cBhvr>
                                        <p:cTn id="15" dur="250" fill="hold"/>
                                        <p:tgtEl>
                                          <p:spTgt spid="6"/>
                                        </p:tgtEl>
                                        <p:attrNameLst>
                                          <p:attrName>ppt_h</p:attrName>
                                        </p:attrNameLst>
                                      </p:cBhvr>
                                      <p:tavLst>
                                        <p:tav tm="0">
                                          <p:val>
                                            <p:strVal val="#ppt_h"/>
                                          </p:val>
                                        </p:tav>
                                        <p:tav tm="100000">
                                          <p:val>
                                            <p:strVal val="#ppt_h"/>
                                          </p:val>
                                        </p:tav>
                                      </p:tavLst>
                                    </p:anim>
                                    <p:animEffect transition="in" filter="fade">
                                      <p:cBhvr>
                                        <p:cTn id="16"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0"/>
            <a:ext cx="12117705" cy="758190"/>
          </a:xfrm>
          <a:prstGeom prst="rect">
            <a:avLst/>
          </a:prstGeom>
        </p:spPr>
        <p:txBody>
          <a:bodyPr wrap="square">
            <a:noAutofit/>
          </a:bodyPr>
          <a:p>
            <a:pPr marL="266700" indent="-266700" algn="l" defTabSz="266700" fontAlgn="auto">
              <a:lnSpc>
                <a:spcPts val="30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10</a:t>
            </a:r>
            <a:r>
              <a:rPr lang="zh-CN" altLang="en-US" sz="2400" b="1">
                <a:latin typeface="黑体" panose="02010609060101010101" pitchFamily="49" charset="-122"/>
                <a:ea typeface="黑体" panose="02010609060101010101" pitchFamily="49" charset="-122"/>
                <a:cs typeface="黑体" panose="02010609060101010101" pitchFamily="49" charset="-122"/>
              </a:rPr>
              <a:t>．下表（表</a:t>
            </a:r>
            <a:r>
              <a:rPr lang="en-US" altLang="zh-CN" sz="2400" b="1">
                <a:latin typeface="黑体" panose="02010609060101010101" pitchFamily="49" charset="-122"/>
                <a:ea typeface="黑体" panose="02010609060101010101" pitchFamily="49" charset="-122"/>
                <a:cs typeface="黑体" panose="02010609060101010101" pitchFamily="49" charset="-122"/>
              </a:rPr>
              <a:t>1</a:t>
            </a:r>
            <a:r>
              <a:rPr lang="zh-CN" altLang="en-US" sz="2400" b="1">
                <a:latin typeface="黑体" panose="02010609060101010101" pitchFamily="49" charset="-122"/>
                <a:ea typeface="黑体" panose="02010609060101010101" pitchFamily="49" charset="-122"/>
                <a:cs typeface="黑体" panose="02010609060101010101" pitchFamily="49" charset="-122"/>
              </a:rPr>
              <a:t>）是</a:t>
            </a:r>
            <a:r>
              <a:rPr lang="en-US" altLang="zh-CN" sz="2400" b="1">
                <a:latin typeface="黑体" panose="02010609060101010101" pitchFamily="49" charset="-122"/>
                <a:ea typeface="黑体" panose="02010609060101010101" pitchFamily="49" charset="-122"/>
                <a:cs typeface="黑体" panose="02010609060101010101" pitchFamily="49" charset="-122"/>
              </a:rPr>
              <a:t>1950—1952</a:t>
            </a:r>
            <a:r>
              <a:rPr lang="zh-CN" altLang="en-US" sz="2400" b="1">
                <a:latin typeface="黑体" panose="02010609060101010101" pitchFamily="49" charset="-122"/>
                <a:ea typeface="黑体" panose="02010609060101010101" pitchFamily="49" charset="-122"/>
                <a:cs typeface="黑体" panose="02010609060101010101" pitchFamily="49" charset="-122"/>
              </a:rPr>
              <a:t>年重庆社会商品流转公私比重变化表。据表</a:t>
            </a:r>
            <a:r>
              <a:rPr lang="en-US" altLang="zh-CN" sz="2400" b="1">
                <a:latin typeface="黑体" panose="02010609060101010101" pitchFamily="49" charset="-122"/>
                <a:ea typeface="黑体" panose="02010609060101010101" pitchFamily="49" charset="-122"/>
                <a:cs typeface="黑体" panose="02010609060101010101" pitchFamily="49" charset="-122"/>
              </a:rPr>
              <a:t>1</a:t>
            </a:r>
            <a:r>
              <a:rPr lang="zh-CN" altLang="en-US" sz="2400" b="1">
                <a:latin typeface="黑体" panose="02010609060101010101" pitchFamily="49" charset="-122"/>
                <a:ea typeface="黑体" panose="02010609060101010101" pitchFamily="49" charset="-122"/>
                <a:cs typeface="黑体" panose="02010609060101010101" pitchFamily="49" charset="-122"/>
              </a:rPr>
              <a:t>推断，</a:t>
            </a:r>
            <a:r>
              <a:rPr lang="en-US" altLang="zh-CN" sz="2400" b="1">
                <a:latin typeface="黑体" panose="02010609060101010101" pitchFamily="49" charset="-122"/>
                <a:ea typeface="黑体" panose="02010609060101010101" pitchFamily="49" charset="-122"/>
                <a:cs typeface="黑体" panose="02010609060101010101" pitchFamily="49" charset="-122"/>
              </a:rPr>
              <a:t>1952</a:t>
            </a:r>
            <a:r>
              <a:rPr lang="zh-CN" altLang="en-US" sz="2400" b="1">
                <a:latin typeface="黑体" panose="02010609060101010101" pitchFamily="49" charset="-122"/>
                <a:ea typeface="黑体" panose="02010609060101010101" pitchFamily="49" charset="-122"/>
                <a:cs typeface="黑体" panose="02010609060101010101" pitchFamily="49" charset="-122"/>
              </a:rPr>
              <a:t>年重庆</a:t>
            </a: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sym typeface="+mn-ea"/>
              </a:rPr>
              <a:t>表</a:t>
            </a:r>
            <a:r>
              <a:rPr lang="en-US" altLang="zh-CN" sz="2400" b="1">
                <a:latin typeface="黑体" panose="02010609060101010101" pitchFamily="49" charset="-122"/>
                <a:ea typeface="黑体" panose="02010609060101010101" pitchFamily="49" charset="-122"/>
                <a:cs typeface="黑体" panose="02010609060101010101" pitchFamily="49" charset="-122"/>
                <a:sym typeface="+mn-ea"/>
              </a:rPr>
              <a:t>1</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marL="0" indent="0" algn="ctr" defTabSz="266700">
              <a:lnSpc>
                <a:spcPct val="150000"/>
              </a:lnSpc>
              <a:spcBef>
                <a:spcPct val="0"/>
              </a:spcBef>
              <a:spcAft>
                <a:spcPct val="0"/>
              </a:spcAft>
            </a:pPr>
            <a:endParaRPr lang="en-US" altLang="zh-CN" sz="2400" b="1">
              <a:latin typeface="黑体" panose="02010609060101010101" pitchFamily="49" charset="-122"/>
              <a:ea typeface="黑体" panose="02010609060101010101" pitchFamily="49" charset="-122"/>
              <a:cs typeface="黑体" panose="02010609060101010101" pitchFamily="49" charset="-122"/>
            </a:endParaRPr>
          </a:p>
        </p:txBody>
      </p:sp>
      <p:graphicFrame>
        <p:nvGraphicFramePr>
          <p:cNvPr id="5" name="表格 4"/>
          <p:cNvGraphicFramePr/>
          <p:nvPr/>
        </p:nvGraphicFramePr>
        <p:xfrm>
          <a:off x="133985" y="821690"/>
          <a:ext cx="11924030" cy="1905000"/>
        </p:xfrm>
        <a:graphic>
          <a:graphicData uri="http://schemas.openxmlformats.org/drawingml/2006/table">
            <a:tbl>
              <a:tblPr/>
              <a:tblGrid>
                <a:gridCol w="1973580"/>
                <a:gridCol w="2883535"/>
                <a:gridCol w="2259965"/>
                <a:gridCol w="2403475"/>
                <a:gridCol w="2403475"/>
              </a:tblGrid>
              <a:tr h="0">
                <a:tc gridSpan="2">
                  <a:txBody>
                    <a:bodyPr/>
                    <a:p>
                      <a:pPr marL="259715" indent="0" algn="ctr" fontAlgn="auto">
                        <a:lnSpc>
                          <a:spcPts val="3000"/>
                        </a:lnSpc>
                        <a:spcBef>
                          <a:spcPct val="0"/>
                        </a:spcBef>
                        <a:spcAft>
                          <a:spcPct val="0"/>
                        </a:spcAft>
                      </a:pPr>
                      <a:r>
                        <a:rPr lang="zh-CN" sz="2400" b="1">
                          <a:latin typeface="黑体" panose="02010609060101010101" pitchFamily="49" charset="-122"/>
                          <a:ea typeface="黑体" panose="02010609060101010101" pitchFamily="49" charset="-122"/>
                        </a:rPr>
                        <a:t>年度</a:t>
                      </a:r>
                      <a:endParaRPr 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a:txBody>
                    <a:bodyPr/>
                    <a:p>
                      <a:pPr marL="259715" indent="0" algn="ctr" fontAlgn="auto">
                        <a:lnSpc>
                          <a:spcPts val="3000"/>
                        </a:lnSpc>
                        <a:spcBef>
                          <a:spcPct val="0"/>
                        </a:spcBef>
                        <a:spcAft>
                          <a:spcPct val="0"/>
                        </a:spcAft>
                      </a:pPr>
                      <a:r>
                        <a:rPr lang="en-US" altLang="zh-CN" sz="2400" b="1">
                          <a:latin typeface="黑体" panose="02010609060101010101" pitchFamily="49" charset="-122"/>
                          <a:ea typeface="黑体" panose="02010609060101010101" pitchFamily="49" charset="-122"/>
                        </a:rPr>
                        <a:t>1950</a:t>
                      </a:r>
                      <a:endParaRPr lang="en-US" alt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fontAlgn="auto">
                        <a:lnSpc>
                          <a:spcPts val="3000"/>
                        </a:lnSpc>
                        <a:spcBef>
                          <a:spcPct val="0"/>
                        </a:spcBef>
                        <a:spcAft>
                          <a:spcPct val="0"/>
                        </a:spcAft>
                      </a:pPr>
                      <a:r>
                        <a:rPr lang="en-US" altLang="zh-CN" sz="2400" b="1">
                          <a:latin typeface="黑体" panose="02010609060101010101" pitchFamily="49" charset="-122"/>
                          <a:ea typeface="黑体" panose="02010609060101010101" pitchFamily="49" charset="-122"/>
                        </a:rPr>
                        <a:t>1951</a:t>
                      </a:r>
                      <a:endParaRPr lang="en-US" alt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fontAlgn="auto">
                        <a:lnSpc>
                          <a:spcPts val="3000"/>
                        </a:lnSpc>
                        <a:spcBef>
                          <a:spcPct val="0"/>
                        </a:spcBef>
                        <a:spcAft>
                          <a:spcPct val="0"/>
                        </a:spcAft>
                      </a:pPr>
                      <a:r>
                        <a:rPr lang="en-US" altLang="zh-CN" sz="2400" b="1">
                          <a:latin typeface="黑体" panose="02010609060101010101" pitchFamily="49" charset="-122"/>
                          <a:ea typeface="黑体" panose="02010609060101010101" pitchFamily="49" charset="-122"/>
                        </a:rPr>
                        <a:t>1952</a:t>
                      </a:r>
                      <a:endParaRPr lang="en-US" alt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0">
                <a:tc rowSpan="2">
                  <a:txBody>
                    <a:bodyPr/>
                    <a:p>
                      <a:pPr marL="259715" indent="0" algn="ctr" fontAlgn="auto">
                        <a:lnSpc>
                          <a:spcPts val="3000"/>
                        </a:lnSpc>
                        <a:spcBef>
                          <a:spcPct val="0"/>
                        </a:spcBef>
                        <a:spcAft>
                          <a:spcPct val="0"/>
                        </a:spcAft>
                      </a:pPr>
                      <a:r>
                        <a:rPr lang="zh-CN" sz="2400" b="1">
                          <a:latin typeface="黑体" panose="02010609060101010101" pitchFamily="49" charset="-122"/>
                          <a:ea typeface="黑体" panose="02010609060101010101" pitchFamily="49" charset="-122"/>
                          <a:cs typeface="黑体" panose="02010609060101010101" pitchFamily="49" charset="-122"/>
                        </a:rPr>
                        <a:t>社会商品批发（</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sz="2400" b="1">
                          <a:latin typeface="黑体" panose="02010609060101010101" pitchFamily="49" charset="-122"/>
                          <a:ea typeface="黑体" panose="02010609060101010101" pitchFamily="49" charset="-122"/>
                          <a:cs typeface="黑体" panose="02010609060101010101" pitchFamily="49" charset="-122"/>
                        </a:rPr>
                        <a:t>）</a:t>
                      </a:r>
                      <a:endParaRPr lang="zh-CN" sz="2400" b="1">
                        <a:latin typeface="黑体" panose="02010609060101010101" pitchFamily="49" charset="-122"/>
                        <a:ea typeface="黑体" panose="02010609060101010101" pitchFamily="49" charset="-122"/>
                        <a:cs typeface="黑体" panose="02010609060101010101" pitchFamily="49" charset="-122"/>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l" fontAlgn="auto">
                        <a:lnSpc>
                          <a:spcPts val="3000"/>
                        </a:lnSpc>
                        <a:spcBef>
                          <a:spcPct val="0"/>
                        </a:spcBef>
                        <a:spcAft>
                          <a:spcPct val="0"/>
                        </a:spcAft>
                      </a:pPr>
                      <a:r>
                        <a:rPr lang="zh-CN" sz="2400" b="1">
                          <a:latin typeface="黑体" panose="02010609060101010101" pitchFamily="49" charset="-122"/>
                          <a:ea typeface="黑体" panose="02010609060101010101" pitchFamily="49" charset="-122"/>
                        </a:rPr>
                        <a:t>国营及合作经济</a:t>
                      </a:r>
                      <a:endParaRPr 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l" fontAlgn="auto">
                        <a:lnSpc>
                          <a:spcPts val="3000"/>
                        </a:lnSpc>
                        <a:spcBef>
                          <a:spcPct val="0"/>
                        </a:spcBef>
                        <a:spcAft>
                          <a:spcPct val="0"/>
                        </a:spcAft>
                      </a:pPr>
                      <a:r>
                        <a:rPr lang="en-US" altLang="zh-CN" sz="2400" b="1">
                          <a:latin typeface="黑体" panose="02010609060101010101" pitchFamily="49" charset="-122"/>
                          <a:ea typeface="黑体" panose="02010609060101010101" pitchFamily="49" charset="-122"/>
                        </a:rPr>
                        <a:t>31.42</a:t>
                      </a:r>
                      <a:endParaRPr lang="en-US" alt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l" fontAlgn="auto">
                        <a:lnSpc>
                          <a:spcPts val="3000"/>
                        </a:lnSpc>
                        <a:spcBef>
                          <a:spcPct val="0"/>
                        </a:spcBef>
                        <a:spcAft>
                          <a:spcPct val="0"/>
                        </a:spcAft>
                      </a:pPr>
                      <a:r>
                        <a:rPr lang="en-US" altLang="zh-CN" sz="2400" b="1">
                          <a:latin typeface="黑体" panose="02010609060101010101" pitchFamily="49" charset="-122"/>
                          <a:ea typeface="黑体" panose="02010609060101010101" pitchFamily="49" charset="-122"/>
                        </a:rPr>
                        <a:t>57.11</a:t>
                      </a:r>
                      <a:endParaRPr lang="en-US" alt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l" fontAlgn="auto">
                        <a:lnSpc>
                          <a:spcPts val="3000"/>
                        </a:lnSpc>
                        <a:spcBef>
                          <a:spcPct val="0"/>
                        </a:spcBef>
                        <a:spcAft>
                          <a:spcPct val="0"/>
                        </a:spcAft>
                      </a:pPr>
                      <a:r>
                        <a:rPr lang="en-US" altLang="zh-CN" sz="2400" b="1">
                          <a:latin typeface="黑体" panose="02010609060101010101" pitchFamily="49" charset="-122"/>
                          <a:ea typeface="黑体" panose="02010609060101010101" pitchFamily="49" charset="-122"/>
                        </a:rPr>
                        <a:t>78.39</a:t>
                      </a:r>
                      <a:endParaRPr lang="en-US" alt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0">
                <a:tc vMerge="1">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B w="6350" cap="flat" cmpd="sng">
                      <a:solidFill>
                        <a:srgbClr val="000008"/>
                      </a:solidFill>
                      <a:prstDash val="solid"/>
                      <a:headEnd type="none" w="med" len="med"/>
                      <a:tailEnd type="none" w="med" len="med"/>
                    </a:lnB>
                  </a:tcPr>
                </a:tc>
                <a:tc>
                  <a:txBody>
                    <a:bodyPr/>
                    <a:p>
                      <a:pPr marL="259715" indent="0" algn="l" fontAlgn="auto">
                        <a:lnSpc>
                          <a:spcPts val="3000"/>
                        </a:lnSpc>
                        <a:spcBef>
                          <a:spcPct val="0"/>
                        </a:spcBef>
                        <a:spcAft>
                          <a:spcPct val="0"/>
                        </a:spcAft>
                      </a:pPr>
                      <a:r>
                        <a:rPr lang="zh-CN" sz="2400" b="1">
                          <a:latin typeface="黑体" panose="02010609060101010101" pitchFamily="49" charset="-122"/>
                          <a:ea typeface="黑体" panose="02010609060101010101" pitchFamily="49" charset="-122"/>
                        </a:rPr>
                        <a:t>私营经济</a:t>
                      </a:r>
                      <a:endParaRPr 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l" fontAlgn="auto">
                        <a:lnSpc>
                          <a:spcPts val="3000"/>
                        </a:lnSpc>
                        <a:spcBef>
                          <a:spcPct val="0"/>
                        </a:spcBef>
                        <a:spcAft>
                          <a:spcPct val="0"/>
                        </a:spcAft>
                      </a:pPr>
                      <a:r>
                        <a:rPr lang="en-US" altLang="zh-CN" sz="2400" b="1">
                          <a:latin typeface="黑体" panose="02010609060101010101" pitchFamily="49" charset="-122"/>
                          <a:ea typeface="黑体" panose="02010609060101010101" pitchFamily="49" charset="-122"/>
                        </a:rPr>
                        <a:t>68.58</a:t>
                      </a:r>
                      <a:endParaRPr lang="en-US" alt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l" fontAlgn="auto">
                        <a:lnSpc>
                          <a:spcPts val="3000"/>
                        </a:lnSpc>
                        <a:spcBef>
                          <a:spcPct val="0"/>
                        </a:spcBef>
                        <a:spcAft>
                          <a:spcPct val="0"/>
                        </a:spcAft>
                      </a:pPr>
                      <a:r>
                        <a:rPr lang="en-US" altLang="zh-CN" sz="2400" b="1">
                          <a:latin typeface="黑体" panose="02010609060101010101" pitchFamily="49" charset="-122"/>
                          <a:ea typeface="黑体" panose="02010609060101010101" pitchFamily="49" charset="-122"/>
                        </a:rPr>
                        <a:t>42.89</a:t>
                      </a:r>
                      <a:endParaRPr lang="en-US" alt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l" fontAlgn="auto">
                        <a:lnSpc>
                          <a:spcPts val="3000"/>
                        </a:lnSpc>
                        <a:spcBef>
                          <a:spcPct val="0"/>
                        </a:spcBef>
                        <a:spcAft>
                          <a:spcPct val="0"/>
                        </a:spcAft>
                      </a:pPr>
                      <a:r>
                        <a:rPr lang="en-US" altLang="zh-CN" sz="2400" b="1">
                          <a:latin typeface="黑体" panose="02010609060101010101" pitchFamily="49" charset="-122"/>
                          <a:ea typeface="黑体" panose="02010609060101010101" pitchFamily="49" charset="-122"/>
                        </a:rPr>
                        <a:t>21.61</a:t>
                      </a:r>
                      <a:endParaRPr lang="en-US" alt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0">
                <a:tc rowSpan="2">
                  <a:txBody>
                    <a:bodyPr/>
                    <a:p>
                      <a:pPr marL="259715" indent="0" algn="ctr" fontAlgn="auto">
                        <a:lnSpc>
                          <a:spcPts val="3000"/>
                        </a:lnSpc>
                        <a:spcBef>
                          <a:spcPct val="0"/>
                        </a:spcBef>
                        <a:spcAft>
                          <a:spcPct val="0"/>
                        </a:spcAft>
                      </a:pPr>
                      <a:r>
                        <a:rPr lang="zh-CN" sz="2400" b="1">
                          <a:latin typeface="黑体" panose="02010609060101010101" pitchFamily="49" charset="-122"/>
                          <a:ea typeface="黑体" panose="02010609060101010101" pitchFamily="49" charset="-122"/>
                          <a:cs typeface="黑体" panose="02010609060101010101" pitchFamily="49" charset="-122"/>
                        </a:rPr>
                        <a:t>社会商品零售（</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sz="2400" b="1">
                          <a:latin typeface="黑体" panose="02010609060101010101" pitchFamily="49" charset="-122"/>
                          <a:ea typeface="黑体" panose="02010609060101010101" pitchFamily="49" charset="-122"/>
                          <a:cs typeface="黑体" panose="02010609060101010101" pitchFamily="49" charset="-122"/>
                        </a:rPr>
                        <a:t>）</a:t>
                      </a:r>
                      <a:endParaRPr lang="zh-CN" sz="2400" b="1">
                        <a:latin typeface="黑体" panose="02010609060101010101" pitchFamily="49" charset="-122"/>
                        <a:ea typeface="黑体" panose="02010609060101010101" pitchFamily="49" charset="-122"/>
                        <a:cs typeface="黑体" panose="02010609060101010101" pitchFamily="49" charset="-122"/>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l" fontAlgn="auto">
                        <a:lnSpc>
                          <a:spcPts val="3000"/>
                        </a:lnSpc>
                        <a:spcBef>
                          <a:spcPct val="0"/>
                        </a:spcBef>
                        <a:spcAft>
                          <a:spcPct val="0"/>
                        </a:spcAft>
                      </a:pPr>
                      <a:r>
                        <a:rPr lang="zh-CN" sz="2400" b="1">
                          <a:latin typeface="黑体" panose="02010609060101010101" pitchFamily="49" charset="-122"/>
                          <a:ea typeface="黑体" panose="02010609060101010101" pitchFamily="49" charset="-122"/>
                        </a:rPr>
                        <a:t>国营及合作经济</a:t>
                      </a:r>
                      <a:endParaRPr 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l" fontAlgn="auto">
                        <a:lnSpc>
                          <a:spcPts val="3000"/>
                        </a:lnSpc>
                        <a:spcBef>
                          <a:spcPct val="0"/>
                        </a:spcBef>
                        <a:spcAft>
                          <a:spcPct val="0"/>
                        </a:spcAft>
                      </a:pPr>
                      <a:r>
                        <a:rPr lang="en-US" altLang="zh-CN" sz="2400" b="1">
                          <a:latin typeface="黑体" panose="02010609060101010101" pitchFamily="49" charset="-122"/>
                          <a:ea typeface="黑体" panose="02010609060101010101" pitchFamily="49" charset="-122"/>
                        </a:rPr>
                        <a:t>3.66</a:t>
                      </a:r>
                      <a:endParaRPr lang="en-US" alt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l" fontAlgn="auto">
                        <a:lnSpc>
                          <a:spcPts val="3000"/>
                        </a:lnSpc>
                        <a:spcBef>
                          <a:spcPct val="0"/>
                        </a:spcBef>
                        <a:spcAft>
                          <a:spcPct val="0"/>
                        </a:spcAft>
                      </a:pPr>
                      <a:r>
                        <a:rPr lang="en-US" altLang="zh-CN" sz="2400" b="1">
                          <a:latin typeface="黑体" panose="02010609060101010101" pitchFamily="49" charset="-122"/>
                          <a:ea typeface="黑体" panose="02010609060101010101" pitchFamily="49" charset="-122"/>
                        </a:rPr>
                        <a:t>16.36</a:t>
                      </a:r>
                      <a:endParaRPr lang="en-US" alt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l" fontAlgn="auto">
                        <a:lnSpc>
                          <a:spcPts val="3000"/>
                        </a:lnSpc>
                        <a:spcBef>
                          <a:spcPct val="0"/>
                        </a:spcBef>
                        <a:spcAft>
                          <a:spcPct val="0"/>
                        </a:spcAft>
                      </a:pPr>
                      <a:r>
                        <a:rPr lang="en-US" altLang="zh-CN" sz="2400" b="1">
                          <a:latin typeface="黑体" panose="02010609060101010101" pitchFamily="49" charset="-122"/>
                          <a:ea typeface="黑体" panose="02010609060101010101" pitchFamily="49" charset="-122"/>
                        </a:rPr>
                        <a:t>61.81</a:t>
                      </a:r>
                      <a:endParaRPr lang="en-US" alt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0">
                <a:tc vMerge="1">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B w="6350" cap="flat" cmpd="sng">
                      <a:solidFill>
                        <a:srgbClr val="000008"/>
                      </a:solidFill>
                      <a:prstDash val="solid"/>
                      <a:headEnd type="none" w="med" len="med"/>
                      <a:tailEnd type="none" w="med" len="med"/>
                    </a:lnB>
                  </a:tcPr>
                </a:tc>
                <a:tc>
                  <a:txBody>
                    <a:bodyPr/>
                    <a:p>
                      <a:pPr marL="259715" indent="0" algn="l" fontAlgn="auto">
                        <a:lnSpc>
                          <a:spcPts val="3000"/>
                        </a:lnSpc>
                        <a:spcBef>
                          <a:spcPct val="0"/>
                        </a:spcBef>
                        <a:spcAft>
                          <a:spcPct val="0"/>
                        </a:spcAft>
                      </a:pPr>
                      <a:r>
                        <a:rPr lang="zh-CN" sz="2400" b="1">
                          <a:latin typeface="黑体" panose="02010609060101010101" pitchFamily="49" charset="-122"/>
                          <a:ea typeface="黑体" panose="02010609060101010101" pitchFamily="49" charset="-122"/>
                        </a:rPr>
                        <a:t>私营经济</a:t>
                      </a:r>
                      <a:endParaRPr 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l" fontAlgn="auto">
                        <a:lnSpc>
                          <a:spcPts val="3000"/>
                        </a:lnSpc>
                        <a:spcBef>
                          <a:spcPct val="0"/>
                        </a:spcBef>
                        <a:spcAft>
                          <a:spcPct val="0"/>
                        </a:spcAft>
                      </a:pPr>
                      <a:r>
                        <a:rPr lang="en-US" altLang="zh-CN" sz="2400" b="1">
                          <a:latin typeface="黑体" panose="02010609060101010101" pitchFamily="49" charset="-122"/>
                          <a:ea typeface="黑体" panose="02010609060101010101" pitchFamily="49" charset="-122"/>
                        </a:rPr>
                        <a:t>96.34</a:t>
                      </a:r>
                      <a:endParaRPr lang="en-US" alt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l" fontAlgn="auto">
                        <a:lnSpc>
                          <a:spcPts val="3000"/>
                        </a:lnSpc>
                        <a:spcBef>
                          <a:spcPct val="0"/>
                        </a:spcBef>
                        <a:spcAft>
                          <a:spcPct val="0"/>
                        </a:spcAft>
                      </a:pPr>
                      <a:r>
                        <a:rPr lang="en-US" altLang="zh-CN" sz="2400" b="1">
                          <a:latin typeface="黑体" panose="02010609060101010101" pitchFamily="49" charset="-122"/>
                          <a:ea typeface="黑体" panose="02010609060101010101" pitchFamily="49" charset="-122"/>
                        </a:rPr>
                        <a:t>83.64</a:t>
                      </a:r>
                      <a:endParaRPr lang="en-US" alt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l" fontAlgn="auto">
                        <a:lnSpc>
                          <a:spcPts val="3000"/>
                        </a:lnSpc>
                        <a:spcBef>
                          <a:spcPct val="0"/>
                        </a:spcBef>
                        <a:spcAft>
                          <a:spcPct val="0"/>
                        </a:spcAft>
                      </a:pPr>
                      <a:r>
                        <a:rPr lang="en-US" altLang="zh-CN" sz="2400" b="1">
                          <a:latin typeface="黑体" panose="02010609060101010101" pitchFamily="49" charset="-122"/>
                          <a:ea typeface="黑体" panose="02010609060101010101" pitchFamily="49" charset="-122"/>
                        </a:rPr>
                        <a:t>38.19</a:t>
                      </a:r>
                      <a:endParaRPr lang="en-US" altLang="zh-CN" sz="2400" b="1">
                        <a:latin typeface="黑体" panose="02010609060101010101" pitchFamily="49" charset="-122"/>
                        <a:ea typeface="黑体" panose="02010609060101010101" pitchFamily="49" charset="-12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
        <p:nvSpPr>
          <p:cNvPr id="6" name="文本框 5"/>
          <p:cNvSpPr txBox="1"/>
          <p:nvPr/>
        </p:nvSpPr>
        <p:spPr>
          <a:xfrm>
            <a:off x="133985" y="2863850"/>
            <a:ext cx="11614785" cy="860425"/>
          </a:xfrm>
          <a:prstGeom prst="rect">
            <a:avLst/>
          </a:prstGeom>
        </p:spPr>
        <p:txBody>
          <a:bodyPr wrap="square">
            <a:spAutoFit/>
          </a:bodyPr>
          <a:p>
            <a:pPr indent="0" fontAlgn="auto">
              <a:lnSpc>
                <a:spcPts val="3000"/>
              </a:lnSpc>
            </a:pPr>
            <a:r>
              <a:rPr lang="en-US" altLang="zh-CN" sz="1600">
                <a:latin typeface="Calibri" panose="020F0502020204030204"/>
                <a:ea typeface="Calibri" panose="020F0502020204030204"/>
              </a:rPr>
              <a:t>    </a:t>
            </a:r>
            <a:r>
              <a:rPr lang="en-US" altLang="zh-CN" sz="2400" b="1">
                <a:latin typeface="黑体" panose="02010609060101010101" pitchFamily="49" charset="-122"/>
                <a:ea typeface="黑体" panose="02010609060101010101" pitchFamily="49" charset="-122"/>
                <a:cs typeface="黑体" panose="02010609060101010101" pitchFamily="49" charset="-122"/>
              </a:rPr>
              <a:t> A</a:t>
            </a:r>
            <a:r>
              <a:rPr lang="zh-CN" altLang="en-US" sz="2400" b="1">
                <a:latin typeface="黑体" panose="02010609060101010101" pitchFamily="49" charset="-122"/>
                <a:ea typeface="黑体" panose="02010609060101010101" pitchFamily="49" charset="-122"/>
                <a:cs typeface="黑体" panose="02010609060101010101" pitchFamily="49" charset="-122"/>
              </a:rPr>
              <a:t>．社会主义经济制度基本建立</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rPr>
              <a:t>5%</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 </a:t>
            </a:r>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latin typeface="黑体" panose="02010609060101010101" pitchFamily="49" charset="-122"/>
                <a:ea typeface="黑体" panose="02010609060101010101" pitchFamily="49" charset="-122"/>
                <a:cs typeface="黑体" panose="02010609060101010101" pitchFamily="49" charset="-122"/>
              </a:rPr>
              <a:t>．私营经济改造取得重大成就</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29%</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marL="266700" indent="0" algn="just" defTabSz="266700" fontAlgn="auto">
              <a:lnSpc>
                <a:spcPts val="30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．新民主主义经济得到了发展</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30%</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latin typeface="黑体" panose="02010609060101010101" pitchFamily="49" charset="-122"/>
                <a:ea typeface="黑体" panose="02010609060101010101" pitchFamily="49" charset="-122"/>
                <a:cs typeface="黑体" panose="02010609060101010101" pitchFamily="49" charset="-122"/>
              </a:rPr>
              <a:t> </a:t>
            </a: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latin typeface="黑体" panose="02010609060101010101" pitchFamily="49" charset="-122"/>
                <a:ea typeface="黑体" panose="02010609060101010101" pitchFamily="49" charset="-122"/>
                <a:cs typeface="黑体" panose="02010609060101010101" pitchFamily="49" charset="-122"/>
              </a:rPr>
              <a:t>．国民经济结构逐步趋于合理</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35%</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endParaRP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文本框 6"/>
          <p:cNvSpPr txBox="1"/>
          <p:nvPr/>
        </p:nvSpPr>
        <p:spPr>
          <a:xfrm>
            <a:off x="0" y="52705"/>
            <a:ext cx="12068175" cy="5262245"/>
          </a:xfrm>
          <a:prstGeom prst="rect">
            <a:avLst/>
          </a:prstGeom>
          <a:noFill/>
        </p:spPr>
        <p:txBody>
          <a:bodyPr wrap="square" rtlCol="0" anchor="t">
            <a:spAutoFit/>
          </a:bodyPr>
          <a:p>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历史背景</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1950-1952</a:t>
            </a:r>
            <a:r>
              <a:rPr lang="zh-CN" altLang="en-US" sz="2400" b="1">
                <a:latin typeface="黑体" panose="02010609060101010101" pitchFamily="49" charset="-122"/>
                <a:ea typeface="黑体" panose="02010609060101010101" pitchFamily="49" charset="-122"/>
                <a:cs typeface="黑体" panose="02010609060101010101" pitchFamily="49" charset="-122"/>
              </a:rPr>
              <a:t>年为国民经济恢复时期，中共通过没收官僚资本、发展国营经济等措施，确立国营经济在关键领域的主导权。</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zh-CN" altLang="en-US" sz="2400" b="1">
                <a:latin typeface="黑体" panose="02010609060101010101" pitchFamily="49" charset="-122"/>
                <a:ea typeface="黑体" panose="02010609060101010101" pitchFamily="49" charset="-122"/>
                <a:cs typeface="黑体" panose="02010609060101010101" pitchFamily="49" charset="-122"/>
              </a:rPr>
              <a:t>新民主主义经济允许国营、合作社、私人资本主义等多种成分并存，但国营经济是领导力量。</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选项辨析</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 ​A</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．社会主义经济制度基本建立</a:t>
            </a:r>
            <a:r>
              <a:rPr lang="zh-CN" altLang="en-US" sz="2400" b="1">
                <a:latin typeface="黑体" panose="02010609060101010101" pitchFamily="49" charset="-122"/>
                <a:ea typeface="黑体" panose="02010609060101010101" pitchFamily="49" charset="-122"/>
                <a:cs typeface="黑体" panose="02010609060101010101" pitchFamily="49" charset="-122"/>
              </a:rPr>
              <a:t>：错误。社会主义制度建立于</a:t>
            </a:r>
            <a:r>
              <a:rPr lang="en-US" altLang="zh-CN" sz="2400" b="1">
                <a:latin typeface="黑体" panose="02010609060101010101" pitchFamily="49" charset="-122"/>
                <a:ea typeface="黑体" panose="02010609060101010101" pitchFamily="49" charset="-122"/>
                <a:cs typeface="黑体" panose="02010609060101010101" pitchFamily="49" charset="-122"/>
              </a:rPr>
              <a:t>1956</a:t>
            </a:r>
            <a:r>
              <a:rPr lang="zh-CN" altLang="en-US" sz="2400" b="1">
                <a:latin typeface="黑体" panose="02010609060101010101" pitchFamily="49" charset="-122"/>
                <a:ea typeface="黑体" panose="02010609060101010101" pitchFamily="49" charset="-122"/>
                <a:cs typeface="黑体" panose="02010609060101010101" pitchFamily="49" charset="-122"/>
              </a:rPr>
              <a:t>年三大改造完成后，与</a:t>
            </a:r>
            <a:r>
              <a:rPr lang="en-US" altLang="zh-CN" sz="2400" b="1">
                <a:latin typeface="黑体" panose="02010609060101010101" pitchFamily="49" charset="-122"/>
                <a:ea typeface="黑体" panose="02010609060101010101" pitchFamily="49" charset="-122"/>
                <a:cs typeface="黑体" panose="02010609060101010101" pitchFamily="49" charset="-122"/>
              </a:rPr>
              <a:t>1952</a:t>
            </a:r>
            <a:r>
              <a:rPr lang="zh-CN" altLang="en-US" sz="2400" b="1">
                <a:latin typeface="黑体" panose="02010609060101010101" pitchFamily="49" charset="-122"/>
                <a:ea typeface="黑体" panose="02010609060101010101" pitchFamily="49" charset="-122"/>
                <a:cs typeface="黑体" panose="02010609060101010101" pitchFamily="49" charset="-122"/>
              </a:rPr>
              <a:t>年时间不符。</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私营经济改造取得重大成就</a:t>
            </a:r>
            <a:r>
              <a:rPr lang="zh-CN" altLang="en-US" sz="2400" b="1">
                <a:latin typeface="黑体" panose="02010609060101010101" pitchFamily="49" charset="-122"/>
                <a:ea typeface="黑体" panose="02010609060101010101" pitchFamily="49" charset="-122"/>
                <a:cs typeface="黑体" panose="02010609060101010101" pitchFamily="49" charset="-122"/>
              </a:rPr>
              <a:t>：错误。私营经济改造始于</a:t>
            </a:r>
            <a:r>
              <a:rPr lang="en-US" altLang="zh-CN" sz="2400" b="1">
                <a:latin typeface="黑体" panose="02010609060101010101" pitchFamily="49" charset="-122"/>
                <a:ea typeface="黑体" panose="02010609060101010101" pitchFamily="49" charset="-122"/>
                <a:cs typeface="黑体" panose="02010609060101010101" pitchFamily="49" charset="-122"/>
              </a:rPr>
              <a:t>1953</a:t>
            </a:r>
            <a:r>
              <a:rPr lang="zh-CN" altLang="en-US" sz="2400" b="1">
                <a:latin typeface="黑体" panose="02010609060101010101" pitchFamily="49" charset="-122"/>
                <a:ea typeface="黑体" panose="02010609060101010101" pitchFamily="49" charset="-122"/>
                <a:cs typeface="黑体" panose="02010609060101010101" pitchFamily="49" charset="-122"/>
              </a:rPr>
              <a:t>年社会主义改造，</a:t>
            </a:r>
            <a:r>
              <a:rPr lang="en-US" altLang="zh-CN" sz="2400" b="1">
                <a:latin typeface="黑体" panose="02010609060101010101" pitchFamily="49" charset="-122"/>
                <a:ea typeface="黑体" panose="02010609060101010101" pitchFamily="49" charset="-122"/>
                <a:cs typeface="黑体" panose="02010609060101010101" pitchFamily="49" charset="-122"/>
              </a:rPr>
              <a:t>1952</a:t>
            </a:r>
            <a:r>
              <a:rPr lang="zh-CN" altLang="en-US" sz="2400" b="1">
                <a:latin typeface="黑体" panose="02010609060101010101" pitchFamily="49" charset="-122"/>
                <a:ea typeface="黑体" panose="02010609060101010101" pitchFamily="49" charset="-122"/>
                <a:cs typeface="黑体" panose="02010609060101010101" pitchFamily="49" charset="-122"/>
              </a:rPr>
              <a:t>年仍处于保护和发展阶段。</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新民主主义经济得到了发展</a:t>
            </a:r>
            <a:r>
              <a:rPr lang="zh-CN" altLang="en-US" sz="2400" b="1">
                <a:latin typeface="黑体" panose="02010609060101010101" pitchFamily="49" charset="-122"/>
                <a:ea typeface="黑体" panose="02010609060101010101" pitchFamily="49" charset="-122"/>
                <a:cs typeface="黑体" panose="02010609060101010101" pitchFamily="49" charset="-122"/>
              </a:rPr>
              <a:t>：正确。国营经济占比上升是</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国营经济领导地位强化</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的体现，符合新民主主义经济特征（多种成分并存，国营为主导）。</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D</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国民经济结构逐步趋于合理</a:t>
            </a:r>
            <a:r>
              <a:rPr lang="zh-CN" altLang="en-US" sz="2400" b="1">
                <a:latin typeface="黑体" panose="02010609060101010101" pitchFamily="49" charset="-122"/>
                <a:ea typeface="黑体" panose="02010609060101010101" pitchFamily="49" charset="-122"/>
                <a:cs typeface="黑体" panose="02010609060101010101" pitchFamily="49" charset="-122"/>
              </a:rPr>
              <a:t>：片面。数据仅反映商品流通领域变化，未涉及农业、工业结构，且</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合理</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需结合整体经济恢复效果判断，不如</a:t>
            </a:r>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项直接贴合材料。</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
        <p:nvSpPr>
          <p:cNvPr id="4" name="文本框 3"/>
          <p:cNvSpPr txBox="1"/>
          <p:nvPr/>
        </p:nvSpPr>
        <p:spPr>
          <a:xfrm>
            <a:off x="99695" y="5381625"/>
            <a:ext cx="12092305" cy="1568450"/>
          </a:xfrm>
          <a:prstGeom prst="rect">
            <a:avLst/>
          </a:prstGeom>
          <a:noFill/>
        </p:spPr>
        <p:txBody>
          <a:bodyPr wrap="square" rtlCol="0" anchor="t">
            <a:spAutoFit/>
          </a:bodyPr>
          <a:p>
            <a:r>
              <a:rPr lang="en-US" altLang="zh-CN" sz="2400" b="1">
                <a:latin typeface="黑体" panose="02010609060101010101" pitchFamily="49" charset="-122"/>
                <a:ea typeface="黑体" panose="02010609060101010101" pitchFamily="49" charset="-122"/>
                <a:cs typeface="黑体" panose="02010609060101010101" pitchFamily="49" charset="-122"/>
              </a:rPr>
              <a:t>1950</a:t>
            </a:r>
            <a:r>
              <a:rPr lang="zh-CN" altLang="en-US" sz="2400" b="1">
                <a:latin typeface="黑体" panose="02010609060101010101" pitchFamily="49" charset="-122"/>
                <a:ea typeface="黑体" panose="02010609060101010101" pitchFamily="49" charset="-122"/>
                <a:cs typeface="黑体" panose="02010609060101010101" pitchFamily="49" charset="-122"/>
              </a:rPr>
              <a:t>至</a:t>
            </a:r>
            <a:r>
              <a:rPr lang="en-US" altLang="zh-CN" sz="2400" b="1">
                <a:latin typeface="黑体" panose="02010609060101010101" pitchFamily="49" charset="-122"/>
                <a:ea typeface="黑体" panose="02010609060101010101" pitchFamily="49" charset="-122"/>
                <a:cs typeface="黑体" panose="02010609060101010101" pitchFamily="49" charset="-122"/>
              </a:rPr>
              <a:t>1952</a:t>
            </a:r>
            <a:r>
              <a:rPr lang="zh-CN" altLang="en-US" sz="2400" b="1">
                <a:latin typeface="黑体" panose="02010609060101010101" pitchFamily="49" charset="-122"/>
                <a:ea typeface="黑体" panose="02010609060101010101" pitchFamily="49" charset="-122"/>
                <a:cs typeface="黑体" panose="02010609060101010101" pitchFamily="49" charset="-122"/>
              </a:rPr>
              <a:t>年重庆国营及合作经济的比重呈现出增长的趋势，私营经济的比重呈现出下降的趋势，结合所学，这一时期正值过渡时期，以社会主义性质的国营经济为主导，由国营经济、合作经济、个体经济和私人资本主义经济等多种经济成份组成的</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新民主主义经济得到了发展，</a:t>
            </a:r>
            <a:endPar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0"/>
            <a:ext cx="12138660" cy="6000750"/>
          </a:xfrm>
          <a:prstGeom prst="rect">
            <a:avLst/>
          </a:prstGeom>
        </p:spPr>
        <p:txBody>
          <a:bodyPr wrap="square">
            <a:spAutoFit/>
          </a:bodyPr>
          <a:p>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经济结构、</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产业结构和社会结构</a:t>
            </a:r>
            <a:endPar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endParaRPr>
          </a:p>
          <a:p>
            <a:r>
              <a:rPr lang="zh-CN" altLang="en-US" sz="2400" b="1">
                <a:solidFill>
                  <a:srgbClr val="C00000"/>
                </a:solidFill>
                <a:latin typeface="黑体" panose="02010609060101010101" pitchFamily="49" charset="-122"/>
                <a:ea typeface="黑体" panose="02010609060101010101" pitchFamily="49" charset="-122"/>
                <a:cs typeface="黑体" panose="02010609060101010101" pitchFamily="49" charset="-122"/>
              </a:rPr>
              <a:t>☆产业结构</a:t>
            </a:r>
            <a:r>
              <a:rPr lang="en-US" altLang="zh-CN" sz="2400" b="1">
                <a:latin typeface="黑体" panose="02010609060101010101" pitchFamily="49" charset="-122"/>
                <a:ea typeface="黑体" panose="02010609060101010101" pitchFamily="49" charset="-122"/>
                <a:cs typeface="黑体" panose="02010609060101010101" pitchFamily="49" charset="-122"/>
              </a:rPr>
              <a:t> </a:t>
            </a:r>
            <a:endParaRPr lang="en-US" altLang="zh-CN" sz="2400" b="1">
              <a:latin typeface="黑体" panose="02010609060101010101" pitchFamily="49" charset="-122"/>
              <a:ea typeface="黑体" panose="02010609060101010101" pitchFamily="49" charset="-122"/>
              <a:cs typeface="黑体" panose="02010609060101010101" pitchFamily="49" charset="-122"/>
            </a:endParaRPr>
          </a:p>
          <a:p>
            <a:r>
              <a:rPr lang="zh-CN" altLang="en-US" sz="2400" b="1">
                <a:latin typeface="黑体" panose="02010609060101010101" pitchFamily="49" charset="-122"/>
                <a:ea typeface="黑体" panose="02010609060101010101" pitchFamily="49" charset="-122"/>
                <a:cs typeface="黑体" panose="02010609060101010101" pitchFamily="49" charset="-122"/>
              </a:rPr>
              <a:t>产业结构是指在社会再生产过程中，一个国家或地区的产业组成，即资源在产业间的配置状态，以及产业发展水平和各产业所占比重，以及产业间的技术经济联系和相互依存、相互作用的方式。</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zh-CN" altLang="en-US" sz="2400" b="1">
                <a:solidFill>
                  <a:srgbClr val="C00000"/>
                </a:solidFill>
                <a:latin typeface="黑体" panose="02010609060101010101" pitchFamily="49" charset="-122"/>
                <a:ea typeface="黑体" panose="02010609060101010101" pitchFamily="49" charset="-122"/>
                <a:cs typeface="黑体" panose="02010609060101010101" pitchFamily="49" charset="-122"/>
              </a:rPr>
              <a:t>★经济结构</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zh-CN" altLang="en-US" sz="2400" b="1">
                <a:latin typeface="黑体" panose="02010609060101010101" pitchFamily="49" charset="-122"/>
                <a:ea typeface="黑体" panose="02010609060101010101" pitchFamily="49" charset="-122"/>
                <a:cs typeface="黑体" panose="02010609060101010101" pitchFamily="49" charset="-122"/>
              </a:rPr>
              <a:t>经济结构是指一个国家或地区的经济组成，包括产业结构、分配结构、交换结构、消费结构、技术结构等多个方面。它反映了经济活动中各个组成部分的比例关系和相互联系。</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zh-CN" altLang="en-US" sz="2400" b="1">
                <a:solidFill>
                  <a:srgbClr val="C00000"/>
                </a:solidFill>
                <a:latin typeface="黑体" panose="02010609060101010101" pitchFamily="49" charset="-122"/>
                <a:ea typeface="黑体" panose="02010609060101010101" pitchFamily="49" charset="-122"/>
                <a:cs typeface="黑体" panose="02010609060101010101" pitchFamily="49" charset="-122"/>
              </a:rPr>
              <a:t>☆社会结构</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zh-CN" altLang="en-US" sz="2400" b="1">
                <a:latin typeface="黑体" panose="02010609060101010101" pitchFamily="49" charset="-122"/>
                <a:ea typeface="黑体" panose="02010609060101010101" pitchFamily="49" charset="-122"/>
                <a:cs typeface="黑体" panose="02010609060101010101" pitchFamily="49" charset="-122"/>
              </a:rPr>
              <a:t>社会结构是指一个社会中各种社会要素之间相对稳定的关系和组织方式，包括人口结构、家庭结构、就业结构、收入结构、教育结构等多个方面。它反映了社会中不同群体、不同阶层之间的关系和地位。</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注意★历史中常考查产业结构、区域结构。</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solidFill>
                  <a:srgbClr val="C00000"/>
                </a:solidFill>
                <a:latin typeface="黑体" panose="02010609060101010101" pitchFamily="49" charset="-122"/>
                <a:ea typeface="黑体" panose="02010609060101010101" pitchFamily="49" charset="-122"/>
                <a:cs typeface="黑体" panose="02010609060101010101" pitchFamily="49" charset="-122"/>
              </a:rPr>
              <a:t>产业结构</a:t>
            </a:r>
            <a:r>
              <a:rPr lang="zh-CN" altLang="en-US" sz="2400" b="1">
                <a:latin typeface="黑体" panose="02010609060101010101" pitchFamily="49" charset="-122"/>
                <a:ea typeface="黑体" panose="02010609060101010101" pitchFamily="49" charset="-122"/>
                <a:cs typeface="黑体" panose="02010609060101010101" pitchFamily="49" charset="-122"/>
              </a:rPr>
              <a:t>：第一二三产业；轻工业、重工业</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solidFill>
                  <a:srgbClr val="C00000"/>
                </a:solidFill>
                <a:latin typeface="黑体" panose="02010609060101010101" pitchFamily="49" charset="-122"/>
                <a:ea typeface="黑体" panose="02010609060101010101" pitchFamily="49" charset="-122"/>
                <a:cs typeface="黑体" panose="02010609060101010101" pitchFamily="49" charset="-122"/>
              </a:rPr>
              <a:t>区域结构</a:t>
            </a:r>
            <a:r>
              <a:rPr lang="zh-CN" altLang="en-US" sz="2400" b="1">
                <a:latin typeface="黑体" panose="02010609060101010101" pitchFamily="49" charset="-122"/>
                <a:ea typeface="黑体" panose="02010609060101010101" pitchFamily="49" charset="-122"/>
                <a:cs typeface="黑体" panose="02010609060101010101" pitchFamily="49" charset="-122"/>
              </a:rPr>
              <a:t>：东南西北，各个区域经济情况。如经济重心南移，民族资本主义主要分布在东南沿海，抗日战争时期民族工业内迁等都涉及经济结构中区域结构的变化。</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0"/>
            <a:ext cx="12138660" cy="2676525"/>
          </a:xfrm>
          <a:prstGeom prst="rect">
            <a:avLst/>
          </a:prstGeom>
        </p:spPr>
        <p:txBody>
          <a:bodyPr wrap="square">
            <a:spAutoFit/>
          </a:bodyPr>
          <a:p>
            <a:pPr marL="0" indent="0" fontAlgn="base">
              <a:spcBef>
                <a:spcPct val="0"/>
              </a:spcBef>
              <a:spcAft>
                <a:spcPct val="0"/>
              </a:spcAft>
            </a:pPr>
            <a:r>
              <a:rPr lang="zh-CN" altLang="en-US" sz="2800" b="1" i="0">
                <a:solidFill>
                  <a:srgbClr val="C00000"/>
                </a:solidFill>
                <a:latin typeface="黑体" panose="02010609060101010101" pitchFamily="49" charset="-122"/>
                <a:ea typeface="黑体" panose="02010609060101010101" pitchFamily="49" charset="-122"/>
                <a:cs typeface="黑体" panose="02010609060101010101" pitchFamily="49" charset="-122"/>
              </a:rPr>
              <a:t>（</a:t>
            </a:r>
            <a:r>
              <a:rPr lang="en-US" altLang="zh-CN" sz="2800" b="1" i="0">
                <a:solidFill>
                  <a:srgbClr val="C00000"/>
                </a:solidFill>
                <a:latin typeface="黑体" panose="02010609060101010101" pitchFamily="49" charset="-122"/>
                <a:ea typeface="黑体" panose="02010609060101010101" pitchFamily="49" charset="-122"/>
                <a:cs typeface="黑体" panose="02010609060101010101" pitchFamily="49" charset="-122"/>
              </a:rPr>
              <a:t>2023</a:t>
            </a:r>
            <a:r>
              <a:rPr lang="zh-CN" altLang="en-US" sz="2800" b="1" i="0">
                <a:solidFill>
                  <a:srgbClr val="C00000"/>
                </a:solidFill>
                <a:latin typeface="黑体" panose="02010609060101010101" pitchFamily="49" charset="-122"/>
                <a:ea typeface="黑体" panose="02010609060101010101" pitchFamily="49" charset="-122"/>
                <a:cs typeface="黑体" panose="02010609060101010101" pitchFamily="49" charset="-122"/>
              </a:rPr>
              <a:t>年山东卷模拟）</a:t>
            </a:r>
            <a:r>
              <a:rPr lang="en-US" altLang="zh-CN" sz="2800" b="1" i="0">
                <a:latin typeface="黑体" panose="02010609060101010101" pitchFamily="49" charset="-122"/>
                <a:ea typeface="黑体" panose="02010609060101010101" pitchFamily="49" charset="-122"/>
                <a:cs typeface="黑体" panose="02010609060101010101" pitchFamily="49" charset="-122"/>
              </a:rPr>
              <a:t>​</a:t>
            </a:r>
            <a:endParaRPr lang="en-US" altLang="zh-CN" sz="2800" b="1" i="0">
              <a:latin typeface="黑体" panose="02010609060101010101" pitchFamily="49" charset="-122"/>
              <a:ea typeface="黑体" panose="02010609060101010101" pitchFamily="49" charset="-122"/>
              <a:cs typeface="黑体" panose="02010609060101010101" pitchFamily="49" charset="-122"/>
            </a:endParaRPr>
          </a:p>
          <a:p>
            <a:pPr marL="0" indent="0"/>
            <a:r>
              <a:rPr lang="en-US" altLang="zh-CN" sz="2800" b="1" i="0">
                <a:latin typeface="黑体" panose="02010609060101010101" pitchFamily="49" charset="-122"/>
                <a:ea typeface="黑体" panose="02010609060101010101" pitchFamily="49" charset="-122"/>
                <a:cs typeface="黑体" panose="02010609060101010101" pitchFamily="49" charset="-122"/>
              </a:rPr>
              <a:t>1940</a:t>
            </a:r>
            <a:r>
              <a:rPr lang="zh-CN" altLang="en-US" sz="2800" b="1" i="0">
                <a:latin typeface="黑体" panose="02010609060101010101" pitchFamily="49" charset="-122"/>
                <a:ea typeface="黑体" panose="02010609060101010101" pitchFamily="49" charset="-122"/>
                <a:cs typeface="黑体" panose="02010609060101010101" pitchFamily="49" charset="-122"/>
              </a:rPr>
              <a:t>年，毛泽东在</a:t>
            </a:r>
            <a:r>
              <a:rPr lang="en-US" altLang="zh-CN" sz="2800" b="1" i="0">
                <a:latin typeface="黑体" panose="02010609060101010101" pitchFamily="49" charset="-122"/>
                <a:ea typeface="黑体" panose="02010609060101010101" pitchFamily="49" charset="-122"/>
                <a:cs typeface="黑体" panose="02010609060101010101" pitchFamily="49" charset="-122"/>
              </a:rPr>
              <a:t>《</a:t>
            </a:r>
            <a:r>
              <a:rPr lang="zh-CN" altLang="en-US" sz="2800" b="1" i="0">
                <a:latin typeface="黑体" panose="02010609060101010101" pitchFamily="49" charset="-122"/>
                <a:ea typeface="黑体" panose="02010609060101010101" pitchFamily="49" charset="-122"/>
                <a:cs typeface="黑体" panose="02010609060101010101" pitchFamily="49" charset="-122"/>
              </a:rPr>
              <a:t>新民主主义论</a:t>
            </a:r>
            <a:r>
              <a:rPr lang="en-US" altLang="zh-CN" sz="2800" b="1" i="0">
                <a:latin typeface="黑体" panose="02010609060101010101" pitchFamily="49" charset="-122"/>
                <a:ea typeface="黑体" panose="02010609060101010101" pitchFamily="49" charset="-122"/>
                <a:cs typeface="黑体" panose="02010609060101010101" pitchFamily="49" charset="-122"/>
              </a:rPr>
              <a:t>》</a:t>
            </a:r>
            <a:r>
              <a:rPr lang="zh-CN" altLang="en-US" sz="2800" b="1" i="0">
                <a:latin typeface="黑体" panose="02010609060101010101" pitchFamily="49" charset="-122"/>
                <a:ea typeface="黑体" panose="02010609060101010101" pitchFamily="49" charset="-122"/>
                <a:cs typeface="黑体" panose="02010609060101010101" pitchFamily="49" charset="-122"/>
              </a:rPr>
              <a:t>中提出：“中国的经济，必须是由国营经济领导的新民主主义经济，它包含国营经济、合作社经济、私人资本主义经济和国家资本主义经济。”这一主张的核心意图是</a:t>
            </a:r>
            <a:endParaRPr lang="zh-CN" altLang="en-US" sz="2800" b="1" i="0">
              <a:latin typeface="黑体" panose="02010609060101010101" pitchFamily="49" charset="-122"/>
              <a:ea typeface="黑体" panose="02010609060101010101" pitchFamily="49" charset="-122"/>
              <a:cs typeface="黑体" panose="02010609060101010101" pitchFamily="49" charset="-122"/>
            </a:endParaRPr>
          </a:p>
          <a:p>
            <a:pPr marL="0" indent="0"/>
            <a:r>
              <a:rPr lang="en-US" altLang="zh-CN" sz="2800" b="1" i="0">
                <a:latin typeface="黑体" panose="02010609060101010101" pitchFamily="49" charset="-122"/>
                <a:ea typeface="黑体" panose="02010609060101010101" pitchFamily="49" charset="-122"/>
                <a:cs typeface="黑体" panose="02010609060101010101" pitchFamily="49" charset="-122"/>
              </a:rPr>
              <a:t>A</a:t>
            </a:r>
            <a:r>
              <a:rPr lang="zh-CN" altLang="en-US" sz="2800" b="1" i="0">
                <a:latin typeface="黑体" panose="02010609060101010101" pitchFamily="49" charset="-122"/>
                <a:ea typeface="黑体" panose="02010609060101010101" pitchFamily="49" charset="-122"/>
                <a:cs typeface="黑体" panose="02010609060101010101" pitchFamily="49" charset="-122"/>
              </a:rPr>
              <a:t>．推动社会主义公有制经济的建立</a:t>
            </a:r>
            <a:r>
              <a:rPr lang="en-US" altLang="zh-CN" sz="2800" b="1" i="0">
                <a:latin typeface="黑体" panose="02010609060101010101" pitchFamily="49" charset="-122"/>
                <a:ea typeface="黑体" panose="02010609060101010101" pitchFamily="49" charset="-122"/>
                <a:cs typeface="黑体" panose="02010609060101010101" pitchFamily="49" charset="-122"/>
              </a:rPr>
              <a:t>      B</a:t>
            </a:r>
            <a:r>
              <a:rPr lang="zh-CN" altLang="en-US" sz="2800" b="1" i="0">
                <a:latin typeface="黑体" panose="02010609060101010101" pitchFamily="49" charset="-122"/>
                <a:ea typeface="黑体" panose="02010609060101010101" pitchFamily="49" charset="-122"/>
                <a:cs typeface="黑体" panose="02010609060101010101" pitchFamily="49" charset="-122"/>
              </a:rPr>
              <a:t>．适应抗日民族统一战线的需要</a:t>
            </a:r>
            <a:endParaRPr lang="zh-CN" altLang="en-US" sz="2800" b="1" i="0">
              <a:latin typeface="黑体" panose="02010609060101010101" pitchFamily="49" charset="-122"/>
              <a:ea typeface="黑体" panose="02010609060101010101" pitchFamily="49" charset="-122"/>
              <a:cs typeface="黑体" panose="02010609060101010101" pitchFamily="49" charset="-122"/>
            </a:endParaRPr>
          </a:p>
          <a:p>
            <a:pPr marL="0" indent="0"/>
            <a:r>
              <a:rPr lang="en-US" altLang="zh-CN" sz="2800" b="1" i="0">
                <a:latin typeface="黑体" panose="02010609060101010101" pitchFamily="49" charset="-122"/>
                <a:ea typeface="黑体" panose="02010609060101010101" pitchFamily="49" charset="-122"/>
                <a:cs typeface="黑体" panose="02010609060101010101" pitchFamily="49" charset="-122"/>
              </a:rPr>
              <a:t>C</a:t>
            </a:r>
            <a:r>
              <a:rPr lang="zh-CN" altLang="en-US" sz="2800" b="1" i="0">
                <a:latin typeface="黑体" panose="02010609060101010101" pitchFamily="49" charset="-122"/>
                <a:ea typeface="黑体" panose="02010609060101010101" pitchFamily="49" charset="-122"/>
                <a:cs typeface="黑体" panose="02010609060101010101" pitchFamily="49" charset="-122"/>
              </a:rPr>
              <a:t>．探索中国革命与建设的独特道路</a:t>
            </a:r>
            <a:r>
              <a:rPr lang="en-US" altLang="zh-CN" sz="2800" b="1" i="0">
                <a:latin typeface="黑体" panose="02010609060101010101" pitchFamily="49" charset="-122"/>
                <a:ea typeface="黑体" panose="02010609060101010101" pitchFamily="49" charset="-122"/>
                <a:cs typeface="黑体" panose="02010609060101010101" pitchFamily="49" charset="-122"/>
              </a:rPr>
              <a:t>      D</a:t>
            </a:r>
            <a:r>
              <a:rPr lang="zh-CN" altLang="en-US" sz="2800" b="1" i="0">
                <a:latin typeface="黑体" panose="02010609060101010101" pitchFamily="49" charset="-122"/>
                <a:ea typeface="黑体" panose="02010609060101010101" pitchFamily="49" charset="-122"/>
                <a:cs typeface="黑体" panose="02010609060101010101" pitchFamily="49" charset="-122"/>
              </a:rPr>
              <a:t>．否定国民党统治区的经济模式</a:t>
            </a:r>
            <a:endParaRPr lang="zh-CN" altLang="en-US" sz="2800" b="1" i="0">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0" y="2598420"/>
            <a:ext cx="12039600" cy="4399915"/>
          </a:xfrm>
          <a:prstGeom prst="rect">
            <a:avLst/>
          </a:prstGeom>
          <a:noFill/>
        </p:spPr>
        <p:txBody>
          <a:bodyPr wrap="square" rtlCol="0" anchor="t">
            <a:spAutoFit/>
          </a:bodyPr>
          <a:p>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核心意图</a:t>
            </a:r>
            <a:r>
              <a:rPr lang="zh-CN" altLang="en-US" sz="2400" b="1">
                <a:latin typeface="黑体" panose="02010609060101010101" pitchFamily="49" charset="-122"/>
                <a:ea typeface="黑体" panose="02010609060101010101" pitchFamily="49" charset="-122"/>
                <a:cs typeface="黑体" panose="02010609060101010101" pitchFamily="49" charset="-122"/>
              </a:rPr>
              <a:t>：毛泽东提出新民主主义经济理论，旨在结合中国半殖民地半封建社会的国情，探索一条既不同于苏联社会主义模式、又区别于西方资本主义的过渡路径。</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选项辨析</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rPr>
              <a:t>推动社会主义公有制经济建立</a:t>
            </a:r>
            <a:r>
              <a:rPr lang="zh-CN" altLang="en-US" sz="2400" b="1">
                <a:latin typeface="黑体" panose="02010609060101010101" pitchFamily="49" charset="-122"/>
                <a:ea typeface="黑体" panose="02010609060101010101" pitchFamily="49" charset="-122"/>
                <a:cs typeface="黑体" panose="02010609060101010101" pitchFamily="49" charset="-122"/>
              </a:rPr>
              <a:t>：新民主主义经济允许多种成分并存，社会主义改造完成于</a:t>
            </a:r>
            <a:r>
              <a:rPr lang="en-US" altLang="zh-CN" sz="2400" b="1">
                <a:latin typeface="黑体" panose="02010609060101010101" pitchFamily="49" charset="-122"/>
                <a:ea typeface="黑体" panose="02010609060101010101" pitchFamily="49" charset="-122"/>
                <a:cs typeface="黑体" panose="02010609060101010101" pitchFamily="49" charset="-122"/>
              </a:rPr>
              <a:t>1956</a:t>
            </a:r>
            <a:r>
              <a:rPr lang="zh-CN" altLang="en-US" sz="2400" b="1">
                <a:latin typeface="黑体" panose="02010609060101010101" pitchFamily="49" charset="-122"/>
                <a:ea typeface="黑体" panose="02010609060101010101" pitchFamily="49" charset="-122"/>
                <a:cs typeface="黑体" panose="02010609060101010101" pitchFamily="49" charset="-122"/>
              </a:rPr>
              <a:t>年，与</a:t>
            </a:r>
            <a:r>
              <a:rPr lang="en-US" altLang="zh-CN" sz="2400" b="1">
                <a:latin typeface="黑体" panose="02010609060101010101" pitchFamily="49" charset="-122"/>
                <a:ea typeface="黑体" panose="02010609060101010101" pitchFamily="49" charset="-122"/>
                <a:cs typeface="黑体" panose="02010609060101010101" pitchFamily="49" charset="-122"/>
              </a:rPr>
              <a:t>1940</a:t>
            </a:r>
            <a:r>
              <a:rPr lang="zh-CN" altLang="en-US" sz="2400" b="1">
                <a:latin typeface="黑体" panose="02010609060101010101" pitchFamily="49" charset="-122"/>
                <a:ea typeface="黑体" panose="02010609060101010101" pitchFamily="49" charset="-122"/>
                <a:cs typeface="黑体" panose="02010609060101010101" pitchFamily="49" charset="-122"/>
              </a:rPr>
              <a:t>年时间不符。</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B</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rPr>
              <a:t>适应抗日民族统一战线需要</a:t>
            </a:r>
            <a:r>
              <a:rPr lang="zh-CN" altLang="en-US" sz="2400" b="1">
                <a:latin typeface="黑体" panose="02010609060101010101" pitchFamily="49" charset="-122"/>
                <a:ea typeface="黑体" panose="02010609060101010101" pitchFamily="49" charset="-122"/>
                <a:cs typeface="黑体" panose="02010609060101010101" pitchFamily="49" charset="-122"/>
              </a:rPr>
              <a:t>：抗日根据地经济政策确实服务于抗战，但《新民主主义论》更侧重革命胜利后的整体规划，而非单纯统战需求。</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rPr>
              <a:t>探索独特道路</a:t>
            </a:r>
            <a:r>
              <a:rPr lang="zh-CN" altLang="en-US" sz="2400" b="1">
                <a:latin typeface="黑体" panose="02010609060101010101" pitchFamily="49" charset="-122"/>
                <a:ea typeface="黑体" panose="02010609060101010101" pitchFamily="49" charset="-122"/>
                <a:cs typeface="黑体" panose="02010609060101010101" pitchFamily="49" charset="-122"/>
              </a:rPr>
              <a:t>：正确。新民主主义理论是马克思主义中国化的成果，强调从中国实际出发设计经济模式。</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D</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rPr>
              <a:t>否定国民党经济模式</a:t>
            </a:r>
            <a:r>
              <a:rPr lang="zh-CN" altLang="en-US" sz="2400" b="1">
                <a:latin typeface="黑体" panose="02010609060101010101" pitchFamily="49" charset="-122"/>
                <a:ea typeface="黑体" panose="02010609060101010101" pitchFamily="49" charset="-122"/>
                <a:cs typeface="黑体" panose="02010609060101010101" pitchFamily="49" charset="-122"/>
              </a:rPr>
              <a:t>：材料未直接批判国民党经济，而是通过对比凸显新路径的合理性。</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250" fill="hold">
                                          <p:stCondLst>
                                            <p:cond delay="0"/>
                                          </p:stCondLst>
                                        </p:cTn>
                                        <p:tgtEl>
                                          <p:spTgt spid="4">
                                            <p:txEl>
                                              <p:pRg st="0" end="0"/>
                                            </p:txEl>
                                          </p:spTgt>
                                        </p:tgtEl>
                                        <p:attrNameLst>
                                          <p:attrName>style.visibility</p:attrName>
                                        </p:attrNameLst>
                                      </p:cBhvr>
                                      <p:to>
                                        <p:strVal val="visible"/>
                                      </p:to>
                                    </p:set>
                                    <p:anim calcmode="lin" valueType="num">
                                      <p:cBhvr>
                                        <p:cTn id="7" dur="25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25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25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250" fill="hold">
                                          <p:stCondLst>
                                            <p:cond delay="0"/>
                                          </p:stCondLst>
                                        </p:cTn>
                                        <p:tgtEl>
                                          <p:spTgt spid="5"/>
                                        </p:tgtEl>
                                        <p:attrNameLst>
                                          <p:attrName>style.visibility</p:attrName>
                                        </p:attrNameLst>
                                      </p:cBhvr>
                                      <p:to>
                                        <p:strVal val="visible"/>
                                      </p:to>
                                    </p:set>
                                    <p:anim calcmode="lin" valueType="num">
                                      <p:cBhvr>
                                        <p:cTn id="14" dur="250" fill="hold"/>
                                        <p:tgtEl>
                                          <p:spTgt spid="5"/>
                                        </p:tgtEl>
                                        <p:attrNameLst>
                                          <p:attrName>ppt_w</p:attrName>
                                        </p:attrNameLst>
                                      </p:cBhvr>
                                      <p:tavLst>
                                        <p:tav tm="0">
                                          <p:val>
                                            <p:strVal val="#ppt_w*0.70"/>
                                          </p:val>
                                        </p:tav>
                                        <p:tav tm="100000">
                                          <p:val>
                                            <p:strVal val="#ppt_w"/>
                                          </p:val>
                                        </p:tav>
                                      </p:tavLst>
                                    </p:anim>
                                    <p:anim calcmode="lin" valueType="num">
                                      <p:cBhvr>
                                        <p:cTn id="15" dur="250" fill="hold"/>
                                        <p:tgtEl>
                                          <p:spTgt spid="5"/>
                                        </p:tgtEl>
                                        <p:attrNameLst>
                                          <p:attrName>ppt_h</p:attrName>
                                        </p:attrNameLst>
                                      </p:cBhvr>
                                      <p:tavLst>
                                        <p:tav tm="0">
                                          <p:val>
                                            <p:strVal val="#ppt_h"/>
                                          </p:val>
                                        </p:tav>
                                        <p:tav tm="100000">
                                          <p:val>
                                            <p:strVal val="#ppt_h"/>
                                          </p:val>
                                        </p:tav>
                                      </p:tavLst>
                                    </p:anim>
                                    <p:animEffect transition="in" filter="fade">
                                      <p:cBhvr>
                                        <p:cTn id="16"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0"/>
            <a:ext cx="12192000" cy="6913880"/>
          </a:xfrm>
          <a:prstGeom prst="rect">
            <a:avLst/>
          </a:prstGeom>
          <a:noFill/>
        </p:spPr>
        <p:txBody>
          <a:bodyPr wrap="square" rtlCol="0" anchor="t">
            <a:spAutoFit/>
          </a:bodyPr>
          <a:p>
            <a:pPr indent="0" fontAlgn="auto">
              <a:lnSpc>
                <a:spcPts val="2800"/>
              </a:lnSpc>
            </a:pP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过渡性的内涵</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800"/>
              </a:lnSpc>
            </a:pP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新民主主义经济是社会主义经济与半殖民地半封建经济的中间形态，允许国营经济、合作社经济、私人资本主义经济并存。历史意义：</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800"/>
              </a:lnSpc>
            </a:pP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政治层面：巩固新生政权（如国营经济掌握命脉，稳定经济秩序）；</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800"/>
              </a:lnSpc>
            </a:pP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经济层面：恢复战后生产（如土地改革解放农村生产力，允许私营经济活跃市场）；</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800"/>
              </a:lnSpc>
            </a:pP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社会层面：为社会主义改造奠定基础（如合作社经济向集体化过渡）。</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800"/>
              </a:lnSpc>
            </a:pP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结论：新民主主义经济的</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过渡性</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体现了中国共产党根据国情灵活调整政策的智慧，是中国现代化道路的重要探索。</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800"/>
              </a:lnSpc>
            </a:pPr>
            <a:r>
              <a:rPr lang="zh-CN" altLang="en-US" sz="2400" b="1">
                <a:latin typeface="黑体" panose="02010609060101010101" pitchFamily="49" charset="-122"/>
                <a:ea typeface="黑体" panose="02010609060101010101" pitchFamily="49" charset="-122"/>
                <a:cs typeface="黑体" panose="02010609060101010101" pitchFamily="49" charset="-122"/>
              </a:rPr>
              <a:t>命题规律与备考建议</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800"/>
              </a:lnSpc>
            </a:pP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高频考点</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800"/>
              </a:lnSpc>
            </a:pP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新民主主义经济的基本特征（五种经济成分）、政策文件（《新民主主义论》《共同纲领》）、实施效果（恢复经济、巩固政权）。</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800"/>
              </a:lnSpc>
            </a:pP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命题角度</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800"/>
              </a:lnSpc>
            </a:pP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对比分析（如新民主主义经济</a:t>
            </a:r>
            <a:r>
              <a:rPr lang="en-US" altLang="zh-CN" sz="2400" b="1">
                <a:latin typeface="黑体" panose="02010609060101010101" pitchFamily="49" charset="-122"/>
                <a:ea typeface="黑体" panose="02010609060101010101" pitchFamily="49" charset="-122"/>
                <a:cs typeface="黑体" panose="02010609060101010101" pitchFamily="49" charset="-122"/>
              </a:rPr>
              <a:t> vs </a:t>
            </a:r>
            <a:r>
              <a:rPr lang="zh-CN" altLang="en-US" sz="2400" b="1">
                <a:latin typeface="黑体" panose="02010609060101010101" pitchFamily="49" charset="-122"/>
                <a:ea typeface="黑体" panose="02010609060101010101" pitchFamily="49" charset="-122"/>
                <a:cs typeface="黑体" panose="02010609060101010101" pitchFamily="49" charset="-122"/>
              </a:rPr>
              <a:t>社会主义经济）；</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800"/>
              </a:lnSpc>
            </a:pP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材料解读（数据表、政策文本、领导人言论）；</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800"/>
              </a:lnSpc>
            </a:pP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历史逻辑（过渡性、阶段性）。</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800"/>
              </a:lnSpc>
            </a:pP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备考策略</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800"/>
              </a:lnSpc>
            </a:pP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熟记关键时间节点（</a:t>
            </a:r>
            <a:r>
              <a:rPr lang="en-US" altLang="zh-CN" sz="2400" b="1">
                <a:latin typeface="黑体" panose="02010609060101010101" pitchFamily="49" charset="-122"/>
                <a:ea typeface="黑体" panose="02010609060101010101" pitchFamily="49" charset="-122"/>
                <a:cs typeface="黑体" panose="02010609060101010101" pitchFamily="49" charset="-122"/>
              </a:rPr>
              <a:t>1940</a:t>
            </a:r>
            <a:r>
              <a:rPr lang="zh-CN" altLang="en-US" sz="2400" b="1">
                <a:latin typeface="黑体" panose="02010609060101010101" pitchFamily="49" charset="-122"/>
                <a:ea typeface="黑体" panose="02010609060101010101" pitchFamily="49" charset="-122"/>
                <a:cs typeface="黑体" panose="02010609060101010101" pitchFamily="49" charset="-122"/>
              </a:rPr>
              <a:t>年理论提出</a:t>
            </a:r>
            <a:r>
              <a:rPr lang="en-US"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1949</a:t>
            </a:r>
            <a:r>
              <a:rPr lang="zh-CN" altLang="en-US" sz="2400" b="1">
                <a:latin typeface="黑体" panose="02010609060101010101" pitchFamily="49" charset="-122"/>
                <a:ea typeface="黑体" panose="02010609060101010101" pitchFamily="49" charset="-122"/>
                <a:cs typeface="黑体" panose="02010609060101010101" pitchFamily="49" charset="-122"/>
              </a:rPr>
              <a:t>年实践</a:t>
            </a:r>
            <a:r>
              <a:rPr lang="en-US"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1956</a:t>
            </a:r>
            <a:r>
              <a:rPr lang="zh-CN" altLang="en-US" sz="2400" b="1">
                <a:latin typeface="黑体" panose="02010609060101010101" pitchFamily="49" charset="-122"/>
                <a:ea typeface="黑体" panose="02010609060101010101" pitchFamily="49" charset="-122"/>
                <a:cs typeface="黑体" panose="02010609060101010101" pitchFamily="49" charset="-122"/>
              </a:rPr>
              <a:t>年改造完成）；</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800"/>
              </a:lnSpc>
            </a:pP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关注</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过渡</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与</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探索</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类设问，强化因果关系论证能力。</a:t>
            </a:r>
            <a:r>
              <a:rPr lang="en-US" altLang="zh-CN" sz="2400" b="1">
                <a:latin typeface="黑体" panose="02010609060101010101" pitchFamily="49" charset="-122"/>
                <a:ea typeface="黑体" panose="02010609060101010101" pitchFamily="49" charset="-122"/>
                <a:cs typeface="黑体" panose="02010609060101010101" pitchFamily="49" charset="-122"/>
              </a:rPr>
              <a:t> </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5245" y="0"/>
            <a:ext cx="12025630" cy="2861310"/>
          </a:xfrm>
          <a:prstGeom prst="rect">
            <a:avLst/>
          </a:prstGeom>
        </p:spPr>
        <p:txBody>
          <a:bodyPr wrap="square">
            <a:spAutoFit/>
          </a:bodyPr>
          <a:p>
            <a:pPr marL="266700" indent="-266700" algn="l" defTabSz="266700">
              <a:lnSpc>
                <a:spcPct val="1500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12</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12</a:t>
            </a:r>
            <a:r>
              <a:rPr lang="zh-CN" altLang="en-US" sz="2400" b="1">
                <a:latin typeface="黑体" panose="02010609060101010101" pitchFamily="49" charset="-122"/>
                <a:ea typeface="黑体" panose="02010609060101010101" pitchFamily="49" charset="-122"/>
                <a:cs typeface="黑体" panose="02010609060101010101" pitchFamily="49" charset="-122"/>
              </a:rPr>
              <a:t>至</a:t>
            </a:r>
            <a:r>
              <a:rPr lang="en-US" altLang="zh-CN" sz="2400" b="1">
                <a:latin typeface="黑体" panose="02010609060101010101" pitchFamily="49" charset="-122"/>
                <a:ea typeface="黑体" panose="02010609060101010101" pitchFamily="49" charset="-122"/>
                <a:cs typeface="黑体" panose="02010609060101010101" pitchFamily="49" charset="-122"/>
              </a:rPr>
              <a:t>15</a:t>
            </a:r>
            <a:r>
              <a:rPr lang="zh-CN" altLang="en-US" sz="2400" b="1">
                <a:latin typeface="黑体" panose="02010609060101010101" pitchFamily="49" charset="-122"/>
                <a:ea typeface="黑体" panose="02010609060101010101" pitchFamily="49" charset="-122"/>
                <a:cs typeface="黑体" panose="02010609060101010101" pitchFamily="49" charset="-122"/>
              </a:rPr>
              <a:t>世纪，西欧市民以极高的热情建造教堂，并以此来表现自己的城市。当时教堂已成为城市公共生活的中心、市民大会堂和公共礼堂，甚至可用作市场和剧场。在宗教节日时，教堂往往成为热闹的赛会场地。这反映出当时</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marL="266700" indent="0" algn="just" defTabSz="266700">
              <a:lnSpc>
                <a:spcPct val="1500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．城市发展助长教会势力提升</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rPr>
              <a:t>5%</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 </a:t>
            </a:r>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latin typeface="黑体" panose="02010609060101010101" pitchFamily="49" charset="-122"/>
                <a:ea typeface="黑体" panose="02010609060101010101" pitchFamily="49" charset="-122"/>
                <a:cs typeface="黑体" panose="02010609060101010101" pitchFamily="49" charset="-122"/>
              </a:rPr>
              <a:t>．教堂建造代表城市经济水平</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rPr>
              <a:t>(4%)</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marL="266700" indent="0" algn="just" defTabSz="266700">
              <a:lnSpc>
                <a:spcPct val="1500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．教会的世俗化趋向日益增强</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rPr>
              <a:t>75%)</a:t>
            </a:r>
            <a:r>
              <a:rPr lang="zh-CN" altLang="en-US" sz="2400" b="1">
                <a:latin typeface="黑体" panose="02010609060101010101" pitchFamily="49" charset="-122"/>
                <a:ea typeface="黑体" panose="02010609060101010101" pitchFamily="49" charset="-122"/>
                <a:cs typeface="黑体" panose="02010609060101010101" pitchFamily="49" charset="-122"/>
              </a:rPr>
              <a:t> </a:t>
            </a: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latin typeface="黑体" panose="02010609060101010101" pitchFamily="49" charset="-122"/>
                <a:ea typeface="黑体" panose="02010609060101010101" pitchFamily="49" charset="-122"/>
                <a:cs typeface="黑体" panose="02010609060101010101" pitchFamily="49" charset="-122"/>
              </a:rPr>
              <a:t>．市民阶层社会地位得到提升</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rPr>
              <a:t>(16%)</a:t>
            </a:r>
            <a:endPar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132080" y="2861310"/>
            <a:ext cx="11948795" cy="3989705"/>
          </a:xfrm>
          <a:prstGeom prst="rect">
            <a:avLst/>
          </a:prstGeom>
        </p:spPr>
        <p:txBody>
          <a:bodyPr wrap="square">
            <a:spAutoFit/>
          </a:bodyPr>
          <a:p>
            <a:pPr marL="253365" indent="-253365" algn="l" defTabSz="266700" fontAlgn="auto">
              <a:lnSpc>
                <a:spcPts val="3800"/>
              </a:lnSpc>
              <a:spcBef>
                <a:spcPct val="0"/>
              </a:spcBef>
              <a:spcAft>
                <a:spcPct val="0"/>
              </a:spcAft>
            </a:pPr>
            <a:r>
              <a:rPr lang="zh-CN" altLang="en-US" sz="2400" b="1">
                <a:latin typeface="黑体" panose="02010609060101010101" pitchFamily="49" charset="-122"/>
                <a:ea typeface="黑体" panose="02010609060101010101" pitchFamily="49" charset="-122"/>
                <a:cs typeface="黑体" panose="02010609060101010101" pitchFamily="49" charset="-122"/>
              </a:rPr>
              <a:t>【解析】据材料“表现自己的城市</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公共生活的中心”可知，西欧市民建造教堂的热情高涨，而教堂等宗教场所也侧重于为市民服务，说明市民阶层社会地位得到提升，</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故选</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D</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项</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12</a:t>
            </a:r>
            <a:r>
              <a:rPr lang="zh-CN" altLang="en-US" sz="2400" b="1">
                <a:latin typeface="黑体" panose="02010609060101010101" pitchFamily="49" charset="-122"/>
                <a:ea typeface="黑体" panose="02010609060101010101" pitchFamily="49" charset="-122"/>
                <a:cs typeface="黑体" panose="02010609060101010101" pitchFamily="49" charset="-122"/>
              </a:rPr>
              <a:t>至</a:t>
            </a:r>
            <a:r>
              <a:rPr lang="en-US" altLang="zh-CN" sz="2400" b="1">
                <a:latin typeface="黑体" panose="02010609060101010101" pitchFamily="49" charset="-122"/>
                <a:ea typeface="黑体" panose="02010609060101010101" pitchFamily="49" charset="-122"/>
                <a:cs typeface="黑体" panose="02010609060101010101" pitchFamily="49" charset="-122"/>
              </a:rPr>
              <a:t>15</a:t>
            </a:r>
            <a:r>
              <a:rPr lang="zh-CN" altLang="en-US" sz="2400" b="1">
                <a:latin typeface="黑体" panose="02010609060101010101" pitchFamily="49" charset="-122"/>
                <a:ea typeface="黑体" panose="02010609060101010101" pitchFamily="49" charset="-122"/>
                <a:cs typeface="黑体" panose="02010609060101010101" pitchFamily="49" charset="-122"/>
              </a:rPr>
              <a:t>世纪，市民阶层的发展壮大反映了工商业的发展，市民阶层是西欧宗教改革的推动力量，城市发展有助于世俗力量打击教会，城市发展助长教会势力提升的说法与史实不符，</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排除</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A</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项</a:t>
            </a:r>
            <a:r>
              <a:rPr lang="zh-CN" altLang="en-US" sz="2400" b="1">
                <a:latin typeface="黑体" panose="02010609060101010101" pitchFamily="49" charset="-122"/>
                <a:ea typeface="黑体" panose="02010609060101010101" pitchFamily="49" charset="-122"/>
                <a:cs typeface="黑体" panose="02010609060101010101" pitchFamily="49" charset="-122"/>
              </a:rPr>
              <a:t>；教堂的建造需要经济实力的支撑，但这是材料的表面信息，不能反映教堂的宗教性功能降低的主旨，</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排除</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B</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项</a:t>
            </a:r>
            <a:r>
              <a:rPr lang="zh-CN" altLang="en-US" sz="2400" b="1">
                <a:latin typeface="黑体" panose="02010609060101010101" pitchFamily="49" charset="-122"/>
                <a:ea typeface="黑体" panose="02010609060101010101" pitchFamily="49" charset="-122"/>
                <a:cs typeface="黑体" panose="02010609060101010101" pitchFamily="49" charset="-122"/>
              </a:rPr>
              <a:t>；据材料“市民</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建造教堂</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赛会场地”可知，</a:t>
            </a:r>
            <a:r>
              <a:rPr lang="en-US" altLang="zh-CN" sz="2400" b="1">
                <a:latin typeface="黑体" panose="02010609060101010101" pitchFamily="49" charset="-122"/>
                <a:ea typeface="黑体" panose="02010609060101010101" pitchFamily="49" charset="-122"/>
                <a:cs typeface="黑体" panose="02010609060101010101" pitchFamily="49" charset="-122"/>
              </a:rPr>
              <a:t>12</a:t>
            </a:r>
            <a:r>
              <a:rPr lang="zh-CN" altLang="en-US" sz="2400" b="1">
                <a:latin typeface="黑体" panose="02010609060101010101" pitchFamily="49" charset="-122"/>
                <a:ea typeface="黑体" panose="02010609060101010101" pitchFamily="49" charset="-122"/>
                <a:cs typeface="黑体" panose="02010609060101010101" pitchFamily="49" charset="-122"/>
              </a:rPr>
              <a:t>至</a:t>
            </a:r>
            <a:r>
              <a:rPr lang="en-US" altLang="zh-CN" sz="2400" b="1">
                <a:latin typeface="黑体" panose="02010609060101010101" pitchFamily="49" charset="-122"/>
                <a:ea typeface="黑体" panose="02010609060101010101" pitchFamily="49" charset="-122"/>
                <a:cs typeface="黑体" panose="02010609060101010101" pitchFamily="49" charset="-122"/>
              </a:rPr>
              <a:t>15</a:t>
            </a:r>
            <a:r>
              <a:rPr lang="zh-CN" altLang="en-US" sz="2400" b="1">
                <a:latin typeface="黑体" panose="02010609060101010101" pitchFamily="49" charset="-122"/>
                <a:ea typeface="黑体" panose="02010609060101010101" pitchFamily="49" charset="-122"/>
                <a:cs typeface="黑体" panose="02010609060101010101" pitchFamily="49" charset="-122"/>
              </a:rPr>
              <a:t>世纪的西欧，市民阶层日趋活跃，建筑的教堂为市民服务并非是教会的教堂，教会的世俗化趋向日益增强与主旨不符，</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排除</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C</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项</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ppt_w*0.70"/>
                                          </p:val>
                                        </p:tav>
                                        <p:tav tm="100000">
                                          <p:val>
                                            <p:strVal val="#ppt_w"/>
                                          </p:val>
                                        </p:tav>
                                      </p:tavLst>
                                    </p:anim>
                                    <p:anim calcmode="lin" valueType="num">
                                      <p:cBhvr>
                                        <p:cTn id="8" dur="250" fill="hold"/>
                                        <p:tgtEl>
                                          <p:spTgt spid="4"/>
                                        </p:tgtEl>
                                        <p:attrNameLst>
                                          <p:attrName>ppt_h</p:attrName>
                                        </p:attrNameLst>
                                      </p:cBhvr>
                                      <p:tavLst>
                                        <p:tav tm="0">
                                          <p:val>
                                            <p:strVal val="#ppt_h"/>
                                          </p:val>
                                        </p:tav>
                                        <p:tav tm="100000">
                                          <p:val>
                                            <p:strVal val="#ppt_h"/>
                                          </p:val>
                                        </p:tav>
                                      </p:tavLst>
                                    </p:anim>
                                    <p:animEffect transition="in" filter="fade">
                                      <p:cBhvr>
                                        <p:cTn id="9" dur="25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250" fill="hold">
                                          <p:stCondLst>
                                            <p:cond delay="0"/>
                                          </p:stCondLst>
                                        </p:cTn>
                                        <p:tgtEl>
                                          <p:spTgt spid="5"/>
                                        </p:tgtEl>
                                        <p:attrNameLst>
                                          <p:attrName>style.visibility</p:attrName>
                                        </p:attrNameLst>
                                      </p:cBhvr>
                                      <p:to>
                                        <p:strVal val="visible"/>
                                      </p:to>
                                    </p:set>
                                    <p:anim calcmode="lin" valueType="num">
                                      <p:cBhvr>
                                        <p:cTn id="14" dur="250" fill="hold"/>
                                        <p:tgtEl>
                                          <p:spTgt spid="5"/>
                                        </p:tgtEl>
                                        <p:attrNameLst>
                                          <p:attrName>ppt_w</p:attrName>
                                        </p:attrNameLst>
                                      </p:cBhvr>
                                      <p:tavLst>
                                        <p:tav tm="0">
                                          <p:val>
                                            <p:strVal val="#ppt_w*0.70"/>
                                          </p:val>
                                        </p:tav>
                                        <p:tav tm="100000">
                                          <p:val>
                                            <p:strVal val="#ppt_w"/>
                                          </p:val>
                                        </p:tav>
                                      </p:tavLst>
                                    </p:anim>
                                    <p:anim calcmode="lin" valueType="num">
                                      <p:cBhvr>
                                        <p:cTn id="15" dur="250" fill="hold"/>
                                        <p:tgtEl>
                                          <p:spTgt spid="5"/>
                                        </p:tgtEl>
                                        <p:attrNameLst>
                                          <p:attrName>ppt_h</p:attrName>
                                        </p:attrNameLst>
                                      </p:cBhvr>
                                      <p:tavLst>
                                        <p:tav tm="0">
                                          <p:val>
                                            <p:strVal val="#ppt_h"/>
                                          </p:val>
                                        </p:tav>
                                        <p:tav tm="100000">
                                          <p:val>
                                            <p:strVal val="#ppt_h"/>
                                          </p:val>
                                        </p:tav>
                                      </p:tavLst>
                                    </p:anim>
                                    <p:animEffect transition="in" filter="fade">
                                      <p:cBhvr>
                                        <p:cTn id="16"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0"/>
            <a:ext cx="12150090" cy="7016115"/>
          </a:xfrm>
          <a:prstGeom prst="rect">
            <a:avLst/>
          </a:prstGeom>
          <a:noFill/>
        </p:spPr>
        <p:txBody>
          <a:bodyPr wrap="square" rtlCol="0" anchor="t">
            <a:spAutoFit/>
          </a:bodyPr>
          <a:p>
            <a:pPr indent="0" fontAlgn="auto">
              <a:lnSpc>
                <a:spcPts val="2700"/>
              </a:lnSpc>
            </a:pPr>
            <a:r>
              <a:rPr lang="en-US" altLang="zh-CN" sz="2400" b="1">
                <a:solidFill>
                  <a:srgbClr val="2D3BF3"/>
                </a:solidFill>
                <a:latin typeface="黑体" panose="02010609060101010101" pitchFamily="49" charset="-122"/>
                <a:ea typeface="黑体" panose="02010609060101010101" pitchFamily="49" charset="-122"/>
                <a:cs typeface="黑体" panose="02010609060101010101" pitchFamily="49" charset="-122"/>
              </a:rPr>
              <a:t>1.</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核心信息</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zh-CN" sz="2400" b="1">
                <a:latin typeface="黑体" panose="02010609060101010101" pitchFamily="49" charset="-122"/>
                <a:ea typeface="黑体" panose="02010609060101010101" pitchFamily="49" charset="-122"/>
                <a:cs typeface="黑体" panose="02010609060101010101" pitchFamily="49" charset="-122"/>
              </a:rPr>
              <a:t>• 12-15</a:t>
            </a:r>
            <a:r>
              <a:rPr lang="zh-CN" altLang="en-US" sz="2400" b="1">
                <a:latin typeface="黑体" panose="02010609060101010101" pitchFamily="49" charset="-122"/>
                <a:ea typeface="黑体" panose="02010609060101010101" pitchFamily="49" charset="-122"/>
                <a:cs typeface="黑体" panose="02010609060101010101" pitchFamily="49" charset="-122"/>
              </a:rPr>
              <a:t>世纪西欧市民积极建造教堂，教堂不仅是宗教场所，还承担市民大会堂、市场、剧场等世俗功能。</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宗教节日期间，教堂成为热闹的赛会场地。</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zh-CN" sz="2400" b="1">
                <a:latin typeface="黑体" panose="02010609060101010101" pitchFamily="49" charset="-122"/>
                <a:ea typeface="黑体" panose="02010609060101010101" pitchFamily="49" charset="-122"/>
                <a:cs typeface="黑体" panose="02010609060101010101" pitchFamily="49" charset="-122"/>
              </a:rPr>
              <a:t>2.​</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选项分析</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城市发展助长教会势力提升</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教会势力提升通常指教会对政治、经济的控制加强，但材料强调市民利用教堂进行世俗活动，反映市民阶层崛起，而非教会权威扩大。</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排除。</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zh-CN" sz="2400" b="1">
                <a:latin typeface="黑体" panose="02010609060101010101" pitchFamily="49" charset="-122"/>
                <a:ea typeface="黑体" panose="02010609060101010101" pitchFamily="49" charset="-122"/>
                <a:cs typeface="黑体" panose="02010609060101010101" pitchFamily="49" charset="-122"/>
              </a:rPr>
              <a:t>B</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教堂建造代表城市经济水平</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建造教堂需经济实力，但材料重点在于教堂的多功能性</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（公共生活中心、市场等），而非单纯展示经济水平。</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排除。</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教会的世俗化趋向日益增强</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教会世俗化指宗教活动与世俗事务融合（如出售赎罪券、参与商业），但材料中市民将教堂用于世俗活动属于空间功能的拓展，并非教会主动世俗化。</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排除。</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zh-CN" sz="2400" b="1">
                <a:latin typeface="黑体" panose="02010609060101010101" pitchFamily="49" charset="-122"/>
                <a:ea typeface="黑体" panose="02010609060101010101" pitchFamily="49" charset="-122"/>
                <a:cs typeface="黑体" panose="02010609060101010101" pitchFamily="49" charset="-122"/>
              </a:rPr>
              <a:t>​D</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市民阶层社会地位得到提升</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市民主导教堂建造并赋予其公共属性，体现其对城市生活的掌控力，反映市民阶层经济实力增强和社会地位上升。</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正确。</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zh-CN" sz="2400" b="1">
                <a:latin typeface="黑体" panose="02010609060101010101" pitchFamily="49" charset="-122"/>
                <a:ea typeface="黑体" panose="02010609060101010101" pitchFamily="49" charset="-122"/>
                <a:cs typeface="黑体" panose="02010609060101010101" pitchFamily="49" charset="-122"/>
              </a:rPr>
              <a:t>3.</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历史背景补充</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zh-CN" sz="2400" b="1">
                <a:latin typeface="黑体" panose="02010609060101010101" pitchFamily="49" charset="-122"/>
                <a:ea typeface="黑体" panose="02010609060101010101" pitchFamily="49" charset="-122"/>
                <a:cs typeface="黑体" panose="02010609060101010101" pitchFamily="49" charset="-122"/>
              </a:rPr>
              <a:t> 12-15</a:t>
            </a:r>
            <a:r>
              <a:rPr lang="zh-CN" altLang="en-US" sz="2400" b="1">
                <a:latin typeface="黑体" panose="02010609060101010101" pitchFamily="49" charset="-122"/>
                <a:ea typeface="黑体" panose="02010609060101010101" pitchFamily="49" charset="-122"/>
                <a:cs typeface="黑体" panose="02010609060101010101" pitchFamily="49" charset="-122"/>
              </a:rPr>
              <a:t>世纪西欧城市复兴，市民阶层通过行会组织积累财富，成为城市自治主体。教堂作为公共空间被市民赋予世俗功能，凸显市民社会的活跃和市民阶层的文化主导权。</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57150" y="0"/>
            <a:ext cx="12134850" cy="2676525"/>
          </a:xfrm>
          <a:prstGeom prst="rect">
            <a:avLst/>
          </a:prstGeom>
          <a:noFill/>
        </p:spPr>
        <p:txBody>
          <a:bodyPr wrap="square" rtlCol="0" anchor="t">
            <a:spAutoFit/>
          </a:bodyPr>
          <a:p>
            <a:r>
              <a:rPr lang="zh-CN" altLang="en-US" sz="2800" b="1">
                <a:latin typeface="黑体" panose="02010609060101010101" pitchFamily="49" charset="-122"/>
                <a:ea typeface="黑体" panose="02010609060101010101" pitchFamily="49" charset="-122"/>
                <a:cs typeface="黑体" panose="02010609060101010101" pitchFamily="49" charset="-122"/>
              </a:rPr>
              <a:t>变式题</a:t>
            </a:r>
            <a:r>
              <a:rPr lang="en-US" altLang="zh-CN" sz="2800" b="1">
                <a:latin typeface="黑体" panose="02010609060101010101" pitchFamily="49" charset="-122"/>
                <a:ea typeface="黑体" panose="02010609060101010101" pitchFamily="49" charset="-122"/>
                <a:cs typeface="黑体" panose="02010609060101010101" pitchFamily="49" charset="-122"/>
              </a:rPr>
              <a:t>​</a:t>
            </a:r>
            <a:endParaRPr lang="en-US" altLang="zh-CN"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14</a:t>
            </a:r>
            <a:r>
              <a:rPr lang="zh-CN" altLang="en-US" sz="2800" b="1">
                <a:latin typeface="黑体" panose="02010609060101010101" pitchFamily="49" charset="-122"/>
                <a:ea typeface="黑体" panose="02010609060101010101" pitchFamily="49" charset="-122"/>
                <a:cs typeface="黑体" panose="02010609060101010101" pitchFamily="49" charset="-122"/>
              </a:rPr>
              <a:t>世纪意大利佛罗伦萨的圣母百花大教堂由市民团体筹资建造，其穹顶设计突破传统宗教建筑规范，且教堂内部常举办市民议会和艺术展览。这一现象反映出当时意大利</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A</a:t>
            </a:r>
            <a:r>
              <a:rPr lang="zh-CN" altLang="en-US" sz="2800" b="1">
                <a:latin typeface="黑体" panose="02010609060101010101" pitchFamily="49" charset="-122"/>
                <a:ea typeface="黑体" panose="02010609060101010101" pitchFamily="49" charset="-122"/>
                <a:cs typeface="黑体" panose="02010609060101010101" pitchFamily="49" charset="-122"/>
              </a:rPr>
              <a:t>．文艺复兴运动冲击宗教权威</a:t>
            </a:r>
            <a:r>
              <a:rPr lang="en-US" altLang="zh-CN" sz="2800" b="1">
                <a:latin typeface="黑体" panose="02010609060101010101" pitchFamily="49" charset="-122"/>
                <a:ea typeface="黑体" panose="02010609060101010101" pitchFamily="49" charset="-122"/>
                <a:cs typeface="黑体" panose="02010609060101010101" pitchFamily="49" charset="-122"/>
              </a:rPr>
              <a:t>      B</a:t>
            </a:r>
            <a:r>
              <a:rPr lang="zh-CN" altLang="en-US" sz="2800" b="1">
                <a:latin typeface="黑体" panose="02010609060101010101" pitchFamily="49" charset="-122"/>
                <a:ea typeface="黑体" panose="02010609060101010101" pitchFamily="49" charset="-122"/>
                <a:cs typeface="黑体" panose="02010609060101010101" pitchFamily="49" charset="-122"/>
              </a:rPr>
              <a:t>．城市自治与市民文化兴盛</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C</a:t>
            </a:r>
            <a:r>
              <a:rPr lang="zh-CN" altLang="en-US" sz="2800" b="1">
                <a:latin typeface="黑体" panose="02010609060101010101" pitchFamily="49" charset="-122"/>
                <a:ea typeface="黑体" panose="02010609060101010101" pitchFamily="49" charset="-122"/>
                <a:cs typeface="黑体" panose="02010609060101010101" pitchFamily="49" charset="-122"/>
              </a:rPr>
              <a:t>．天主教会放松对艺术的管控</a:t>
            </a:r>
            <a:r>
              <a:rPr lang="en-US" altLang="zh-CN" sz="2800" b="1">
                <a:latin typeface="黑体" panose="02010609060101010101" pitchFamily="49" charset="-122"/>
                <a:ea typeface="黑体" panose="02010609060101010101" pitchFamily="49" charset="-122"/>
                <a:cs typeface="黑体" panose="02010609060101010101" pitchFamily="49" charset="-122"/>
              </a:rPr>
              <a:t>      D</a:t>
            </a:r>
            <a:r>
              <a:rPr lang="zh-CN" altLang="en-US" sz="2800" b="1">
                <a:latin typeface="黑体" panose="02010609060101010101" pitchFamily="49" charset="-122"/>
                <a:ea typeface="黑体" panose="02010609060101010101" pitchFamily="49" charset="-122"/>
                <a:cs typeface="黑体" panose="02010609060101010101" pitchFamily="49" charset="-122"/>
              </a:rPr>
              <a:t>．资本主义萌芽推动宗教改革</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
        <p:nvSpPr>
          <p:cNvPr id="6" name="文本框 5"/>
          <p:cNvSpPr txBox="1"/>
          <p:nvPr/>
        </p:nvSpPr>
        <p:spPr>
          <a:xfrm>
            <a:off x="57150" y="2606040"/>
            <a:ext cx="12070715" cy="3784600"/>
          </a:xfrm>
          <a:prstGeom prst="rect">
            <a:avLst/>
          </a:prstGeom>
          <a:noFill/>
        </p:spPr>
        <p:txBody>
          <a:bodyPr wrap="square" rtlCol="0" anchor="t">
            <a:spAutoFit/>
          </a:bodyPr>
          <a:p>
            <a:pPr indent="0" fontAlgn="auto">
              <a:lnSpc>
                <a:spcPts val="3200"/>
              </a:lnSpc>
            </a:pP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材料核心</a:t>
            </a:r>
            <a:r>
              <a:rPr lang="zh-CN" altLang="en-US" sz="2400" b="1">
                <a:latin typeface="黑体" panose="02010609060101010101" pitchFamily="49" charset="-122"/>
                <a:ea typeface="黑体" panose="02010609060101010101" pitchFamily="49" charset="-122"/>
                <a:cs typeface="黑体" panose="02010609060101010101" pitchFamily="49" charset="-122"/>
              </a:rPr>
              <a:t>：市民团体主导教堂建造，穹顶设计突破传统（技术进步），教堂功能扩展至政治集会和文化活动。</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选项辨析</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文艺复兴冲击宗教权威</a:t>
            </a:r>
            <a:r>
              <a:rPr lang="zh-CN" altLang="en-US" sz="2400" b="1">
                <a:latin typeface="黑体" panose="02010609060101010101" pitchFamily="49" charset="-122"/>
                <a:ea typeface="黑体" panose="02010609060101010101" pitchFamily="49" charset="-122"/>
                <a:cs typeface="黑体" panose="02010609060101010101" pitchFamily="49" charset="-122"/>
              </a:rPr>
              <a:t>：材料未直接体现对教义或教会权力的挑战，重点在市民文化活动。</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​B</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城市自治与市民文化兴盛</a:t>
            </a:r>
            <a:r>
              <a:rPr lang="zh-CN" altLang="en-US" sz="2400" b="1">
                <a:latin typeface="黑体" panose="02010609060101010101" pitchFamily="49" charset="-122"/>
                <a:ea typeface="黑体" panose="02010609060101010101" pitchFamily="49" charset="-122"/>
                <a:cs typeface="黑体" panose="02010609060101010101" pitchFamily="49" charset="-122"/>
              </a:rPr>
              <a:t>：正确。市民筹资建教堂并赋予其多元功能，反映自治城市的文化活力。</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教会放松艺术管控</a:t>
            </a:r>
            <a:r>
              <a:rPr lang="zh-CN" altLang="en-US" sz="2400" b="1">
                <a:latin typeface="黑体" panose="02010609060101010101" pitchFamily="49" charset="-122"/>
                <a:ea typeface="黑体" panose="02010609060101010101" pitchFamily="49" charset="-122"/>
                <a:cs typeface="黑体" panose="02010609060101010101" pitchFamily="49" charset="-122"/>
              </a:rPr>
              <a:t>：材料未提及教会态度，且文艺复兴时期教会仍是艺术赞助者。</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200"/>
              </a:lnSpc>
            </a:pPr>
            <a:r>
              <a:rPr lang="en-US" altLang="zh-CN" sz="2400" b="1">
                <a:latin typeface="黑体" panose="02010609060101010101" pitchFamily="49" charset="-122"/>
                <a:ea typeface="黑体" panose="02010609060101010101" pitchFamily="49" charset="-122"/>
                <a:cs typeface="黑体" panose="02010609060101010101" pitchFamily="49" charset="-122"/>
              </a:rPr>
              <a:t>D</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宗教改革</a:t>
            </a:r>
            <a:r>
              <a:rPr lang="zh-CN" altLang="en-US" sz="2400" b="1">
                <a:latin typeface="黑体" panose="02010609060101010101" pitchFamily="49" charset="-122"/>
                <a:ea typeface="黑体" panose="02010609060101010101" pitchFamily="49" charset="-122"/>
                <a:cs typeface="黑体" panose="02010609060101010101" pitchFamily="49" charset="-122"/>
              </a:rPr>
              <a:t>：时间不符，宗教改革始于</a:t>
            </a:r>
            <a:r>
              <a:rPr lang="en-US" altLang="zh-CN" sz="2400" b="1">
                <a:latin typeface="黑体" panose="02010609060101010101" pitchFamily="49" charset="-122"/>
                <a:ea typeface="黑体" panose="02010609060101010101" pitchFamily="49" charset="-122"/>
                <a:cs typeface="黑体" panose="02010609060101010101" pitchFamily="49" charset="-122"/>
              </a:rPr>
              <a:t>16</a:t>
            </a:r>
            <a:r>
              <a:rPr lang="zh-CN" altLang="en-US" sz="2400" b="1">
                <a:latin typeface="黑体" panose="02010609060101010101" pitchFamily="49" charset="-122"/>
                <a:ea typeface="黑体" panose="02010609060101010101" pitchFamily="49" charset="-122"/>
                <a:cs typeface="黑体" panose="02010609060101010101" pitchFamily="49" charset="-122"/>
              </a:rPr>
              <a:t>世纪，且材料无关教义批判。</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ppt_w</p:attrName>
                                        </p:attrNameLst>
                                      </p:cBhvr>
                                      <p:tavLst>
                                        <p:tav tm="0">
                                          <p:val>
                                            <p:strVal val="#ppt_w*0.70"/>
                                          </p:val>
                                        </p:tav>
                                        <p:tav tm="100000">
                                          <p:val>
                                            <p:strVal val="#ppt_w"/>
                                          </p:val>
                                        </p:tav>
                                      </p:tavLst>
                                    </p:anim>
                                    <p:anim calcmode="lin" valueType="num">
                                      <p:cBhvr>
                                        <p:cTn id="8" dur="250" fill="hold"/>
                                        <p:tgtEl>
                                          <p:spTgt spid="5"/>
                                        </p:tgtEl>
                                        <p:attrNameLst>
                                          <p:attrName>ppt_h</p:attrName>
                                        </p:attrNameLst>
                                      </p:cBhvr>
                                      <p:tavLst>
                                        <p:tav tm="0">
                                          <p:val>
                                            <p:strVal val="#ppt_h"/>
                                          </p:val>
                                        </p:tav>
                                        <p:tav tm="100000">
                                          <p:val>
                                            <p:strVal val="#ppt_h"/>
                                          </p:val>
                                        </p:tav>
                                      </p:tavLst>
                                    </p:anim>
                                    <p:animEffect transition="in" filter="fade">
                                      <p:cBhvr>
                                        <p:cTn id="9" dur="25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250" fill="hold">
                                          <p:stCondLst>
                                            <p:cond delay="0"/>
                                          </p:stCondLst>
                                        </p:cTn>
                                        <p:tgtEl>
                                          <p:spTgt spid="6"/>
                                        </p:tgtEl>
                                        <p:attrNameLst>
                                          <p:attrName>style.visibility</p:attrName>
                                        </p:attrNameLst>
                                      </p:cBhvr>
                                      <p:to>
                                        <p:strVal val="visible"/>
                                      </p:to>
                                    </p:set>
                                    <p:anim calcmode="lin" valueType="num">
                                      <p:cBhvr>
                                        <p:cTn id="14" dur="250" fill="hold"/>
                                        <p:tgtEl>
                                          <p:spTgt spid="6"/>
                                        </p:tgtEl>
                                        <p:attrNameLst>
                                          <p:attrName>ppt_w</p:attrName>
                                        </p:attrNameLst>
                                      </p:cBhvr>
                                      <p:tavLst>
                                        <p:tav tm="0">
                                          <p:val>
                                            <p:strVal val="#ppt_w*0.70"/>
                                          </p:val>
                                        </p:tav>
                                        <p:tav tm="100000">
                                          <p:val>
                                            <p:strVal val="#ppt_w"/>
                                          </p:val>
                                        </p:tav>
                                      </p:tavLst>
                                    </p:anim>
                                    <p:anim calcmode="lin" valueType="num">
                                      <p:cBhvr>
                                        <p:cTn id="15" dur="250" fill="hold"/>
                                        <p:tgtEl>
                                          <p:spTgt spid="6"/>
                                        </p:tgtEl>
                                        <p:attrNameLst>
                                          <p:attrName>ppt_h</p:attrName>
                                        </p:attrNameLst>
                                      </p:cBhvr>
                                      <p:tavLst>
                                        <p:tav tm="0">
                                          <p:val>
                                            <p:strVal val="#ppt_h"/>
                                          </p:val>
                                        </p:tav>
                                        <p:tav tm="100000">
                                          <p:val>
                                            <p:strVal val="#ppt_h"/>
                                          </p:val>
                                        </p:tav>
                                      </p:tavLst>
                                    </p:anim>
                                    <p:animEffect transition="in" filter="fade">
                                      <p:cBhvr>
                                        <p:cTn id="16"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0"/>
            <a:ext cx="11551920" cy="860425"/>
          </a:xfrm>
          <a:prstGeom prst="rect">
            <a:avLst/>
          </a:prstGeom>
        </p:spPr>
        <p:txBody>
          <a:bodyPr wrap="square">
            <a:spAutoFit/>
          </a:bodyPr>
          <a:p>
            <a:pPr marL="266700" indent="-266700" algn="l" defTabSz="266700" fontAlgn="auto">
              <a:lnSpc>
                <a:spcPts val="30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16</a:t>
            </a:r>
            <a:r>
              <a:rPr lang="zh-CN" altLang="en-US" sz="2400" b="1">
                <a:latin typeface="黑体" panose="02010609060101010101" pitchFamily="49" charset="-122"/>
                <a:ea typeface="黑体" panose="02010609060101010101" pitchFamily="49" charset="-122"/>
                <a:cs typeface="黑体" panose="02010609060101010101" pitchFamily="49" charset="-122"/>
              </a:rPr>
              <a:t>．图</a:t>
            </a:r>
            <a:r>
              <a:rPr lang="en-US" altLang="zh-CN" sz="2400" b="1">
                <a:latin typeface="黑体" panose="02010609060101010101" pitchFamily="49" charset="-122"/>
                <a:ea typeface="黑体" panose="02010609060101010101" pitchFamily="49" charset="-122"/>
                <a:cs typeface="黑体" panose="02010609060101010101" pitchFamily="49" charset="-122"/>
              </a:rPr>
              <a:t>5</a:t>
            </a:r>
            <a:r>
              <a:rPr lang="zh-CN" altLang="en-US" sz="2400" b="1">
                <a:latin typeface="黑体" panose="02010609060101010101" pitchFamily="49" charset="-122"/>
                <a:ea typeface="黑体" panose="02010609060101010101" pitchFamily="49" charset="-122"/>
                <a:cs typeface="黑体" panose="02010609060101010101" pitchFamily="49" charset="-122"/>
              </a:rPr>
              <a:t>为</a:t>
            </a:r>
            <a:r>
              <a:rPr lang="en-US" altLang="zh-CN" sz="2400" b="1">
                <a:latin typeface="黑体" panose="02010609060101010101" pitchFamily="49" charset="-122"/>
                <a:ea typeface="黑体" panose="02010609060101010101" pitchFamily="49" charset="-122"/>
                <a:cs typeface="黑体" panose="02010609060101010101" pitchFamily="49" charset="-122"/>
              </a:rPr>
              <a:t>20</a:t>
            </a:r>
            <a:r>
              <a:rPr lang="zh-CN" altLang="en-US" sz="2400" b="1">
                <a:latin typeface="黑体" panose="02010609060101010101" pitchFamily="49" charset="-122"/>
                <a:ea typeface="黑体" panose="02010609060101010101" pitchFamily="49" charset="-122"/>
                <a:cs typeface="黑体" panose="02010609060101010101" pitchFamily="49" charset="-122"/>
              </a:rPr>
              <a:t>世纪</a:t>
            </a:r>
            <a:r>
              <a:rPr lang="en-US" altLang="zh-CN" sz="2400" b="1">
                <a:latin typeface="黑体" panose="02010609060101010101" pitchFamily="49" charset="-122"/>
                <a:ea typeface="黑体" panose="02010609060101010101" pitchFamily="49" charset="-122"/>
                <a:cs typeface="黑体" panose="02010609060101010101" pitchFamily="49" charset="-122"/>
              </a:rPr>
              <a:t>50</a:t>
            </a:r>
            <a:r>
              <a:rPr lang="zh-CN" altLang="en-US" sz="2400" b="1">
                <a:latin typeface="黑体" panose="02010609060101010101" pitchFamily="49" charset="-122"/>
                <a:ea typeface="黑体" panose="02010609060101010101" pitchFamily="49" charset="-122"/>
                <a:cs typeface="黑体" panose="02010609060101010101" pitchFamily="49" charset="-122"/>
              </a:rPr>
              <a:t>年代后期和</a:t>
            </a:r>
            <a:r>
              <a:rPr lang="en-US" altLang="zh-CN" sz="2400" b="1">
                <a:latin typeface="黑体" panose="02010609060101010101" pitchFamily="49" charset="-122"/>
                <a:ea typeface="黑体" panose="02010609060101010101" pitchFamily="49" charset="-122"/>
                <a:cs typeface="黑体" panose="02010609060101010101" pitchFamily="49" charset="-122"/>
              </a:rPr>
              <a:t>80</a:t>
            </a:r>
            <a:r>
              <a:rPr lang="zh-CN" altLang="en-US" sz="2400" b="1">
                <a:latin typeface="黑体" panose="02010609060101010101" pitchFamily="49" charset="-122"/>
                <a:ea typeface="黑体" panose="02010609060101010101" pitchFamily="49" charset="-122"/>
                <a:cs typeface="黑体" panose="02010609060101010101" pitchFamily="49" charset="-122"/>
              </a:rPr>
              <a:t>年代前期英国四类商品进口额在进口总值中的占比示意图。导致占比变化的主要原因是</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pic>
        <p:nvPicPr>
          <p:cNvPr id="5" name="../Upload/image/2024/7/10/202407100507256863871.png"/>
          <p:cNvPicPr>
            <a:picLocks noChangeAspect="1" noChangeArrowheads="1"/>
          </p:cNvPicPr>
          <p:nvPr/>
        </p:nvPicPr>
        <p:blipFill>
          <a:blip r:embed="rId1"/>
          <a:srcRect/>
          <a:stretch>
            <a:fillRect/>
          </a:stretch>
        </p:blipFill>
        <p:spPr>
          <a:xfrm>
            <a:off x="5251450" y="789305"/>
            <a:ext cx="4877435" cy="1442085"/>
          </a:xfrm>
          <a:prstGeom prst="rect">
            <a:avLst/>
          </a:prstGeom>
        </p:spPr>
      </p:pic>
      <p:sp>
        <p:nvSpPr>
          <p:cNvPr id="6" name="文本框 5"/>
          <p:cNvSpPr txBox="1"/>
          <p:nvPr/>
        </p:nvSpPr>
        <p:spPr>
          <a:xfrm>
            <a:off x="424815" y="909320"/>
            <a:ext cx="4607560" cy="1568450"/>
          </a:xfrm>
          <a:prstGeom prst="rect">
            <a:avLst/>
          </a:prstGeom>
          <a:noFill/>
        </p:spPr>
        <p:txBody>
          <a:bodyPr wrap="square" rtlCol="0" anchor="t">
            <a:spAutoFit/>
          </a:bodyPr>
          <a:p>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．英国经济竞争力下降</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31</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latin typeface="黑体" panose="02010609060101010101" pitchFamily="49" charset="-122"/>
                <a:ea typeface="黑体" panose="02010609060101010101" pitchFamily="49" charset="-122"/>
                <a:cs typeface="黑体" panose="02010609060101010101" pitchFamily="49" charset="-122"/>
              </a:rPr>
              <a:t>．环境保护主义的兴起</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1</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．欧洲产业结构的调整</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38</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latin typeface="黑体" panose="02010609060101010101" pitchFamily="49" charset="-122"/>
                <a:ea typeface="黑体" panose="02010609060101010101" pitchFamily="49" charset="-122"/>
                <a:cs typeface="黑体" panose="02010609060101010101" pitchFamily="49" charset="-122"/>
              </a:rPr>
              <a:t>．经济全球化进程加快</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29</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
        <p:nvSpPr>
          <p:cNvPr id="7" name="文本框 6"/>
          <p:cNvSpPr txBox="1"/>
          <p:nvPr/>
        </p:nvSpPr>
        <p:spPr>
          <a:xfrm>
            <a:off x="0" y="2477770"/>
            <a:ext cx="12061825" cy="4523105"/>
          </a:xfrm>
          <a:prstGeom prst="rect">
            <a:avLst/>
          </a:prstGeom>
        </p:spPr>
        <p:txBody>
          <a:bodyPr wrap="square">
            <a:spAutoFit/>
          </a:bodyPr>
          <a:p>
            <a:pPr marL="253365" indent="-253365" algn="l" defTabSz="266700">
              <a:lnSpc>
                <a:spcPct val="150000"/>
              </a:lnSpc>
              <a:spcBef>
                <a:spcPct val="0"/>
              </a:spcBef>
              <a:spcAft>
                <a:spcPct val="0"/>
              </a:spcAft>
            </a:pPr>
            <a:r>
              <a:rPr lang="zh-CN" altLang="en-US" sz="2400" b="1">
                <a:latin typeface="黑体" panose="02010609060101010101" pitchFamily="49" charset="-122"/>
                <a:ea typeface="黑体" panose="02010609060101010101" pitchFamily="49" charset="-122"/>
                <a:cs typeface="黑体" panose="02010609060101010101" pitchFamily="49" charset="-122"/>
              </a:rPr>
              <a:t>【解析】据材料信息可知英国进口制成品比重大大增加，进口半制成品比重也有所增加，进口原料比重有所减少，结合所学欧洲在第二次世界大战中遭受致命打击，英国实力下降，进口原料减少、进口制成品与半制成品增多，说明英国制造业能力有所减弱，</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故选</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A</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项</a:t>
            </a:r>
            <a:r>
              <a:rPr lang="zh-CN" altLang="en-US" sz="2400" b="1">
                <a:latin typeface="黑体" panose="02010609060101010101" pitchFamily="49" charset="-122"/>
                <a:ea typeface="黑体" panose="02010609060101010101" pitchFamily="49" charset="-122"/>
                <a:cs typeface="黑体" panose="02010609060101010101" pitchFamily="49" charset="-122"/>
              </a:rPr>
              <a:t>；材料强调英国进口商品的比重变化，未涉及这些商品是否对环境污染的危害小，</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排除</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B</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项</a:t>
            </a:r>
            <a:r>
              <a:rPr lang="zh-CN" altLang="en-US" sz="2400" b="1">
                <a:latin typeface="黑体" panose="02010609060101010101" pitchFamily="49" charset="-122"/>
                <a:ea typeface="黑体" panose="02010609060101010101" pitchFamily="49" charset="-122"/>
                <a:cs typeface="黑体" panose="02010609060101010101" pitchFamily="49" charset="-122"/>
              </a:rPr>
              <a:t>；材料强调英国进口商品的比重变化，产业结构调整强调第一产业、第二产业、第三产业的变化，材料未涉及这四类商品属于哪一产业，</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排除</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C</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项</a:t>
            </a:r>
            <a:r>
              <a:rPr lang="zh-CN" altLang="en-US" sz="2400" b="1">
                <a:latin typeface="黑体" panose="02010609060101010101" pitchFamily="49" charset="-122"/>
                <a:ea typeface="黑体" panose="02010609060101010101" pitchFamily="49" charset="-122"/>
                <a:cs typeface="黑体" panose="02010609060101010101" pitchFamily="49" charset="-122"/>
              </a:rPr>
              <a:t>；材料仅强调英国进口商品的比重变化，未涉及英国从哪些国家进口，不能体现经济全球化进程，</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排除</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D</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项</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ppt_w*0.70"/>
                                          </p:val>
                                        </p:tav>
                                        <p:tav tm="100000">
                                          <p:val>
                                            <p:strVal val="#ppt_w"/>
                                          </p:val>
                                        </p:tav>
                                      </p:tavLst>
                                    </p:anim>
                                    <p:anim calcmode="lin" valueType="num">
                                      <p:cBhvr>
                                        <p:cTn id="8" dur="250" fill="hold"/>
                                        <p:tgtEl>
                                          <p:spTgt spid="4"/>
                                        </p:tgtEl>
                                        <p:attrNameLst>
                                          <p:attrName>ppt_h</p:attrName>
                                        </p:attrNameLst>
                                      </p:cBhvr>
                                      <p:tavLst>
                                        <p:tav tm="0">
                                          <p:val>
                                            <p:strVal val="#ppt_h"/>
                                          </p:val>
                                        </p:tav>
                                        <p:tav tm="100000">
                                          <p:val>
                                            <p:strVal val="#ppt_h"/>
                                          </p:val>
                                        </p:tav>
                                      </p:tavLst>
                                    </p:anim>
                                    <p:animEffect transition="in" filter="fade">
                                      <p:cBhvr>
                                        <p:cTn id="9" dur="250"/>
                                        <p:tgtEl>
                                          <p:spTgt spid="4"/>
                                        </p:tgtEl>
                                      </p:cBhvr>
                                    </p:animEffect>
                                  </p:childTnLst>
                                </p:cTn>
                              </p:par>
                              <p:par>
                                <p:cTn id="10" presetID="55" presetClass="entr" presetSubtype="0" fill="hold" grpId="0" nodeType="withEffect">
                                  <p:stCondLst>
                                    <p:cond delay="0"/>
                                  </p:stCondLst>
                                  <p:childTnLst>
                                    <p:set>
                                      <p:cBhvr>
                                        <p:cTn id="11" dur="250" fill="hold">
                                          <p:stCondLst>
                                            <p:cond delay="0"/>
                                          </p:stCondLst>
                                        </p:cTn>
                                        <p:tgtEl>
                                          <p:spTgt spid="6"/>
                                        </p:tgtEl>
                                        <p:attrNameLst>
                                          <p:attrName>style.visibility</p:attrName>
                                        </p:attrNameLst>
                                      </p:cBhvr>
                                      <p:to>
                                        <p:strVal val="visible"/>
                                      </p:to>
                                    </p:set>
                                    <p:anim calcmode="lin" valueType="num">
                                      <p:cBhvr>
                                        <p:cTn id="12" dur="250" fill="hold"/>
                                        <p:tgtEl>
                                          <p:spTgt spid="6"/>
                                        </p:tgtEl>
                                        <p:attrNameLst>
                                          <p:attrName>ppt_w</p:attrName>
                                        </p:attrNameLst>
                                      </p:cBhvr>
                                      <p:tavLst>
                                        <p:tav tm="0">
                                          <p:val>
                                            <p:strVal val="#ppt_w*0.70"/>
                                          </p:val>
                                        </p:tav>
                                        <p:tav tm="100000">
                                          <p:val>
                                            <p:strVal val="#ppt_w"/>
                                          </p:val>
                                        </p:tav>
                                      </p:tavLst>
                                    </p:anim>
                                    <p:anim calcmode="lin" valueType="num">
                                      <p:cBhvr>
                                        <p:cTn id="13" dur="250" fill="hold"/>
                                        <p:tgtEl>
                                          <p:spTgt spid="6"/>
                                        </p:tgtEl>
                                        <p:attrNameLst>
                                          <p:attrName>ppt_h</p:attrName>
                                        </p:attrNameLst>
                                      </p:cBhvr>
                                      <p:tavLst>
                                        <p:tav tm="0">
                                          <p:val>
                                            <p:strVal val="#ppt_h"/>
                                          </p:val>
                                        </p:tav>
                                        <p:tav tm="100000">
                                          <p:val>
                                            <p:strVal val="#ppt_h"/>
                                          </p:val>
                                        </p:tav>
                                      </p:tavLst>
                                    </p:anim>
                                    <p:animEffect transition="in" filter="fade">
                                      <p:cBhvr>
                                        <p:cTn id="14" dur="250"/>
                                        <p:tgtEl>
                                          <p:spTgt spid="6"/>
                                        </p:tgtEl>
                                      </p:cBhvr>
                                    </p:animEffect>
                                  </p:childTnLst>
                                </p:cTn>
                              </p:par>
                              <p:par>
                                <p:cTn id="15" presetID="55" presetClass="entr" presetSubtype="0" fill="hold" nodeType="withEffect">
                                  <p:stCondLst>
                                    <p:cond delay="0"/>
                                  </p:stCondLst>
                                  <p:childTnLst>
                                    <p:set>
                                      <p:cBhvr>
                                        <p:cTn id="16" dur="250" fill="hold">
                                          <p:stCondLst>
                                            <p:cond delay="0"/>
                                          </p:stCondLst>
                                        </p:cTn>
                                        <p:tgtEl>
                                          <p:spTgt spid="5"/>
                                        </p:tgtEl>
                                        <p:attrNameLst>
                                          <p:attrName>style.visibility</p:attrName>
                                        </p:attrNameLst>
                                      </p:cBhvr>
                                      <p:to>
                                        <p:strVal val="visible"/>
                                      </p:to>
                                    </p:set>
                                    <p:anim calcmode="lin" valueType="num">
                                      <p:cBhvr>
                                        <p:cTn id="17" dur="250" fill="hold"/>
                                        <p:tgtEl>
                                          <p:spTgt spid="5"/>
                                        </p:tgtEl>
                                        <p:attrNameLst>
                                          <p:attrName>ppt_w</p:attrName>
                                        </p:attrNameLst>
                                      </p:cBhvr>
                                      <p:tavLst>
                                        <p:tav tm="0">
                                          <p:val>
                                            <p:strVal val="#ppt_w*0.70"/>
                                          </p:val>
                                        </p:tav>
                                        <p:tav tm="100000">
                                          <p:val>
                                            <p:strVal val="#ppt_w"/>
                                          </p:val>
                                        </p:tav>
                                      </p:tavLst>
                                    </p:anim>
                                    <p:anim calcmode="lin" valueType="num">
                                      <p:cBhvr>
                                        <p:cTn id="18" dur="250" fill="hold"/>
                                        <p:tgtEl>
                                          <p:spTgt spid="5"/>
                                        </p:tgtEl>
                                        <p:attrNameLst>
                                          <p:attrName>ppt_h</p:attrName>
                                        </p:attrNameLst>
                                      </p:cBhvr>
                                      <p:tavLst>
                                        <p:tav tm="0">
                                          <p:val>
                                            <p:strVal val="#ppt_h"/>
                                          </p:val>
                                        </p:tav>
                                        <p:tav tm="100000">
                                          <p:val>
                                            <p:strVal val="#ppt_h"/>
                                          </p:val>
                                        </p:tav>
                                      </p:tavLst>
                                    </p:anim>
                                    <p:animEffect transition="in" filter="fade">
                                      <p:cBhvr>
                                        <p:cTn id="19" dur="25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250" fill="hold">
                                          <p:stCondLst>
                                            <p:cond delay="0"/>
                                          </p:stCondLst>
                                        </p:cTn>
                                        <p:tgtEl>
                                          <p:spTgt spid="7"/>
                                        </p:tgtEl>
                                        <p:attrNameLst>
                                          <p:attrName>style.visibility</p:attrName>
                                        </p:attrNameLst>
                                      </p:cBhvr>
                                      <p:to>
                                        <p:strVal val="visible"/>
                                      </p:to>
                                    </p:set>
                                    <p:anim calcmode="lin" valueType="num">
                                      <p:cBhvr>
                                        <p:cTn id="24" dur="250" fill="hold"/>
                                        <p:tgtEl>
                                          <p:spTgt spid="7"/>
                                        </p:tgtEl>
                                        <p:attrNameLst>
                                          <p:attrName>ppt_w</p:attrName>
                                        </p:attrNameLst>
                                      </p:cBhvr>
                                      <p:tavLst>
                                        <p:tav tm="0">
                                          <p:val>
                                            <p:strVal val="#ppt_w*0.70"/>
                                          </p:val>
                                        </p:tav>
                                        <p:tav tm="100000">
                                          <p:val>
                                            <p:strVal val="#ppt_w"/>
                                          </p:val>
                                        </p:tav>
                                      </p:tavLst>
                                    </p:anim>
                                    <p:anim calcmode="lin" valueType="num">
                                      <p:cBhvr>
                                        <p:cTn id="25" dur="250" fill="hold"/>
                                        <p:tgtEl>
                                          <p:spTgt spid="7"/>
                                        </p:tgtEl>
                                        <p:attrNameLst>
                                          <p:attrName>ppt_h</p:attrName>
                                        </p:attrNameLst>
                                      </p:cBhvr>
                                      <p:tavLst>
                                        <p:tav tm="0">
                                          <p:val>
                                            <p:strVal val="#ppt_h"/>
                                          </p:val>
                                        </p:tav>
                                        <p:tav tm="100000">
                                          <p:val>
                                            <p:strVal val="#ppt_h"/>
                                          </p:val>
                                        </p:tav>
                                      </p:tavLst>
                                    </p:anim>
                                    <p:animEffect transition="in" filter="fade">
                                      <p:cBhvr>
                                        <p:cTn id="26"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6" grpId="0"/>
      <p:bldP spid="6" grpId="1"/>
      <p:bldP spid="7" grpId="0"/>
      <p:bldP spid="7"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61595" y="46355"/>
            <a:ext cx="12012930" cy="460375"/>
          </a:xfrm>
          <a:prstGeom prst="rect">
            <a:avLst/>
          </a:prstGeom>
        </p:spPr>
        <p:txBody>
          <a:bodyPr wrap="square">
            <a:spAutoFit/>
          </a:bodyPr>
          <a:p>
            <a:r>
              <a:rPr lang="zh-CN" altLang="en-US" sz="2400" b="1">
                <a:latin typeface="黑体" panose="02010609060101010101" pitchFamily="49" charset="-122"/>
                <a:ea typeface="黑体" panose="02010609060101010101" pitchFamily="49" charset="-122"/>
                <a:cs typeface="黑体" panose="02010609060101010101" pitchFamily="49" charset="-122"/>
              </a:rPr>
              <a:t>图</a:t>
            </a:r>
            <a:r>
              <a:rPr lang="en-US" altLang="zh-CN" sz="2400" b="1">
                <a:latin typeface="黑体" panose="02010609060101010101" pitchFamily="49" charset="-122"/>
                <a:ea typeface="黑体" panose="02010609060101010101" pitchFamily="49" charset="-122"/>
                <a:cs typeface="黑体" panose="02010609060101010101" pitchFamily="49" charset="-122"/>
              </a:rPr>
              <a:t>6</a:t>
            </a:r>
            <a:r>
              <a:rPr lang="zh-CN" altLang="en-US" sz="2400" b="1">
                <a:latin typeface="黑体" panose="02010609060101010101" pitchFamily="49" charset="-122"/>
                <a:ea typeface="黑体" panose="02010609060101010101" pitchFamily="49" charset="-122"/>
                <a:cs typeface="黑体" panose="02010609060101010101" pitchFamily="49" charset="-122"/>
              </a:rPr>
              <a:t>显示</a:t>
            </a:r>
            <a:r>
              <a:rPr lang="en-US" altLang="zh-CN" sz="2400" b="1">
                <a:latin typeface="黑体" panose="02010609060101010101" pitchFamily="49" charset="-122"/>
                <a:ea typeface="黑体" panose="02010609060101010101" pitchFamily="49" charset="-122"/>
                <a:cs typeface="黑体" panose="02010609060101010101" pitchFamily="49" charset="-122"/>
              </a:rPr>
              <a:t>1970</a:t>
            </a:r>
            <a:r>
              <a:rPr lang="zh-CN" altLang="en-US" sz="2400" b="1">
                <a:latin typeface="黑体" panose="02010609060101010101" pitchFamily="49" charset="-122"/>
                <a:ea typeface="黑体" panose="02010609060101010101" pitchFamily="49" charset="-122"/>
                <a:cs typeface="黑体" panose="02010609060101010101" pitchFamily="49" charset="-122"/>
              </a:rPr>
              <a:t>年与</a:t>
            </a:r>
            <a:r>
              <a:rPr lang="en-US" altLang="zh-CN" sz="2400" b="1">
                <a:latin typeface="黑体" panose="02010609060101010101" pitchFamily="49" charset="-122"/>
                <a:ea typeface="黑体" panose="02010609060101010101" pitchFamily="49" charset="-122"/>
                <a:cs typeface="黑体" panose="02010609060101010101" pitchFamily="49" charset="-122"/>
              </a:rPr>
              <a:t>1990</a:t>
            </a:r>
            <a:r>
              <a:rPr lang="zh-CN" altLang="en-US" sz="2400" b="1">
                <a:latin typeface="黑体" panose="02010609060101010101" pitchFamily="49" charset="-122"/>
                <a:ea typeface="黑体" panose="02010609060101010101" pitchFamily="49" charset="-122"/>
                <a:cs typeface="黑体" panose="02010609060101010101" pitchFamily="49" charset="-122"/>
              </a:rPr>
              <a:t>年美国三类商品进口占比变化，导致这一变化的主要原因是</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
        <p:nvSpPr>
          <p:cNvPr id="6" name="文本框 5"/>
          <p:cNvSpPr txBox="1"/>
          <p:nvPr/>
        </p:nvSpPr>
        <p:spPr>
          <a:xfrm>
            <a:off x="60960" y="3266440"/>
            <a:ext cx="12085955" cy="3553460"/>
          </a:xfrm>
          <a:prstGeom prst="rect">
            <a:avLst/>
          </a:prstGeom>
          <a:noFill/>
        </p:spPr>
        <p:txBody>
          <a:bodyPr wrap="square" rtlCol="0" anchor="t">
            <a:spAutoFit/>
          </a:bodyPr>
          <a:p>
            <a:pPr indent="0" fontAlgn="auto">
              <a:lnSpc>
                <a:spcPts val="3000"/>
              </a:lnSpc>
            </a:pPr>
            <a:r>
              <a:rPr lang="zh-CN" altLang="en-US" sz="2400" b="1">
                <a:latin typeface="黑体" panose="02010609060101010101" pitchFamily="49" charset="-122"/>
                <a:ea typeface="黑体" panose="02010609060101010101" pitchFamily="49" charset="-122"/>
                <a:cs typeface="黑体" panose="02010609060101010101" pitchFamily="49" charset="-122"/>
              </a:rPr>
              <a:t>解析：</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000"/>
              </a:lnSpc>
            </a:pP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趋势：制成品进口比例上升（技术产品需求增加），能源进口下降（美国能源自给率提高）。</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000"/>
              </a:lnSpc>
            </a:pP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选项分析：</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000"/>
              </a:lnSpc>
            </a:pPr>
            <a:r>
              <a:rPr lang="en-US"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 ​A</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布雷顿森林体系崩溃</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1971</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年）</a:t>
            </a:r>
            <a:r>
              <a:rPr lang="zh-CN" altLang="en-US" sz="2400" b="1">
                <a:latin typeface="黑体" panose="02010609060101010101" pitchFamily="49" charset="-122"/>
                <a:ea typeface="黑体" panose="02010609060101010101" pitchFamily="49" charset="-122"/>
                <a:cs typeface="黑体" panose="02010609060101010101" pitchFamily="49" charset="-122"/>
              </a:rPr>
              <a:t>：导致美元贬值，但无法解释</a:t>
            </a:r>
            <a:r>
              <a:rPr lang="en-US" altLang="zh-CN" sz="2400" b="1">
                <a:latin typeface="黑体" panose="02010609060101010101" pitchFamily="49" charset="-122"/>
                <a:ea typeface="黑体" panose="02010609060101010101" pitchFamily="49" charset="-122"/>
                <a:cs typeface="黑体" panose="02010609060101010101" pitchFamily="49" charset="-122"/>
              </a:rPr>
              <a:t>1990</a:t>
            </a:r>
            <a:r>
              <a:rPr lang="zh-CN" altLang="en-US" sz="2400" b="1">
                <a:latin typeface="黑体" panose="02010609060101010101" pitchFamily="49" charset="-122"/>
                <a:ea typeface="黑体" panose="02010609060101010101" pitchFamily="49" charset="-122"/>
                <a:cs typeface="黑体" panose="02010609060101010101" pitchFamily="49" charset="-122"/>
              </a:rPr>
              <a:t>年数据变化。</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000"/>
              </a:lnSpc>
            </a:pPr>
            <a:r>
              <a:rPr lang="en-US"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日本制造业冲击</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70</a:t>
            </a:r>
            <a:r>
              <a:rPr lang="zh-CN" altLang="en-US" sz="2400" b="1">
                <a:latin typeface="黑体" panose="02010609060101010101" pitchFamily="49" charset="-122"/>
                <a:ea typeface="黑体" panose="02010609060101010101" pitchFamily="49" charset="-122"/>
                <a:cs typeface="黑体" panose="02010609060101010101" pitchFamily="49" charset="-122"/>
              </a:rPr>
              <a:t>年代日美贸易摩擦加剧，但</a:t>
            </a:r>
            <a:r>
              <a:rPr lang="en-US" altLang="zh-CN" sz="2400" b="1">
                <a:latin typeface="黑体" panose="02010609060101010101" pitchFamily="49" charset="-122"/>
                <a:ea typeface="黑体" panose="02010609060101010101" pitchFamily="49" charset="-122"/>
                <a:cs typeface="黑体" panose="02010609060101010101" pitchFamily="49" charset="-122"/>
              </a:rPr>
              <a:t>90</a:t>
            </a:r>
            <a:r>
              <a:rPr lang="zh-CN" altLang="en-US" sz="2400" b="1">
                <a:latin typeface="黑体" panose="02010609060101010101" pitchFamily="49" charset="-122"/>
                <a:ea typeface="黑体" panose="02010609060101010101" pitchFamily="49" charset="-122"/>
                <a:cs typeface="黑体" panose="02010609060101010101" pitchFamily="49" charset="-122"/>
              </a:rPr>
              <a:t>年代美国通过产业升级反超。</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000"/>
              </a:lnSpc>
            </a:pPr>
            <a:r>
              <a:rPr lang="en-US"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 ​C</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信息革命</a:t>
            </a:r>
            <a:r>
              <a:rPr lang="zh-CN" altLang="en-US" sz="2400" b="1">
                <a:latin typeface="黑体" panose="02010609060101010101" pitchFamily="49" charset="-122"/>
                <a:ea typeface="黑体" panose="02010609060101010101" pitchFamily="49" charset="-122"/>
                <a:cs typeface="黑体" panose="02010609060101010101" pitchFamily="49" charset="-122"/>
              </a:rPr>
              <a:t>：正确。</a:t>
            </a:r>
            <a:r>
              <a:rPr lang="en-US" altLang="zh-CN" sz="2400" b="1">
                <a:latin typeface="黑体" panose="02010609060101010101" pitchFamily="49" charset="-122"/>
                <a:ea typeface="黑体" panose="02010609060101010101" pitchFamily="49" charset="-122"/>
                <a:cs typeface="黑体" panose="02010609060101010101" pitchFamily="49" charset="-122"/>
              </a:rPr>
              <a:t>90</a:t>
            </a:r>
            <a:r>
              <a:rPr lang="zh-CN" altLang="en-US" sz="2400" b="1">
                <a:latin typeface="黑体" panose="02010609060101010101" pitchFamily="49" charset="-122"/>
                <a:ea typeface="黑体" panose="02010609060101010101" pitchFamily="49" charset="-122"/>
                <a:cs typeface="黑体" panose="02010609060101010101" pitchFamily="49" charset="-122"/>
              </a:rPr>
              <a:t>年代信息技术革命推动美国向知识经济转型，需进口大量电子产品和中间产品。</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000"/>
              </a:lnSpc>
            </a:pPr>
            <a:r>
              <a:rPr lang="en-US"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NAFTA生效​（1994年）</a:t>
            </a:r>
            <a:r>
              <a:rPr lang="zh-CN" altLang="en-US" sz="2400" b="1">
                <a:latin typeface="黑体" panose="02010609060101010101" pitchFamily="49" charset="-122"/>
                <a:ea typeface="黑体" panose="02010609060101010101" pitchFamily="49" charset="-122"/>
                <a:cs typeface="黑体" panose="02010609060101010101" pitchFamily="49" charset="-122"/>
              </a:rPr>
              <a:t>：时间不符，且主要影响美墨加贸易。</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
        <p:nvSpPr>
          <p:cNvPr id="7" name="文本框 6"/>
          <p:cNvSpPr txBox="1"/>
          <p:nvPr/>
        </p:nvSpPr>
        <p:spPr>
          <a:xfrm>
            <a:off x="238760" y="705485"/>
            <a:ext cx="4478655" cy="1814830"/>
          </a:xfrm>
          <a:prstGeom prst="rect">
            <a:avLst/>
          </a:prstGeom>
          <a:noFill/>
        </p:spPr>
        <p:txBody>
          <a:bodyPr wrap="square" rtlCol="0" anchor="t">
            <a:spAutoFit/>
          </a:bodyPr>
          <a:p>
            <a:r>
              <a:rPr lang="en-US" altLang="zh-CN" sz="2800" b="1">
                <a:latin typeface="黑体" panose="02010609060101010101" pitchFamily="49" charset="-122"/>
                <a:ea typeface="黑体" panose="02010609060101010101" pitchFamily="49" charset="-122"/>
                <a:cs typeface="黑体" panose="02010609060101010101" pitchFamily="49" charset="-122"/>
              </a:rPr>
              <a:t>A</a:t>
            </a:r>
            <a:r>
              <a:rPr lang="zh-CN" altLang="en-US" sz="2800" b="1">
                <a:latin typeface="黑体" panose="02010609060101010101" pitchFamily="49" charset="-122"/>
                <a:ea typeface="黑体" panose="02010609060101010101" pitchFamily="49" charset="-122"/>
                <a:cs typeface="黑体" panose="02010609060101010101" pitchFamily="49" charset="-122"/>
              </a:rPr>
              <a:t>．布雷顿森林体系崩溃</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B</a:t>
            </a:r>
            <a:r>
              <a:rPr lang="zh-CN" altLang="en-US" sz="2800" b="1">
                <a:latin typeface="黑体" panose="02010609060101010101" pitchFamily="49" charset="-122"/>
                <a:ea typeface="黑体" panose="02010609060101010101" pitchFamily="49" charset="-122"/>
                <a:cs typeface="黑体" panose="02010609060101010101" pitchFamily="49" charset="-122"/>
              </a:rPr>
              <a:t>．日本制造业崛起冲击</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C</a:t>
            </a:r>
            <a:r>
              <a:rPr lang="zh-CN" altLang="en-US" sz="2800" b="1">
                <a:latin typeface="黑体" panose="02010609060101010101" pitchFamily="49" charset="-122"/>
                <a:ea typeface="黑体" panose="02010609060101010101" pitchFamily="49" charset="-122"/>
                <a:cs typeface="黑体" panose="02010609060101010101" pitchFamily="49" charset="-122"/>
              </a:rPr>
              <a:t>．信息革命推动产业升级</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D</a:t>
            </a:r>
            <a:r>
              <a:rPr lang="zh-CN" altLang="en-US" sz="2800" b="1">
                <a:latin typeface="黑体" panose="02010609060101010101" pitchFamily="49" charset="-122"/>
                <a:ea typeface="黑体" panose="02010609060101010101" pitchFamily="49" charset="-122"/>
                <a:cs typeface="黑体" panose="02010609060101010101" pitchFamily="49" charset="-122"/>
              </a:rPr>
              <a:t>．北美自由贸易协定生效</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graphicFrame>
        <p:nvGraphicFramePr>
          <p:cNvPr id="8" name="表格 7"/>
          <p:cNvGraphicFramePr/>
          <p:nvPr>
            <p:custDataLst>
              <p:tags r:id="rId1"/>
            </p:custDataLst>
          </p:nvPr>
        </p:nvGraphicFramePr>
        <p:xfrm>
          <a:off x="5311775" y="506730"/>
          <a:ext cx="5480050" cy="2572385"/>
        </p:xfrm>
        <a:graphic>
          <a:graphicData uri="http://schemas.openxmlformats.org/drawingml/2006/table">
            <a:tbl>
              <a:tblPr/>
              <a:tblGrid>
                <a:gridCol w="60960"/>
                <a:gridCol w="1803400"/>
                <a:gridCol w="1804035"/>
                <a:gridCol w="1804035"/>
                <a:gridCol w="7620"/>
              </a:tblGrid>
              <a:tr h="762635">
                <a:tc>
                  <a:txBody>
                    <a:bodyPr/>
                    <a:p/>
                  </a:txBody>
                  <a:tcPr marL="-64769" marR="0" marT="0" marB="0" anchor="ctr" anchorCtr="0">
                    <a:lnL>
                      <a:noFill/>
                    </a:lnL>
                    <a:lnR>
                      <a:noFill/>
                    </a:lnR>
                    <a:lnT>
                      <a:noFill/>
                    </a:lnT>
                    <a:lnB>
                      <a:noFill/>
                    </a:lnB>
                    <a:noFill/>
                  </a:tcPr>
                </a:tc>
                <a:tc>
                  <a:txBody>
                    <a:bodyPr/>
                    <a:p>
                      <a:pPr marL="0" indent="0" algn="ctr" fontAlgn="ctr">
                        <a:spcBef>
                          <a:spcPct val="0"/>
                        </a:spcBef>
                        <a:spcAft>
                          <a:spcPct val="0"/>
                        </a:spcAft>
                      </a:pPr>
                      <a:r>
                        <a:rPr lang="zh-CN" altLang="en-US" sz="2800" b="0" i="0">
                          <a:latin typeface="黑体" panose="02010609060101010101" pitchFamily="49" charset="-122"/>
                          <a:ea typeface="黑体" panose="02010609060101010101" pitchFamily="49" charset="-122"/>
                        </a:rPr>
                        <a:t>年份</a:t>
                      </a:r>
                      <a:endParaRPr lang="zh-CN" altLang="en-US" sz="2800" b="0" i="0">
                        <a:latin typeface="黑体" panose="02010609060101010101" pitchFamily="49" charset="-122"/>
                        <a:ea typeface="黑体" panose="02010609060101010101" pitchFamily="49" charset="-122"/>
                      </a:endParaRPr>
                    </a:p>
                  </a:txBody>
                  <a:tcPr marL="133350" marR="133350" marT="88265" marB="88265" anchor="ctr" anchorCtr="0">
                    <a:lnL>
                      <a:noFill/>
                    </a:lnL>
                    <a:lnR>
                      <a:noFill/>
                    </a:lnR>
                    <a:lnT>
                      <a:noFill/>
                    </a:lnT>
                    <a:lnB>
                      <a:noFill/>
                    </a:lnB>
                    <a:solidFill>
                      <a:srgbClr val="F6F6F6"/>
                    </a:solidFill>
                  </a:tcPr>
                </a:tc>
                <a:tc>
                  <a:txBody>
                    <a:bodyPr/>
                    <a:p>
                      <a:pPr marL="0" indent="0" algn="ctr" fontAlgn="ctr">
                        <a:spcBef>
                          <a:spcPct val="0"/>
                        </a:spcBef>
                        <a:spcAft>
                          <a:spcPct val="0"/>
                        </a:spcAft>
                      </a:pPr>
                      <a:r>
                        <a:rPr lang="en-US" altLang="zh-CN" sz="2800" b="0" i="0">
                          <a:latin typeface="黑体" panose="02010609060101010101" pitchFamily="49" charset="-122"/>
                          <a:ea typeface="黑体" panose="02010609060101010101" pitchFamily="49" charset="-122"/>
                        </a:rPr>
                        <a:t>1970</a:t>
                      </a:r>
                      <a:r>
                        <a:rPr lang="zh-CN" altLang="en-US" sz="2800" b="0" i="0">
                          <a:latin typeface="黑体" panose="02010609060101010101" pitchFamily="49" charset="-122"/>
                          <a:ea typeface="黑体" panose="02010609060101010101" pitchFamily="49" charset="-122"/>
                        </a:rPr>
                        <a:t>（</a:t>
                      </a:r>
                      <a:r>
                        <a:rPr lang="en-US" altLang="zh-CN" sz="2800" b="0" i="0">
                          <a:latin typeface="黑体" panose="02010609060101010101" pitchFamily="49" charset="-122"/>
                          <a:ea typeface="黑体" panose="02010609060101010101" pitchFamily="49" charset="-122"/>
                        </a:rPr>
                        <a:t>%</a:t>
                      </a:r>
                      <a:r>
                        <a:rPr lang="zh-CN" altLang="en-US" sz="2800" b="0" i="0">
                          <a:latin typeface="黑体" panose="02010609060101010101" pitchFamily="49" charset="-122"/>
                          <a:ea typeface="黑体" panose="02010609060101010101" pitchFamily="49" charset="-122"/>
                        </a:rPr>
                        <a:t>）</a:t>
                      </a:r>
                      <a:endParaRPr lang="zh-CN" altLang="en-US" sz="2800" b="0" i="0">
                        <a:latin typeface="黑体" panose="02010609060101010101" pitchFamily="49" charset="-122"/>
                        <a:ea typeface="黑体" panose="02010609060101010101" pitchFamily="49" charset="-122"/>
                      </a:endParaRPr>
                    </a:p>
                  </a:txBody>
                  <a:tcPr marL="133350" marR="133350" marT="88265" marB="88265" anchor="ctr" anchorCtr="0">
                    <a:lnL>
                      <a:noFill/>
                    </a:lnL>
                    <a:lnR>
                      <a:noFill/>
                    </a:lnR>
                    <a:lnT>
                      <a:noFill/>
                    </a:lnT>
                    <a:lnB>
                      <a:noFill/>
                    </a:lnB>
                    <a:solidFill>
                      <a:srgbClr val="F6F6F6"/>
                    </a:solidFill>
                  </a:tcPr>
                </a:tc>
                <a:tc>
                  <a:txBody>
                    <a:bodyPr/>
                    <a:p>
                      <a:pPr marL="0" indent="0" algn="ctr" fontAlgn="ctr">
                        <a:spcBef>
                          <a:spcPct val="0"/>
                        </a:spcBef>
                        <a:spcAft>
                          <a:spcPct val="0"/>
                        </a:spcAft>
                      </a:pPr>
                      <a:r>
                        <a:rPr lang="en-US" altLang="zh-CN" sz="2800" b="0" i="0">
                          <a:latin typeface="黑体" panose="02010609060101010101" pitchFamily="49" charset="-122"/>
                          <a:ea typeface="黑体" panose="02010609060101010101" pitchFamily="49" charset="-122"/>
                        </a:rPr>
                        <a:t>1990</a:t>
                      </a:r>
                      <a:r>
                        <a:rPr lang="zh-CN" altLang="en-US" sz="2800" b="0" i="0">
                          <a:latin typeface="黑体" panose="02010609060101010101" pitchFamily="49" charset="-122"/>
                          <a:ea typeface="黑体" panose="02010609060101010101" pitchFamily="49" charset="-122"/>
                        </a:rPr>
                        <a:t>（</a:t>
                      </a:r>
                      <a:r>
                        <a:rPr lang="en-US" altLang="zh-CN" sz="2800" b="0" i="0">
                          <a:latin typeface="黑体" panose="02010609060101010101" pitchFamily="49" charset="-122"/>
                          <a:ea typeface="黑体" panose="02010609060101010101" pitchFamily="49" charset="-122"/>
                        </a:rPr>
                        <a:t>%</a:t>
                      </a:r>
                      <a:r>
                        <a:rPr lang="zh-CN" altLang="en-US" sz="2800" b="0" i="0">
                          <a:latin typeface="黑体" panose="02010609060101010101" pitchFamily="49" charset="-122"/>
                          <a:ea typeface="黑体" panose="02010609060101010101" pitchFamily="49" charset="-122"/>
                        </a:rPr>
                        <a:t>）</a:t>
                      </a:r>
                      <a:endParaRPr lang="zh-CN" altLang="en-US" sz="2800" b="0" i="0">
                        <a:latin typeface="黑体" panose="02010609060101010101" pitchFamily="49" charset="-122"/>
                        <a:ea typeface="黑体" panose="02010609060101010101" pitchFamily="49" charset="-122"/>
                      </a:endParaRPr>
                    </a:p>
                  </a:txBody>
                  <a:tcPr marL="133350" marR="133350" marT="88265" marB="88265" anchor="ctr" anchorCtr="0">
                    <a:lnL>
                      <a:noFill/>
                    </a:lnL>
                    <a:lnR>
                      <a:noFill/>
                    </a:lnR>
                    <a:lnT>
                      <a:noFill/>
                    </a:lnT>
                    <a:lnB>
                      <a:noFill/>
                    </a:lnB>
                    <a:solidFill>
                      <a:srgbClr val="F6F6F6"/>
                    </a:solidFill>
                  </a:tcPr>
                </a:tc>
                <a:tc>
                  <a:txBody>
                    <a:bodyPr/>
                    <a:p/>
                  </a:txBody>
                  <a:tcPr marL="-64769" marR="0" marT="0" marB="0" anchor="ctr" anchorCtr="0">
                    <a:lnL>
                      <a:noFill/>
                    </a:lnL>
                    <a:lnR>
                      <a:noFill/>
                    </a:lnR>
                    <a:lnT>
                      <a:noFill/>
                    </a:lnT>
                    <a:lnB>
                      <a:noFill/>
                    </a:lnB>
                    <a:noFill/>
                  </a:tcPr>
                </a:tc>
              </a:tr>
              <a:tr h="603250">
                <a:tc>
                  <a:txBody>
                    <a:bodyPr/>
                    <a:p/>
                  </a:txBody>
                  <a:tcPr marL="-64769" marR="0" marT="0" marB="0" anchor="ctr" anchorCtr="0">
                    <a:lnL>
                      <a:noFill/>
                    </a:lnL>
                    <a:lnR>
                      <a:noFill/>
                    </a:lnR>
                    <a:lnT>
                      <a:noFill/>
                    </a:lnT>
                    <a:lnB>
                      <a:noFill/>
                    </a:lnB>
                    <a:noFill/>
                  </a:tcPr>
                </a:tc>
                <a:tc>
                  <a:txBody>
                    <a:bodyPr/>
                    <a:p>
                      <a:pPr marL="0" indent="0" algn="ctr" fontAlgn="ctr">
                        <a:spcBef>
                          <a:spcPct val="0"/>
                        </a:spcBef>
                        <a:spcAft>
                          <a:spcPct val="0"/>
                        </a:spcAft>
                      </a:pPr>
                      <a:r>
                        <a:rPr lang="zh-CN" altLang="en-US" sz="2800" b="0" i="0">
                          <a:latin typeface="黑体" panose="02010609060101010101" pitchFamily="49" charset="-122"/>
                          <a:ea typeface="黑体" panose="02010609060101010101" pitchFamily="49" charset="-122"/>
                        </a:rPr>
                        <a:t>制成品</a:t>
                      </a:r>
                      <a:endParaRPr lang="zh-CN" altLang="en-US" sz="2800" b="0" i="0">
                        <a:latin typeface="黑体" panose="02010609060101010101" pitchFamily="49" charset="-122"/>
                        <a:ea typeface="黑体" panose="02010609060101010101" pitchFamily="49" charset="-122"/>
                      </a:endParaRPr>
                    </a:p>
                  </a:txBody>
                  <a:tcPr marL="133350" marR="133350" marT="88265" marB="88265" anchor="ctr" anchorCtr="0">
                    <a:lnL>
                      <a:noFill/>
                    </a:lnL>
                    <a:lnR>
                      <a:noFill/>
                    </a:lnR>
                    <a:lnT>
                      <a:noFill/>
                    </a:lnT>
                    <a:lnB>
                      <a:noFill/>
                    </a:lnB>
                    <a:solidFill>
                      <a:srgbClr val="FCFCFC"/>
                    </a:solidFill>
                  </a:tcPr>
                </a:tc>
                <a:tc>
                  <a:txBody>
                    <a:bodyPr/>
                    <a:p>
                      <a:pPr marL="0" indent="0" algn="ctr" fontAlgn="ctr">
                        <a:spcBef>
                          <a:spcPct val="0"/>
                        </a:spcBef>
                        <a:spcAft>
                          <a:spcPct val="0"/>
                        </a:spcAft>
                      </a:pPr>
                      <a:r>
                        <a:rPr lang="en-US" altLang="zh-CN" sz="2800" b="0" i="0">
                          <a:latin typeface="黑体" panose="02010609060101010101" pitchFamily="49" charset="-122"/>
                          <a:ea typeface="黑体" panose="02010609060101010101" pitchFamily="49" charset="-122"/>
                        </a:rPr>
                        <a:t>45</a:t>
                      </a:r>
                      <a:endParaRPr lang="en-US" altLang="zh-CN" sz="2800" b="0" i="0">
                        <a:latin typeface="黑体" panose="02010609060101010101" pitchFamily="49" charset="-122"/>
                        <a:ea typeface="黑体" panose="02010609060101010101" pitchFamily="49" charset="-122"/>
                      </a:endParaRPr>
                    </a:p>
                  </a:txBody>
                  <a:tcPr marL="133350" marR="133350" marT="88265" marB="88265" anchor="ctr" anchorCtr="0">
                    <a:lnL>
                      <a:noFill/>
                    </a:lnL>
                    <a:lnR>
                      <a:noFill/>
                    </a:lnR>
                    <a:lnT>
                      <a:noFill/>
                    </a:lnT>
                    <a:lnB>
                      <a:noFill/>
                    </a:lnB>
                    <a:solidFill>
                      <a:srgbClr val="FCFCFC"/>
                    </a:solidFill>
                  </a:tcPr>
                </a:tc>
                <a:tc>
                  <a:txBody>
                    <a:bodyPr/>
                    <a:p>
                      <a:pPr marL="0" indent="0" algn="ctr" fontAlgn="ctr">
                        <a:spcBef>
                          <a:spcPct val="0"/>
                        </a:spcBef>
                        <a:spcAft>
                          <a:spcPct val="0"/>
                        </a:spcAft>
                      </a:pPr>
                      <a:r>
                        <a:rPr lang="en-US" altLang="zh-CN" sz="2800" b="0" i="0">
                          <a:latin typeface="黑体" panose="02010609060101010101" pitchFamily="49" charset="-122"/>
                          <a:ea typeface="黑体" panose="02010609060101010101" pitchFamily="49" charset="-122"/>
                        </a:rPr>
                        <a:t>60</a:t>
                      </a:r>
                      <a:endParaRPr lang="en-US" altLang="zh-CN" sz="2800" b="0" i="0">
                        <a:latin typeface="黑体" panose="02010609060101010101" pitchFamily="49" charset="-122"/>
                        <a:ea typeface="黑体" panose="02010609060101010101" pitchFamily="49" charset="-122"/>
                      </a:endParaRPr>
                    </a:p>
                  </a:txBody>
                  <a:tcPr marL="133350" marR="133350" marT="88265" marB="88265" anchor="ctr" anchorCtr="0">
                    <a:lnL>
                      <a:noFill/>
                    </a:lnL>
                    <a:lnR>
                      <a:noFill/>
                    </a:lnR>
                    <a:lnT>
                      <a:noFill/>
                    </a:lnT>
                    <a:lnB>
                      <a:noFill/>
                    </a:lnB>
                    <a:solidFill>
                      <a:srgbClr val="FCFCFC"/>
                    </a:solidFill>
                  </a:tcPr>
                </a:tc>
                <a:tc>
                  <a:txBody>
                    <a:bodyPr/>
                    <a:p/>
                  </a:txBody>
                  <a:tcPr marL="-64769" marR="0" marT="0" marB="0" anchor="ctr" anchorCtr="0">
                    <a:lnL>
                      <a:noFill/>
                    </a:lnL>
                    <a:lnR>
                      <a:noFill/>
                    </a:lnR>
                    <a:lnT>
                      <a:noFill/>
                    </a:lnT>
                    <a:lnB>
                      <a:noFill/>
                    </a:lnB>
                    <a:noFill/>
                  </a:tcPr>
                </a:tc>
              </a:tr>
              <a:tr h="603250">
                <a:tc>
                  <a:txBody>
                    <a:bodyPr/>
                    <a:p/>
                  </a:txBody>
                  <a:tcPr marL="-64769" marR="0" marT="0" marB="0" anchor="ctr" anchorCtr="0">
                    <a:lnL>
                      <a:noFill/>
                    </a:lnL>
                    <a:lnR>
                      <a:noFill/>
                    </a:lnR>
                    <a:lnT>
                      <a:noFill/>
                    </a:lnT>
                    <a:lnB>
                      <a:noFill/>
                    </a:lnB>
                    <a:noFill/>
                  </a:tcPr>
                </a:tc>
                <a:tc>
                  <a:txBody>
                    <a:bodyPr/>
                    <a:p>
                      <a:pPr marL="0" indent="0" algn="ctr" fontAlgn="ctr">
                        <a:spcBef>
                          <a:spcPct val="0"/>
                        </a:spcBef>
                        <a:spcAft>
                          <a:spcPct val="0"/>
                        </a:spcAft>
                      </a:pPr>
                      <a:r>
                        <a:rPr lang="zh-CN" altLang="en-US" sz="2800" b="0" i="0">
                          <a:latin typeface="黑体" panose="02010609060101010101" pitchFamily="49" charset="-122"/>
                          <a:ea typeface="黑体" panose="02010609060101010101" pitchFamily="49" charset="-122"/>
                        </a:rPr>
                        <a:t>能源</a:t>
                      </a:r>
                      <a:endParaRPr lang="zh-CN" altLang="en-US" sz="2800" b="0" i="0">
                        <a:latin typeface="黑体" panose="02010609060101010101" pitchFamily="49" charset="-122"/>
                        <a:ea typeface="黑体" panose="02010609060101010101" pitchFamily="49" charset="-122"/>
                      </a:endParaRPr>
                    </a:p>
                  </a:txBody>
                  <a:tcPr marL="133350" marR="133350" marT="88265" marB="88265" anchor="ctr" anchorCtr="0">
                    <a:lnL>
                      <a:noFill/>
                    </a:lnL>
                    <a:lnR>
                      <a:noFill/>
                    </a:lnR>
                    <a:lnT>
                      <a:noFill/>
                    </a:lnT>
                    <a:lnB>
                      <a:noFill/>
                    </a:lnB>
                    <a:solidFill>
                      <a:srgbClr val="F6F6F6"/>
                    </a:solidFill>
                  </a:tcPr>
                </a:tc>
                <a:tc>
                  <a:txBody>
                    <a:bodyPr/>
                    <a:p>
                      <a:pPr marL="0" indent="0" algn="ctr" fontAlgn="ctr">
                        <a:spcBef>
                          <a:spcPct val="0"/>
                        </a:spcBef>
                        <a:spcAft>
                          <a:spcPct val="0"/>
                        </a:spcAft>
                      </a:pPr>
                      <a:r>
                        <a:rPr lang="en-US" altLang="zh-CN" sz="2800" b="0" i="0">
                          <a:latin typeface="黑体" panose="02010609060101010101" pitchFamily="49" charset="-122"/>
                          <a:ea typeface="黑体" panose="02010609060101010101" pitchFamily="49" charset="-122"/>
                        </a:rPr>
                        <a:t>25</a:t>
                      </a:r>
                      <a:endParaRPr lang="en-US" altLang="zh-CN" sz="2800" b="0" i="0">
                        <a:latin typeface="黑体" panose="02010609060101010101" pitchFamily="49" charset="-122"/>
                        <a:ea typeface="黑体" panose="02010609060101010101" pitchFamily="49" charset="-122"/>
                      </a:endParaRPr>
                    </a:p>
                  </a:txBody>
                  <a:tcPr marL="133350" marR="133350" marT="88265" marB="88265" anchor="ctr" anchorCtr="0">
                    <a:lnL>
                      <a:noFill/>
                    </a:lnL>
                    <a:lnR>
                      <a:noFill/>
                    </a:lnR>
                    <a:lnT>
                      <a:noFill/>
                    </a:lnT>
                    <a:lnB>
                      <a:noFill/>
                    </a:lnB>
                    <a:solidFill>
                      <a:srgbClr val="F6F6F6"/>
                    </a:solidFill>
                  </a:tcPr>
                </a:tc>
                <a:tc>
                  <a:txBody>
                    <a:bodyPr/>
                    <a:p>
                      <a:pPr marL="0" indent="0" algn="ctr" fontAlgn="ctr">
                        <a:spcBef>
                          <a:spcPct val="0"/>
                        </a:spcBef>
                        <a:spcAft>
                          <a:spcPct val="0"/>
                        </a:spcAft>
                      </a:pPr>
                      <a:r>
                        <a:rPr lang="en-US" altLang="zh-CN" sz="2800" b="0" i="0">
                          <a:latin typeface="黑体" panose="02010609060101010101" pitchFamily="49" charset="-122"/>
                          <a:ea typeface="黑体" panose="02010609060101010101" pitchFamily="49" charset="-122"/>
                        </a:rPr>
                        <a:t>15</a:t>
                      </a:r>
                      <a:endParaRPr lang="en-US" altLang="zh-CN" sz="2800" b="0" i="0">
                        <a:latin typeface="黑体" panose="02010609060101010101" pitchFamily="49" charset="-122"/>
                        <a:ea typeface="黑体" panose="02010609060101010101" pitchFamily="49" charset="-122"/>
                      </a:endParaRPr>
                    </a:p>
                  </a:txBody>
                  <a:tcPr marL="133350" marR="133350" marT="88265" marB="88265" anchor="ctr" anchorCtr="0">
                    <a:lnL>
                      <a:noFill/>
                    </a:lnL>
                    <a:lnR>
                      <a:noFill/>
                    </a:lnR>
                    <a:lnT>
                      <a:noFill/>
                    </a:lnT>
                    <a:lnB>
                      <a:noFill/>
                    </a:lnB>
                    <a:solidFill>
                      <a:srgbClr val="F6F6F6"/>
                    </a:solidFill>
                  </a:tcPr>
                </a:tc>
                <a:tc>
                  <a:txBody>
                    <a:bodyPr/>
                    <a:p/>
                  </a:txBody>
                  <a:tcPr marL="-64769" marR="0" marT="0" marB="0" anchor="ctr" anchorCtr="0">
                    <a:lnL>
                      <a:noFill/>
                    </a:lnL>
                    <a:lnR>
                      <a:noFill/>
                    </a:lnR>
                    <a:lnT>
                      <a:noFill/>
                    </a:lnT>
                    <a:lnB>
                      <a:noFill/>
                    </a:lnB>
                    <a:noFill/>
                  </a:tcPr>
                </a:tc>
              </a:tr>
              <a:tr h="603250">
                <a:tc>
                  <a:txBody>
                    <a:bodyPr/>
                    <a:p/>
                  </a:txBody>
                  <a:tcPr marL="-64769" marR="0" marT="0" marB="0" anchor="ctr" anchorCtr="0">
                    <a:lnL>
                      <a:noFill/>
                    </a:lnL>
                    <a:lnR>
                      <a:noFill/>
                    </a:lnR>
                    <a:lnT>
                      <a:noFill/>
                    </a:lnT>
                    <a:lnB>
                      <a:noFill/>
                    </a:lnB>
                    <a:noFill/>
                  </a:tcPr>
                </a:tc>
                <a:tc>
                  <a:txBody>
                    <a:bodyPr/>
                    <a:p>
                      <a:pPr marL="0" indent="0" algn="ctr" fontAlgn="ctr">
                        <a:spcBef>
                          <a:spcPct val="0"/>
                        </a:spcBef>
                        <a:spcAft>
                          <a:spcPct val="0"/>
                        </a:spcAft>
                      </a:pPr>
                      <a:r>
                        <a:rPr lang="zh-CN" altLang="en-US" sz="2800" b="0" i="0">
                          <a:latin typeface="黑体" panose="02010609060101010101" pitchFamily="49" charset="-122"/>
                          <a:ea typeface="黑体" panose="02010609060101010101" pitchFamily="49" charset="-122"/>
                        </a:rPr>
                        <a:t>农产品</a:t>
                      </a:r>
                      <a:endParaRPr lang="zh-CN" altLang="en-US" sz="2800" b="0" i="0">
                        <a:latin typeface="黑体" panose="02010609060101010101" pitchFamily="49" charset="-122"/>
                        <a:ea typeface="黑体" panose="02010609060101010101" pitchFamily="49" charset="-122"/>
                      </a:endParaRPr>
                    </a:p>
                  </a:txBody>
                  <a:tcPr marL="133350" marR="133350" marT="88265" marB="88265" anchor="ctr" anchorCtr="0">
                    <a:lnL>
                      <a:noFill/>
                    </a:lnL>
                    <a:lnR>
                      <a:noFill/>
                    </a:lnR>
                    <a:lnT>
                      <a:noFill/>
                    </a:lnT>
                    <a:lnB>
                      <a:noFill/>
                    </a:lnB>
                    <a:solidFill>
                      <a:srgbClr val="FCFCFC"/>
                    </a:solidFill>
                  </a:tcPr>
                </a:tc>
                <a:tc>
                  <a:txBody>
                    <a:bodyPr/>
                    <a:p>
                      <a:pPr marL="0" indent="0" algn="ctr" fontAlgn="ctr">
                        <a:spcBef>
                          <a:spcPct val="0"/>
                        </a:spcBef>
                        <a:spcAft>
                          <a:spcPct val="0"/>
                        </a:spcAft>
                      </a:pPr>
                      <a:r>
                        <a:rPr lang="en-US" altLang="zh-CN" sz="2800" b="0" i="0">
                          <a:latin typeface="黑体" panose="02010609060101010101" pitchFamily="49" charset="-122"/>
                          <a:ea typeface="黑体" panose="02010609060101010101" pitchFamily="49" charset="-122"/>
                        </a:rPr>
                        <a:t>15</a:t>
                      </a:r>
                      <a:endParaRPr lang="en-US" altLang="zh-CN" sz="2800" b="0" i="0">
                        <a:latin typeface="黑体" panose="02010609060101010101" pitchFamily="49" charset="-122"/>
                        <a:ea typeface="黑体" panose="02010609060101010101" pitchFamily="49" charset="-122"/>
                      </a:endParaRPr>
                    </a:p>
                  </a:txBody>
                  <a:tcPr marL="133350" marR="133350" marT="88265" marB="88265" anchor="ctr" anchorCtr="0">
                    <a:lnL>
                      <a:noFill/>
                    </a:lnL>
                    <a:lnR>
                      <a:noFill/>
                    </a:lnR>
                    <a:lnT>
                      <a:noFill/>
                    </a:lnT>
                    <a:lnB>
                      <a:noFill/>
                    </a:lnB>
                    <a:solidFill>
                      <a:srgbClr val="FCFCFC"/>
                    </a:solidFill>
                  </a:tcPr>
                </a:tc>
                <a:tc>
                  <a:txBody>
                    <a:bodyPr/>
                    <a:p>
                      <a:pPr marL="0" indent="0" algn="ctr" fontAlgn="ctr">
                        <a:spcBef>
                          <a:spcPct val="0"/>
                        </a:spcBef>
                        <a:spcAft>
                          <a:spcPct val="0"/>
                        </a:spcAft>
                      </a:pPr>
                      <a:r>
                        <a:rPr lang="en-US" altLang="zh-CN" sz="2800" b="0" i="0">
                          <a:latin typeface="黑体" panose="02010609060101010101" pitchFamily="49" charset="-122"/>
                          <a:ea typeface="黑体" panose="02010609060101010101" pitchFamily="49" charset="-122"/>
                        </a:rPr>
                        <a:t>10</a:t>
                      </a:r>
                      <a:endParaRPr lang="en-US" altLang="zh-CN" sz="2800" b="0" i="0">
                        <a:latin typeface="黑体" panose="02010609060101010101" pitchFamily="49" charset="-122"/>
                        <a:ea typeface="黑体" panose="02010609060101010101" pitchFamily="49" charset="-122"/>
                      </a:endParaRPr>
                    </a:p>
                  </a:txBody>
                  <a:tcPr marL="133350" marR="133350" marT="88265" marB="88265" anchor="ctr" anchorCtr="0">
                    <a:lnL>
                      <a:noFill/>
                    </a:lnL>
                    <a:lnR>
                      <a:noFill/>
                    </a:lnR>
                    <a:lnT>
                      <a:noFill/>
                    </a:lnT>
                    <a:lnB>
                      <a:noFill/>
                    </a:lnB>
                    <a:solidFill>
                      <a:srgbClr val="FCFCFC"/>
                    </a:solidFill>
                  </a:tcPr>
                </a:tc>
                <a:tc>
                  <a:txBody>
                    <a:bodyPr/>
                    <a:p/>
                  </a:txBody>
                  <a:tcPr marL="-64769" marR="0" marT="0" marB="0" anchor="ctr" anchorCtr="0">
                    <a:lnL>
                      <a:noFill/>
                    </a:lnL>
                    <a:lnR>
                      <a:noFill/>
                    </a:lnR>
                    <a:lnT>
                      <a:noFill/>
                    </a:lnT>
                    <a:lnB>
                      <a:noFill/>
                    </a:lnB>
                    <a:noFill/>
                  </a:tcPr>
                </a:tc>
              </a:tr>
            </a:tbl>
          </a:graphicData>
        </a:graphic>
      </p:graphicFrame>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ppt_w*0.70"/>
                                          </p:val>
                                        </p:tav>
                                        <p:tav tm="100000">
                                          <p:val>
                                            <p:strVal val="#ppt_w"/>
                                          </p:val>
                                        </p:tav>
                                      </p:tavLst>
                                    </p:anim>
                                    <p:anim calcmode="lin" valueType="num">
                                      <p:cBhvr>
                                        <p:cTn id="8" dur="250" fill="hold"/>
                                        <p:tgtEl>
                                          <p:spTgt spid="4"/>
                                        </p:tgtEl>
                                        <p:attrNameLst>
                                          <p:attrName>ppt_h</p:attrName>
                                        </p:attrNameLst>
                                      </p:cBhvr>
                                      <p:tavLst>
                                        <p:tav tm="0">
                                          <p:val>
                                            <p:strVal val="#ppt_h"/>
                                          </p:val>
                                        </p:tav>
                                        <p:tav tm="100000">
                                          <p:val>
                                            <p:strVal val="#ppt_h"/>
                                          </p:val>
                                        </p:tav>
                                      </p:tavLst>
                                    </p:anim>
                                    <p:animEffect transition="in" filter="fade">
                                      <p:cBhvr>
                                        <p:cTn id="9" dur="250"/>
                                        <p:tgtEl>
                                          <p:spTgt spid="4"/>
                                        </p:tgtEl>
                                      </p:cBhvr>
                                    </p:animEffect>
                                  </p:childTnLst>
                                </p:cTn>
                              </p:par>
                              <p:par>
                                <p:cTn id="10" presetID="55" presetClass="entr" presetSubtype="0" fill="hold" grpId="0" nodeType="withEffect">
                                  <p:stCondLst>
                                    <p:cond delay="0"/>
                                  </p:stCondLst>
                                  <p:childTnLst>
                                    <p:set>
                                      <p:cBhvr>
                                        <p:cTn id="11" dur="250" fill="hold">
                                          <p:stCondLst>
                                            <p:cond delay="0"/>
                                          </p:stCondLst>
                                        </p:cTn>
                                        <p:tgtEl>
                                          <p:spTgt spid="7"/>
                                        </p:tgtEl>
                                        <p:attrNameLst>
                                          <p:attrName>style.visibility</p:attrName>
                                        </p:attrNameLst>
                                      </p:cBhvr>
                                      <p:to>
                                        <p:strVal val="visible"/>
                                      </p:to>
                                    </p:set>
                                    <p:anim calcmode="lin" valueType="num">
                                      <p:cBhvr>
                                        <p:cTn id="12" dur="250" fill="hold"/>
                                        <p:tgtEl>
                                          <p:spTgt spid="7"/>
                                        </p:tgtEl>
                                        <p:attrNameLst>
                                          <p:attrName>ppt_w</p:attrName>
                                        </p:attrNameLst>
                                      </p:cBhvr>
                                      <p:tavLst>
                                        <p:tav tm="0">
                                          <p:val>
                                            <p:strVal val="#ppt_w*0.70"/>
                                          </p:val>
                                        </p:tav>
                                        <p:tav tm="100000">
                                          <p:val>
                                            <p:strVal val="#ppt_w"/>
                                          </p:val>
                                        </p:tav>
                                      </p:tavLst>
                                    </p:anim>
                                    <p:anim calcmode="lin" valueType="num">
                                      <p:cBhvr>
                                        <p:cTn id="13" dur="250" fill="hold"/>
                                        <p:tgtEl>
                                          <p:spTgt spid="7"/>
                                        </p:tgtEl>
                                        <p:attrNameLst>
                                          <p:attrName>ppt_h</p:attrName>
                                        </p:attrNameLst>
                                      </p:cBhvr>
                                      <p:tavLst>
                                        <p:tav tm="0">
                                          <p:val>
                                            <p:strVal val="#ppt_h"/>
                                          </p:val>
                                        </p:tav>
                                        <p:tav tm="100000">
                                          <p:val>
                                            <p:strVal val="#ppt_h"/>
                                          </p:val>
                                        </p:tav>
                                      </p:tavLst>
                                    </p:anim>
                                    <p:animEffect transition="in" filter="fade">
                                      <p:cBhvr>
                                        <p:cTn id="14" dur="250"/>
                                        <p:tgtEl>
                                          <p:spTgt spid="7"/>
                                        </p:tgtEl>
                                      </p:cBhvr>
                                    </p:animEffect>
                                  </p:childTnLst>
                                </p:cTn>
                              </p:par>
                              <p:par>
                                <p:cTn id="15" presetID="55" presetClass="entr" presetSubtype="0" fill="hold" nodeType="withEffect">
                                  <p:stCondLst>
                                    <p:cond delay="0"/>
                                  </p:stCondLst>
                                  <p:childTnLst>
                                    <p:set>
                                      <p:cBhvr>
                                        <p:cTn id="16" dur="250" fill="hold">
                                          <p:stCondLst>
                                            <p:cond delay="0"/>
                                          </p:stCondLst>
                                        </p:cTn>
                                        <p:tgtEl>
                                          <p:spTgt spid="8"/>
                                        </p:tgtEl>
                                        <p:attrNameLst>
                                          <p:attrName>style.visibility</p:attrName>
                                        </p:attrNameLst>
                                      </p:cBhvr>
                                      <p:to>
                                        <p:strVal val="visible"/>
                                      </p:to>
                                    </p:set>
                                    <p:anim calcmode="lin" valueType="num">
                                      <p:cBhvr>
                                        <p:cTn id="17" dur="250" fill="hold"/>
                                        <p:tgtEl>
                                          <p:spTgt spid="8"/>
                                        </p:tgtEl>
                                        <p:attrNameLst>
                                          <p:attrName>ppt_w</p:attrName>
                                        </p:attrNameLst>
                                      </p:cBhvr>
                                      <p:tavLst>
                                        <p:tav tm="0">
                                          <p:val>
                                            <p:strVal val="#ppt_w*0.70"/>
                                          </p:val>
                                        </p:tav>
                                        <p:tav tm="100000">
                                          <p:val>
                                            <p:strVal val="#ppt_w"/>
                                          </p:val>
                                        </p:tav>
                                      </p:tavLst>
                                    </p:anim>
                                    <p:anim calcmode="lin" valueType="num">
                                      <p:cBhvr>
                                        <p:cTn id="18" dur="250" fill="hold"/>
                                        <p:tgtEl>
                                          <p:spTgt spid="8"/>
                                        </p:tgtEl>
                                        <p:attrNameLst>
                                          <p:attrName>ppt_h</p:attrName>
                                        </p:attrNameLst>
                                      </p:cBhvr>
                                      <p:tavLst>
                                        <p:tav tm="0">
                                          <p:val>
                                            <p:strVal val="#ppt_h"/>
                                          </p:val>
                                        </p:tav>
                                        <p:tav tm="100000">
                                          <p:val>
                                            <p:strVal val="#ppt_h"/>
                                          </p:val>
                                        </p:tav>
                                      </p:tavLst>
                                    </p:anim>
                                    <p:animEffect transition="in" filter="fade">
                                      <p:cBhvr>
                                        <p:cTn id="19" dur="25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250" fill="hold">
                                          <p:stCondLst>
                                            <p:cond delay="0"/>
                                          </p:stCondLst>
                                        </p:cTn>
                                        <p:tgtEl>
                                          <p:spTgt spid="6"/>
                                        </p:tgtEl>
                                        <p:attrNameLst>
                                          <p:attrName>style.visibility</p:attrName>
                                        </p:attrNameLst>
                                      </p:cBhvr>
                                      <p:to>
                                        <p:strVal val="visible"/>
                                      </p:to>
                                    </p:set>
                                    <p:anim calcmode="lin" valueType="num">
                                      <p:cBhvr>
                                        <p:cTn id="24" dur="250" fill="hold"/>
                                        <p:tgtEl>
                                          <p:spTgt spid="6"/>
                                        </p:tgtEl>
                                        <p:attrNameLst>
                                          <p:attrName>ppt_w</p:attrName>
                                        </p:attrNameLst>
                                      </p:cBhvr>
                                      <p:tavLst>
                                        <p:tav tm="0">
                                          <p:val>
                                            <p:strVal val="#ppt_w*0.70"/>
                                          </p:val>
                                        </p:tav>
                                        <p:tav tm="100000">
                                          <p:val>
                                            <p:strVal val="#ppt_w"/>
                                          </p:val>
                                        </p:tav>
                                      </p:tavLst>
                                    </p:anim>
                                    <p:anim calcmode="lin" valueType="num">
                                      <p:cBhvr>
                                        <p:cTn id="25" dur="250" fill="hold"/>
                                        <p:tgtEl>
                                          <p:spTgt spid="6"/>
                                        </p:tgtEl>
                                        <p:attrNameLst>
                                          <p:attrName>ppt_h</p:attrName>
                                        </p:attrNameLst>
                                      </p:cBhvr>
                                      <p:tavLst>
                                        <p:tav tm="0">
                                          <p:val>
                                            <p:strVal val="#ppt_h"/>
                                          </p:val>
                                        </p:tav>
                                        <p:tav tm="100000">
                                          <p:val>
                                            <p:strVal val="#ppt_h"/>
                                          </p:val>
                                        </p:tav>
                                      </p:tavLst>
                                    </p:anim>
                                    <p:animEffect transition="in" filter="fade">
                                      <p:cBhvr>
                                        <p:cTn id="26"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7" grpId="0"/>
      <p:bldP spid="7" grpId="1"/>
      <p:bldP spid="6" grpId="0"/>
      <p:bldP spid="6"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635" y="0"/>
            <a:ext cx="12079605" cy="2335530"/>
          </a:xfrm>
          <a:prstGeom prst="rect">
            <a:avLst/>
          </a:prstGeom>
        </p:spPr>
        <p:txBody>
          <a:bodyPr wrap="square">
            <a:spAutoFit/>
          </a:bodyPr>
          <a:p>
            <a:pPr marL="266700" indent="-266700" algn="l" defTabSz="266700" fontAlgn="auto">
              <a:lnSpc>
                <a:spcPts val="35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25</a:t>
            </a:r>
            <a:r>
              <a:rPr lang="zh-CN" altLang="en-US" sz="2400" b="1">
                <a:latin typeface="黑体" panose="02010609060101010101" pitchFamily="49" charset="-122"/>
                <a:ea typeface="黑体" panose="02010609060101010101" pitchFamily="49" charset="-122"/>
                <a:cs typeface="黑体" panose="02010609060101010101" pitchFamily="49" charset="-122"/>
              </a:rPr>
              <a:t>．“力量真空主义”是冷战期间美国总统艾森豪威尔针对当时国际新形势提出的对外政策，主张“在英法被迫退出的地区，出现的力量真空，必须在俄国人进来之前由美国填补”。下列事件受“力量真空主义”直接影响的是</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marL="266700" indent="0" algn="just" defTabSz="266700" fontAlgn="auto">
              <a:lnSpc>
                <a:spcPts val="35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第一次柏林危机与德国分裂</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rPr>
              <a:t>( 56% )</a:t>
            </a:r>
            <a:r>
              <a:rPr lang="zh-CN" altLang="en-US" sz="2400" b="1">
                <a:latin typeface="黑体" panose="02010609060101010101" pitchFamily="49" charset="-122"/>
                <a:ea typeface="黑体" panose="02010609060101010101" pitchFamily="49" charset="-122"/>
                <a:cs typeface="黑体" panose="02010609060101010101" pitchFamily="49" charset="-122"/>
              </a:rPr>
              <a:t> </a:t>
            </a:r>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latin typeface="黑体" panose="02010609060101010101" pitchFamily="49" charset="-122"/>
                <a:ea typeface="黑体" panose="02010609060101010101" pitchFamily="49" charset="-122"/>
                <a:cs typeface="黑体" panose="02010609060101010101" pitchFamily="49" charset="-122"/>
              </a:rPr>
              <a:t>．墨西哥资产阶级革命的反复</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( 13% )</a:t>
            </a:r>
            <a:r>
              <a:rPr lang="zh-CN" altLang="en-US" sz="2400" b="1">
                <a:latin typeface="黑体" panose="02010609060101010101" pitchFamily="49" charset="-122"/>
                <a:ea typeface="黑体" panose="02010609060101010101" pitchFamily="49" charset="-122"/>
                <a:cs typeface="黑体" panose="02010609060101010101" pitchFamily="49" charset="-122"/>
                <a:sym typeface="+mn-ea"/>
              </a:rPr>
              <a:t> </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marL="266700" indent="0" algn="just" defTabSz="266700" fontAlgn="auto">
              <a:lnSpc>
                <a:spcPts val="35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．埃及收回苏伊士运河的主权</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( 27% )</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400" b="1">
                <a:latin typeface="黑体" panose="02010609060101010101" pitchFamily="49" charset="-122"/>
                <a:ea typeface="黑体" panose="02010609060101010101" pitchFamily="49" charset="-122"/>
                <a:cs typeface="黑体" panose="02010609060101010101" pitchFamily="49" charset="-122"/>
              </a:rPr>
              <a:t> </a:t>
            </a: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latin typeface="黑体" panose="02010609060101010101" pitchFamily="49" charset="-122"/>
                <a:ea typeface="黑体" panose="02010609060101010101" pitchFamily="49" charset="-122"/>
                <a:cs typeface="黑体" panose="02010609060101010101" pitchFamily="49" charset="-122"/>
              </a:rPr>
              <a:t>．埃塞俄比亚的民族解放战争</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( 4% )</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 </a:t>
            </a:r>
            <a:endPar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6" name="文本框 5"/>
          <p:cNvSpPr txBox="1"/>
          <p:nvPr/>
        </p:nvSpPr>
        <p:spPr>
          <a:xfrm>
            <a:off x="127000" y="2484120"/>
            <a:ext cx="11953875" cy="2656205"/>
          </a:xfrm>
          <a:prstGeom prst="rect">
            <a:avLst/>
          </a:prstGeom>
          <a:noFill/>
        </p:spPr>
        <p:txBody>
          <a:bodyPr wrap="square" rtlCol="0" anchor="t">
            <a:spAutoFit/>
          </a:bodyPr>
          <a:p>
            <a:pPr indent="0" fontAlgn="auto">
              <a:lnSpc>
                <a:spcPts val="4000"/>
              </a:lnSpc>
            </a:pPr>
            <a:r>
              <a:rPr lang="zh-CN" altLang="en-US" sz="2400" b="1">
                <a:latin typeface="黑体" panose="02010609060101010101" pitchFamily="49" charset="-122"/>
                <a:ea typeface="黑体" panose="02010609060101010101" pitchFamily="49" charset="-122"/>
                <a:cs typeface="黑体" panose="02010609060101010101" pitchFamily="49" charset="-122"/>
              </a:rPr>
              <a:t>据题干可知，</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力量真空主义</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主张</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在英法被迫退出的地区</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必须在俄国人进来之前由美国填补</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结合所学可知，埃及总统纳赛尔上台后，主张要求收回苏伊士运河的主权，但是遭到法国政府的坚决反对，基于此，埃及与苏联建立外交关系，寻求苏联的支持，并签署军事援助协议，购买苏联大量武器装备，最终在与法国的谈判中，埃及收回了苏伊士运河的主权，故选</a:t>
            </a:r>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项</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ppt_w*0.70"/>
                                          </p:val>
                                        </p:tav>
                                        <p:tav tm="100000">
                                          <p:val>
                                            <p:strVal val="#ppt_w"/>
                                          </p:val>
                                        </p:tav>
                                      </p:tavLst>
                                    </p:anim>
                                    <p:anim calcmode="lin" valueType="num">
                                      <p:cBhvr>
                                        <p:cTn id="8" dur="250" fill="hold"/>
                                        <p:tgtEl>
                                          <p:spTgt spid="4"/>
                                        </p:tgtEl>
                                        <p:attrNameLst>
                                          <p:attrName>ppt_h</p:attrName>
                                        </p:attrNameLst>
                                      </p:cBhvr>
                                      <p:tavLst>
                                        <p:tav tm="0">
                                          <p:val>
                                            <p:strVal val="#ppt_h"/>
                                          </p:val>
                                        </p:tav>
                                        <p:tav tm="100000">
                                          <p:val>
                                            <p:strVal val="#ppt_h"/>
                                          </p:val>
                                        </p:tav>
                                      </p:tavLst>
                                    </p:anim>
                                    <p:animEffect transition="in" filter="fade">
                                      <p:cBhvr>
                                        <p:cTn id="9" dur="25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250" fill="hold">
                                          <p:stCondLst>
                                            <p:cond delay="0"/>
                                          </p:stCondLst>
                                        </p:cTn>
                                        <p:tgtEl>
                                          <p:spTgt spid="6"/>
                                        </p:tgtEl>
                                        <p:attrNameLst>
                                          <p:attrName>style.visibility</p:attrName>
                                        </p:attrNameLst>
                                      </p:cBhvr>
                                      <p:to>
                                        <p:strVal val="visible"/>
                                      </p:to>
                                    </p:set>
                                    <p:anim calcmode="lin" valueType="num">
                                      <p:cBhvr>
                                        <p:cTn id="14" dur="250" fill="hold"/>
                                        <p:tgtEl>
                                          <p:spTgt spid="6"/>
                                        </p:tgtEl>
                                        <p:attrNameLst>
                                          <p:attrName>ppt_w</p:attrName>
                                        </p:attrNameLst>
                                      </p:cBhvr>
                                      <p:tavLst>
                                        <p:tav tm="0">
                                          <p:val>
                                            <p:strVal val="#ppt_w*0.70"/>
                                          </p:val>
                                        </p:tav>
                                        <p:tav tm="100000">
                                          <p:val>
                                            <p:strVal val="#ppt_w"/>
                                          </p:val>
                                        </p:tav>
                                      </p:tavLst>
                                    </p:anim>
                                    <p:anim calcmode="lin" valueType="num">
                                      <p:cBhvr>
                                        <p:cTn id="15" dur="250" fill="hold"/>
                                        <p:tgtEl>
                                          <p:spTgt spid="6"/>
                                        </p:tgtEl>
                                        <p:attrNameLst>
                                          <p:attrName>ppt_h</p:attrName>
                                        </p:attrNameLst>
                                      </p:cBhvr>
                                      <p:tavLst>
                                        <p:tav tm="0">
                                          <p:val>
                                            <p:strVal val="#ppt_h"/>
                                          </p:val>
                                        </p:tav>
                                        <p:tav tm="100000">
                                          <p:val>
                                            <p:strVal val="#ppt_h"/>
                                          </p:val>
                                        </p:tav>
                                      </p:tavLst>
                                    </p:anim>
                                    <p:animEffect transition="in" filter="fade">
                                      <p:cBhvr>
                                        <p:cTn id="16"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6" grpId="0"/>
      <p:bldP spid="6"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50165" y="0"/>
            <a:ext cx="12141835" cy="7016115"/>
          </a:xfrm>
          <a:prstGeom prst="rect">
            <a:avLst/>
          </a:prstGeom>
          <a:noFill/>
        </p:spPr>
        <p:txBody>
          <a:bodyPr wrap="square" rtlCol="0" anchor="t">
            <a:spAutoFit/>
          </a:bodyPr>
          <a:p>
            <a:pPr indent="0" fontAlgn="auto">
              <a:lnSpc>
                <a:spcPts val="2700"/>
              </a:lnSpc>
            </a:pPr>
            <a:r>
              <a:rPr lang="en-US" altLang="zh-CN"/>
              <a:t>​1.</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概念背景</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力量真空主义</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是艾森豪威尔政府（</a:t>
            </a:r>
            <a:r>
              <a:rPr lang="en-US" altLang="zh-CN" sz="2400" b="1">
                <a:latin typeface="黑体" panose="02010609060101010101" pitchFamily="49" charset="-122"/>
                <a:ea typeface="黑体" panose="02010609060101010101" pitchFamily="49" charset="-122"/>
                <a:cs typeface="黑体" panose="02010609060101010101" pitchFamily="49" charset="-122"/>
              </a:rPr>
              <a:t>1953-1961</a:t>
            </a:r>
            <a:r>
              <a:rPr lang="zh-CN" altLang="en-US" sz="2400" b="1">
                <a:latin typeface="黑体" panose="02010609060101010101" pitchFamily="49" charset="-122"/>
                <a:ea typeface="黑体" panose="02010609060101010101" pitchFamily="49" charset="-122"/>
                <a:cs typeface="黑体" panose="02010609060101010101" pitchFamily="49" charset="-122"/>
              </a:rPr>
              <a:t>年）的外交策略，主张在英法等传统殖民帝国势力收缩时，美国迅速介入填补权力真空，遏制苏联扩张。</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zh-CN" sz="2400" b="1">
                <a:latin typeface="黑体" panose="02010609060101010101" pitchFamily="49" charset="-122"/>
                <a:ea typeface="黑体" panose="02010609060101010101" pitchFamily="49" charset="-122"/>
                <a:cs typeface="黑体" panose="02010609060101010101" pitchFamily="49" charset="-122"/>
              </a:rPr>
              <a:t>2. ​</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选项分析</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第一次柏林危机与德国分裂</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1948-1949</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时间不符。艾森豪威尔</a:t>
            </a:r>
            <a:r>
              <a:rPr lang="en-US" altLang="zh-CN" sz="2400" b="1">
                <a:latin typeface="黑体" panose="02010609060101010101" pitchFamily="49" charset="-122"/>
                <a:ea typeface="黑体" panose="02010609060101010101" pitchFamily="49" charset="-122"/>
                <a:cs typeface="黑体" panose="02010609060101010101" pitchFamily="49" charset="-122"/>
              </a:rPr>
              <a:t>1953</a:t>
            </a:r>
            <a:r>
              <a:rPr lang="zh-CN" altLang="en-US" sz="2400" b="1">
                <a:latin typeface="黑体" panose="02010609060101010101" pitchFamily="49" charset="-122"/>
                <a:ea typeface="黑体" panose="02010609060101010101" pitchFamily="49" charset="-122"/>
                <a:cs typeface="黑体" panose="02010609060101010101" pitchFamily="49" charset="-122"/>
              </a:rPr>
              <a:t>年才上任总统，而柏林危机发生于其执政前，属于杜鲁门政府时期的冷战对抗，排除。</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zh-CN" sz="2400" b="1">
                <a:latin typeface="黑体" panose="02010609060101010101" pitchFamily="49" charset="-122"/>
                <a:ea typeface="黑体" panose="02010609060101010101" pitchFamily="49" charset="-122"/>
                <a:cs typeface="黑体" panose="02010609060101010101" pitchFamily="49" charset="-122"/>
              </a:rPr>
              <a:t>B</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墨西哥资产阶级革命的反复</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1910-1920</a:t>
            </a:r>
            <a:r>
              <a:rPr lang="zh-CN" altLang="en-US" sz="2400" b="1">
                <a:latin typeface="黑体" panose="02010609060101010101" pitchFamily="49" charset="-122"/>
                <a:ea typeface="黑体" panose="02010609060101010101" pitchFamily="49" charset="-122"/>
                <a:cs typeface="黑体" panose="02010609060101010101" pitchFamily="49" charset="-122"/>
              </a:rPr>
              <a:t>年代）</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时间与性质均不符。墨西哥革命远早于冷战，且属拉美内部社会变革，与</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力量真空主义</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无关，排除。</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埃及收回苏伊士运河主权</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1956</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直接关联：</a:t>
            </a:r>
            <a:r>
              <a:rPr lang="en-US" altLang="zh-CN" sz="2400" b="1">
                <a:latin typeface="黑体" panose="02010609060101010101" pitchFamily="49" charset="-122"/>
                <a:ea typeface="黑体" panose="02010609060101010101" pitchFamily="49" charset="-122"/>
                <a:cs typeface="黑体" panose="02010609060101010101" pitchFamily="49" charset="-122"/>
              </a:rPr>
              <a:t>1956</a:t>
            </a:r>
            <a:r>
              <a:rPr lang="zh-CN" altLang="en-US" sz="2400" b="1">
                <a:latin typeface="黑体" panose="02010609060101010101" pitchFamily="49" charset="-122"/>
                <a:ea typeface="黑体" panose="02010609060101010101" pitchFamily="49" charset="-122"/>
                <a:cs typeface="黑体" panose="02010609060101010101" pitchFamily="49" charset="-122"/>
              </a:rPr>
              <a:t>年苏伊士运河危机中，埃及总统纳赛尔宣布运河国有化，英法联合以色列军事干预失败后撤出。美国以联合国为平台推动停火，表面上支持埃及，实则借英法退出之机填补中东权力真空，遏制苏联影响力渗透，符合</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力量真空主义</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的逻辑。</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zh-CN" sz="2400" b="1">
                <a:latin typeface="黑体" panose="02010609060101010101" pitchFamily="49" charset="-122"/>
                <a:ea typeface="黑体" panose="02010609060101010101" pitchFamily="49" charset="-122"/>
                <a:cs typeface="黑体" panose="02010609060101010101" pitchFamily="49" charset="-122"/>
              </a:rPr>
              <a:t>​D</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埃塞俄比亚的民族解放战争</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1935-1941</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埃塞俄比亚在二战期间驱逐意大利殖民者后恢复独立，但冷战期间未出现因英法退出导致的权力真空，美国亦未直接介入填补，排除。</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zh-CN" sz="2400" b="1">
                <a:latin typeface="黑体" panose="02010609060101010101" pitchFamily="49" charset="-122"/>
                <a:ea typeface="黑体" panose="02010609060101010101" pitchFamily="49" charset="-122"/>
                <a:cs typeface="黑体" panose="02010609060101010101" pitchFamily="49" charset="-122"/>
              </a:rPr>
              <a:t>3. ​</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结论</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700"/>
              </a:lnSpc>
            </a:pP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苏伊士运河危机是</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力量真空主义</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的典型案例。美国通过外交手段取代英法在中东的传统地位，既阻止苏联南下，又巩固自身霸权，符合题干要求。</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70180" y="48895"/>
            <a:ext cx="11943715" cy="3107690"/>
          </a:xfrm>
          <a:prstGeom prst="rect">
            <a:avLst/>
          </a:prstGeom>
          <a:noFill/>
        </p:spPr>
        <p:txBody>
          <a:bodyPr wrap="square" rtlCol="0" anchor="t">
            <a:spAutoFit/>
          </a:bodyPr>
          <a:p>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力量真空主义</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主张美国需及时填补英法退出后的权力真空，但越南战争导致美国国力衰退，苏联趁机填补中东、非洲和亚洲的</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真空</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，标志该政策的失效。</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en-US" sz="2800" b="1">
                <a:latin typeface="黑体" panose="02010609060101010101" pitchFamily="49" charset="-122"/>
                <a:ea typeface="黑体" panose="02010609060101010101" pitchFamily="49" charset="-122"/>
                <a:cs typeface="黑体" panose="02010609060101010101" pitchFamily="49" charset="-122"/>
              </a:rPr>
              <a:t>◦</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杜鲁门主义</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遏制共产主义</a:t>
            </a:r>
            <a:r>
              <a:rPr lang="zh-CN" altLang="en-US" sz="2800" b="1">
                <a:latin typeface="黑体" panose="02010609060101010101" pitchFamily="49" charset="-122"/>
                <a:ea typeface="黑体" panose="02010609060101010101" pitchFamily="49" charset="-122"/>
                <a:cs typeface="黑体" panose="02010609060101010101" pitchFamily="49" charset="-122"/>
              </a:rPr>
              <a:t>）和</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马歇尔计划</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重建西欧</a:t>
            </a:r>
            <a:r>
              <a:rPr lang="zh-CN" altLang="en-US" sz="2800" b="1">
                <a:latin typeface="黑体" panose="02010609060101010101" pitchFamily="49" charset="-122"/>
                <a:ea typeface="黑体" panose="02010609060101010101" pitchFamily="49" charset="-122"/>
                <a:cs typeface="黑体" panose="02010609060101010101" pitchFamily="49" charset="-122"/>
              </a:rPr>
              <a:t>）均为冷战初期政策；</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en-US" sz="2800" b="1">
                <a:latin typeface="黑体" panose="02010609060101010101" pitchFamily="49" charset="-122"/>
                <a:ea typeface="黑体" panose="02010609060101010101" pitchFamily="49" charset="-122"/>
                <a:cs typeface="黑体" panose="02010609060101010101" pitchFamily="49" charset="-122"/>
              </a:rPr>
              <a:t>◦</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尼克松主义</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a:t>
            </a:r>
            <a:r>
              <a:rPr lang="en-US" altLang="zh-CN" sz="2800" b="1">
                <a:latin typeface="黑体" panose="02010609060101010101" pitchFamily="49" charset="-122"/>
                <a:ea typeface="黑体" panose="02010609060101010101" pitchFamily="49" charset="-122"/>
                <a:cs typeface="黑体" panose="02010609060101010101" pitchFamily="49" charset="-122"/>
              </a:rPr>
              <a:t>1969</a:t>
            </a:r>
            <a:r>
              <a:rPr lang="zh-CN" altLang="en-US" sz="2800" b="1">
                <a:latin typeface="黑体" panose="02010609060101010101" pitchFamily="49" charset="-122"/>
                <a:ea typeface="黑体" panose="02010609060101010101" pitchFamily="49" charset="-122"/>
                <a:cs typeface="黑体" panose="02010609060101010101" pitchFamily="49" charset="-122"/>
              </a:rPr>
              <a:t>年提出）强调</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伙伴关系</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实力</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谈判</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，是对美国战略收缩的调整。</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0"/>
            <a:ext cx="12192000" cy="1938020"/>
          </a:xfrm>
          <a:prstGeom prst="rect">
            <a:avLst/>
          </a:prstGeom>
          <a:noFill/>
        </p:spPr>
        <p:txBody>
          <a:bodyPr wrap="square" rtlCol="0" anchor="t">
            <a:spAutoFit/>
          </a:bodyPr>
          <a:p>
            <a:r>
              <a:rPr lang="en-US" altLang="zh-CN" sz="2400" b="1">
                <a:latin typeface="黑体" panose="02010609060101010101" pitchFamily="49" charset="-122"/>
                <a:ea typeface="黑体" panose="02010609060101010101" pitchFamily="49" charset="-122"/>
                <a:cs typeface="黑体" panose="02010609060101010101" pitchFamily="49" charset="-122"/>
              </a:rPr>
              <a:t>4</a:t>
            </a:r>
            <a:r>
              <a:rPr lang="zh-CN" altLang="en-US" sz="2400" b="1">
                <a:latin typeface="黑体" panose="02010609060101010101" pitchFamily="49" charset="-122"/>
                <a:ea typeface="黑体" panose="02010609060101010101" pitchFamily="49" charset="-122"/>
                <a:cs typeface="黑体" panose="02010609060101010101" pitchFamily="49" charset="-122"/>
              </a:rPr>
              <a:t>．公元</a:t>
            </a:r>
            <a:r>
              <a:rPr lang="en-US" altLang="zh-CN" sz="2400" b="1">
                <a:latin typeface="黑体" panose="02010609060101010101" pitchFamily="49" charset="-122"/>
                <a:ea typeface="黑体" panose="02010609060101010101" pitchFamily="49" charset="-122"/>
                <a:cs typeface="黑体" panose="02010609060101010101" pitchFamily="49" charset="-122"/>
              </a:rPr>
              <a:t>837</a:t>
            </a:r>
            <a:r>
              <a:rPr lang="zh-CN" altLang="en-US" sz="2400" b="1">
                <a:latin typeface="黑体" panose="02010609060101010101" pitchFamily="49" charset="-122"/>
                <a:ea typeface="黑体" panose="02010609060101010101" pitchFamily="49" charset="-122"/>
                <a:cs typeface="黑体" panose="02010609060101010101" pitchFamily="49" charset="-122"/>
              </a:rPr>
              <a:t>年，平卢军节度推官监察御史吴降为其夫人李氏撰写墓志铭：</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长庆二年，我登</a:t>
            </a:r>
            <a:r>
              <a:rPr lang="zh-CN" altLang="en-US" sz="2400" b="1">
                <a:solidFill>
                  <a:srgbClr val="C00000"/>
                </a:solidFill>
                <a:latin typeface="黑体" panose="02010609060101010101" pitchFamily="49" charset="-122"/>
                <a:ea typeface="黑体" panose="02010609060101010101" pitchFamily="49" charset="-122"/>
                <a:cs typeface="黑体" panose="02010609060101010101" pitchFamily="49" charset="-122"/>
              </a:rPr>
              <a:t>进士</a:t>
            </a:r>
            <a:r>
              <a:rPr lang="zh-CN" altLang="en-US" sz="2400" b="1">
                <a:latin typeface="黑体" panose="02010609060101010101" pitchFamily="49" charset="-122"/>
                <a:ea typeface="黑体" panose="02010609060101010101" pitchFamily="49" charset="-122"/>
                <a:cs typeface="黑体" panose="02010609060101010101" pitchFamily="49" charset="-122"/>
              </a:rPr>
              <a:t>。与君婚姻，情若鱼水。一从薄宦，四任俸微。惭我无食，劳君典（典当）衣。</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该墓志铭可用于研究唐朝</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．商品经济发展水平</a:t>
            </a:r>
            <a:r>
              <a:rPr lang="en-US" altLang="zh-CN" sz="2400" b="1">
                <a:solidFill>
                  <a:srgbClr val="2D3BF3"/>
                </a:solidFill>
                <a:highlight>
                  <a:srgbClr val="FF00FF"/>
                </a:highlight>
                <a:latin typeface="黑体" panose="02010609060101010101" pitchFamily="49" charset="-122"/>
                <a:ea typeface="黑体" panose="02010609060101010101" pitchFamily="49" charset="-122"/>
                <a:cs typeface="黑体" panose="02010609060101010101" pitchFamily="49" charset="-122"/>
              </a:rPr>
              <a:t>(26%)</a:t>
            </a:r>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latin typeface="黑体" panose="02010609060101010101" pitchFamily="49" charset="-122"/>
                <a:ea typeface="黑体" panose="02010609060101010101" pitchFamily="49" charset="-122"/>
                <a:cs typeface="黑体" panose="02010609060101010101" pitchFamily="49" charset="-122"/>
              </a:rPr>
              <a:t>．进士及第者的生活状况</a:t>
            </a:r>
            <a:r>
              <a:rPr lang="en-US" altLang="zh-CN" sz="2400" b="1">
                <a:solidFill>
                  <a:srgbClr val="2D3BF3"/>
                </a:solidFill>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(47%)</a:t>
            </a:r>
            <a:r>
              <a:rPr lang="en-US" altLang="zh-CN" sz="2400" b="1">
                <a:latin typeface="黑体" panose="02010609060101010101" pitchFamily="49" charset="-122"/>
                <a:ea typeface="黑体" panose="02010609060101010101" pitchFamily="49" charset="-122"/>
                <a:cs typeface="黑体" panose="02010609060101010101" pitchFamily="49" charset="-122"/>
                <a:sym typeface="+mn-ea"/>
              </a:rPr>
              <a:t> </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．中原地区丧葬习俗</a:t>
            </a: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latin typeface="黑体" panose="02010609060101010101" pitchFamily="49" charset="-122"/>
                <a:ea typeface="黑体" panose="02010609060101010101" pitchFamily="49" charset="-122"/>
                <a:cs typeface="黑体" panose="02010609060101010101" pitchFamily="49" charset="-122"/>
              </a:rPr>
              <a:t>．藩镇割据对社会的危害</a:t>
            </a:r>
            <a:r>
              <a:rPr lang="en-US" altLang="zh-CN" sz="2400" b="1">
                <a:solidFill>
                  <a:srgbClr val="2D3BF3"/>
                </a:solidFill>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(25%)</a:t>
            </a:r>
            <a:r>
              <a:rPr lang="en-US" altLang="zh-CN" sz="2400" b="1">
                <a:latin typeface="黑体" panose="02010609060101010101" pitchFamily="49" charset="-122"/>
                <a:ea typeface="黑体" panose="02010609060101010101" pitchFamily="49" charset="-122"/>
                <a:cs typeface="黑体" panose="02010609060101010101" pitchFamily="49" charset="-122"/>
                <a:sym typeface="+mn-ea"/>
              </a:rPr>
              <a:t> </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
        <p:nvSpPr>
          <p:cNvPr id="2" name="文本框 1"/>
          <p:cNvSpPr txBox="1"/>
          <p:nvPr/>
        </p:nvSpPr>
        <p:spPr>
          <a:xfrm>
            <a:off x="0" y="2015490"/>
            <a:ext cx="12192000" cy="4523105"/>
          </a:xfrm>
          <a:prstGeom prst="rect">
            <a:avLst/>
          </a:prstGeom>
          <a:noFill/>
        </p:spPr>
        <p:txBody>
          <a:bodyPr wrap="square" rtlCol="0" anchor="t">
            <a:spAutoFit/>
          </a:bodyPr>
          <a:p>
            <a:r>
              <a:rPr lang="en-US" altLang="zh-CN" sz="2400" b="1">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latin typeface="黑体" panose="02010609060101010101" pitchFamily="49" charset="-122"/>
                <a:ea typeface="黑体" panose="02010609060101010101" pitchFamily="49" charset="-122"/>
                <a:cs typeface="黑体" panose="02010609060101010101" pitchFamily="49" charset="-122"/>
                <a:sym typeface="+mn-ea"/>
              </a:rPr>
              <a:t>题干核心信息：墓志铭作者吴降为进士出身，曾任平卢军节度推官，但其婚后生活拮据，</a:t>
            </a:r>
            <a:r>
              <a:rPr lang="en-US" altLang="zh-CN" sz="2400" b="1">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latin typeface="黑体" panose="02010609060101010101" pitchFamily="49" charset="-122"/>
                <a:ea typeface="黑体" panose="02010609060101010101" pitchFamily="49" charset="-122"/>
                <a:cs typeface="黑体" panose="02010609060101010101" pitchFamily="49" charset="-122"/>
                <a:sym typeface="+mn-ea"/>
              </a:rPr>
              <a:t>四任俸微</a:t>
            </a:r>
            <a:r>
              <a:rPr lang="en-US" altLang="zh-CN" sz="2400" b="1">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latin typeface="黑体" panose="02010609060101010101" pitchFamily="49" charset="-122"/>
                <a:ea typeface="黑体" panose="02010609060101010101" pitchFamily="49" charset="-122"/>
                <a:cs typeface="黑体" panose="02010609060101010101" pitchFamily="49" charset="-122"/>
                <a:sym typeface="+mn-ea"/>
              </a:rPr>
              <a:t>惭我无食，劳君典衣</a:t>
            </a:r>
            <a:r>
              <a:rPr lang="en-US" altLang="zh-CN" sz="2400" b="1">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latin typeface="黑体" panose="02010609060101010101" pitchFamily="49" charset="-122"/>
                <a:ea typeface="黑体" panose="02010609060101010101" pitchFamily="49" charset="-122"/>
                <a:cs typeface="黑体" panose="02010609060101010101" pitchFamily="49" charset="-122"/>
                <a:sym typeface="+mn-ea"/>
              </a:rPr>
              <a:t>直接反映了官员俸禄微薄、家庭经济困窘的状况。</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latin typeface="黑体" panose="02010609060101010101" pitchFamily="49" charset="-122"/>
                <a:ea typeface="黑体" panose="02010609060101010101" pitchFamily="49" charset="-122"/>
                <a:cs typeface="黑体" panose="02010609060101010101" pitchFamily="49" charset="-122"/>
                <a:sym typeface="+mn-ea"/>
              </a:rPr>
              <a:t>选项分析：</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sym typeface="+mn-ea"/>
              </a:rPr>
              <a:t>​A</a:t>
            </a:r>
            <a:r>
              <a:rPr lang="zh-CN" altLang="en-US" sz="2400" b="1">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商品经济发展水平</a:t>
            </a:r>
            <a:r>
              <a:rPr lang="zh-CN" altLang="en-US" sz="2400" b="1">
                <a:latin typeface="黑体" panose="02010609060101010101" pitchFamily="49" charset="-122"/>
                <a:ea typeface="黑体" panose="02010609060101010101" pitchFamily="49" charset="-122"/>
                <a:cs typeface="黑体" panose="02010609060101010101" pitchFamily="49" charset="-122"/>
                <a:sym typeface="+mn-ea"/>
              </a:rPr>
              <a:t>：典当衣物虽涉及经济行为，但仅是个案，</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sym typeface="+mn-ea"/>
              </a:rPr>
              <a:t>无法全面体现</a:t>
            </a:r>
            <a:r>
              <a:rPr lang="zh-CN" altLang="en-US" sz="2400" b="1">
                <a:latin typeface="黑体" panose="02010609060101010101" pitchFamily="49" charset="-122"/>
                <a:ea typeface="黑体" panose="02010609060101010101" pitchFamily="49" charset="-122"/>
                <a:cs typeface="黑体" panose="02010609060101010101" pitchFamily="49" charset="-122"/>
                <a:sym typeface="+mn-ea"/>
              </a:rPr>
              <a:t>商品经济整体水平，且题干重点在于生活困境而非经济活动本身。</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sym typeface="+mn-ea"/>
              </a:rPr>
              <a:t>​B</a:t>
            </a:r>
            <a:r>
              <a:rPr lang="zh-CN" altLang="en-US" sz="2400" b="1">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进士及第者的生活状况</a:t>
            </a:r>
            <a:r>
              <a:rPr lang="zh-CN" altLang="en-US" sz="2400" b="1">
                <a:latin typeface="黑体" panose="02010609060101010101" pitchFamily="49" charset="-122"/>
                <a:ea typeface="黑体" panose="02010609060101010101" pitchFamily="49" charset="-122"/>
                <a:cs typeface="黑体" panose="02010609060101010101" pitchFamily="49" charset="-122"/>
                <a:sym typeface="+mn-ea"/>
              </a:rPr>
              <a:t>：吴降作为进士，其经历直接展现了唐代士人中可能面临的现实问题</a:t>
            </a:r>
            <a:r>
              <a:rPr lang="en-US" altLang="zh-CN" sz="2400" b="1">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latin typeface="黑体" panose="02010609060101010101" pitchFamily="49" charset="-122"/>
                <a:ea typeface="黑体" panose="02010609060101010101" pitchFamily="49" charset="-122"/>
                <a:cs typeface="黑体" panose="02010609060101010101" pitchFamily="49" charset="-122"/>
                <a:sym typeface="+mn-ea"/>
              </a:rPr>
              <a:t>即便通过科举入仕，初期职位低微、俸禄不足，导致生活艰难。此墓志铭为研究进士群体的生存状态提供了实证。</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sym typeface="+mn-ea"/>
              </a:rPr>
              <a:t>​C</a:t>
            </a:r>
            <a:r>
              <a:rPr lang="zh-CN" altLang="en-US" sz="2400" b="1">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中原地区丧葬习俗</a:t>
            </a:r>
            <a:r>
              <a:rPr lang="zh-CN" altLang="en-US" sz="2400" b="1">
                <a:latin typeface="黑体" panose="02010609060101010101" pitchFamily="49" charset="-122"/>
                <a:ea typeface="黑体" panose="02010609060101010101" pitchFamily="49" charset="-122"/>
                <a:cs typeface="黑体" panose="02010609060101010101" pitchFamily="49" charset="-122"/>
                <a:sym typeface="+mn-ea"/>
              </a:rPr>
              <a:t>：墓志铭虽属丧葬文献，但内容未涉及丧葬仪式、习俗细节，仅以丧葬为载体记录生平，故不直接相关。</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sym typeface="+mn-ea"/>
              </a:rPr>
              <a:t>​D</a:t>
            </a:r>
            <a:r>
              <a:rPr lang="zh-CN" altLang="en-US" sz="2400" b="1">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藩镇割据对社会的危害</a:t>
            </a:r>
            <a:r>
              <a:rPr lang="zh-CN" altLang="en-US" sz="2400" b="1">
                <a:latin typeface="黑体" panose="02010609060101010101" pitchFamily="49" charset="-122"/>
                <a:ea typeface="黑体" panose="02010609060101010101" pitchFamily="49" charset="-122"/>
                <a:cs typeface="黑体" panose="02010609060101010101" pitchFamily="49" charset="-122"/>
                <a:sym typeface="+mn-ea"/>
              </a:rPr>
              <a:t>：吴降虽任职于平卢军（藩镇），但文中未提及藩镇割据导致的政治、社会问题（如割据独立、民生凋敝），无法直接关联此主题。</a:t>
            </a:r>
            <a:endParaRPr lang="zh-CN" altLang="en-US" sz="2400" b="1">
              <a:latin typeface="黑体" panose="02010609060101010101" pitchFamily="49" charset="-122"/>
              <a:ea typeface="黑体" panose="02010609060101010101" pitchFamily="49" charset="-122"/>
              <a:cs typeface="黑体" panose="02010609060101010101" pitchFamily="49"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ppt_w</p:attrName>
                                        </p:attrNameLst>
                                      </p:cBhvr>
                                      <p:tavLst>
                                        <p:tav tm="0">
                                          <p:val>
                                            <p:strVal val="#ppt_w*0.70"/>
                                          </p:val>
                                        </p:tav>
                                        <p:tav tm="100000">
                                          <p:val>
                                            <p:strVal val="#ppt_w"/>
                                          </p:val>
                                        </p:tav>
                                      </p:tavLst>
                                    </p:anim>
                                    <p:anim calcmode="lin" valueType="num">
                                      <p:cBhvr>
                                        <p:cTn id="8" dur="250" fill="hold"/>
                                        <p:tgtEl>
                                          <p:spTgt spid="5"/>
                                        </p:tgtEl>
                                        <p:attrNameLst>
                                          <p:attrName>ppt_h</p:attrName>
                                        </p:attrNameLst>
                                      </p:cBhvr>
                                      <p:tavLst>
                                        <p:tav tm="0">
                                          <p:val>
                                            <p:strVal val="#ppt_h"/>
                                          </p:val>
                                        </p:tav>
                                        <p:tav tm="100000">
                                          <p:val>
                                            <p:strVal val="#ppt_h"/>
                                          </p:val>
                                        </p:tav>
                                      </p:tavLst>
                                    </p:anim>
                                    <p:animEffect transition="in" filter="fade">
                                      <p:cBhvr>
                                        <p:cTn id="9" dur="25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250" fill="hold">
                                          <p:stCondLst>
                                            <p:cond delay="0"/>
                                          </p:stCondLst>
                                        </p:cTn>
                                        <p:tgtEl>
                                          <p:spTgt spid="2"/>
                                        </p:tgtEl>
                                        <p:attrNameLst>
                                          <p:attrName>style.visibility</p:attrName>
                                        </p:attrNameLst>
                                      </p:cBhvr>
                                      <p:to>
                                        <p:strVal val="visible"/>
                                      </p:to>
                                    </p:set>
                                    <p:anim calcmode="lin" valueType="num">
                                      <p:cBhvr>
                                        <p:cTn id="14" dur="250" fill="hold"/>
                                        <p:tgtEl>
                                          <p:spTgt spid="2"/>
                                        </p:tgtEl>
                                        <p:attrNameLst>
                                          <p:attrName>ppt_w</p:attrName>
                                        </p:attrNameLst>
                                      </p:cBhvr>
                                      <p:tavLst>
                                        <p:tav tm="0">
                                          <p:val>
                                            <p:strVal val="#ppt_w*0.70"/>
                                          </p:val>
                                        </p:tav>
                                        <p:tav tm="100000">
                                          <p:val>
                                            <p:strVal val="#ppt_w"/>
                                          </p:val>
                                        </p:tav>
                                      </p:tavLst>
                                    </p:anim>
                                    <p:anim calcmode="lin" valueType="num">
                                      <p:cBhvr>
                                        <p:cTn id="15" dur="250" fill="hold"/>
                                        <p:tgtEl>
                                          <p:spTgt spid="2"/>
                                        </p:tgtEl>
                                        <p:attrNameLst>
                                          <p:attrName>ppt_h</p:attrName>
                                        </p:attrNameLst>
                                      </p:cBhvr>
                                      <p:tavLst>
                                        <p:tav tm="0">
                                          <p:val>
                                            <p:strVal val="#ppt_h"/>
                                          </p:val>
                                        </p:tav>
                                        <p:tav tm="100000">
                                          <p:val>
                                            <p:strVal val="#ppt_h"/>
                                          </p:val>
                                        </p:tav>
                                      </p:tavLst>
                                    </p:anim>
                                    <p:animEffect transition="in" filter="fade">
                                      <p:cBhvr>
                                        <p:cTn id="16"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2" grpId="0"/>
      <p:bldP spid="2"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0"/>
            <a:ext cx="12192000" cy="2676525"/>
          </a:xfrm>
          <a:prstGeom prst="rect">
            <a:avLst/>
          </a:prstGeom>
        </p:spPr>
        <p:txBody>
          <a:bodyPr wrap="square">
            <a:spAutoFit/>
          </a:bodyPr>
          <a:p>
            <a:r>
              <a:rPr lang="zh-CN" altLang="en-US" sz="2800" b="1">
                <a:latin typeface="黑体" panose="02010609060101010101" pitchFamily="49" charset="-122"/>
                <a:ea typeface="黑体" panose="02010609060101010101" pitchFamily="49" charset="-122"/>
                <a:cs typeface="黑体" panose="02010609060101010101" pitchFamily="49" charset="-122"/>
              </a:rPr>
              <a:t>变式题：</a:t>
            </a:r>
            <a:r>
              <a:rPr lang="en-US" altLang="zh-CN" sz="2800" b="1">
                <a:latin typeface="黑体" panose="02010609060101010101" pitchFamily="49" charset="-122"/>
                <a:ea typeface="黑体" panose="02010609060101010101" pitchFamily="49" charset="-122"/>
                <a:cs typeface="黑体" panose="02010609060101010101" pitchFamily="49" charset="-122"/>
              </a:rPr>
              <a:t>​</a:t>
            </a:r>
            <a:endParaRPr lang="en-US" altLang="zh-CN"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唐诗</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赠友五首</a:t>
            </a:r>
            <a:r>
              <a:rPr lang="en-US" altLang="zh-CN" sz="2800" b="1">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（节选）中，白居易写道：“一丛深色花，十户中人赋”“吏禄三百石，岁晏有余粮”。某学者引用此诗论证唐代某一社会现象。该材料可用于研究唐朝</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latin typeface="黑体" panose="02010609060101010101" pitchFamily="49" charset="-122"/>
                <a:ea typeface="黑体" panose="02010609060101010101" pitchFamily="49" charset="-122"/>
                <a:cs typeface="黑体" panose="02010609060101010101" pitchFamily="49" charset="-122"/>
              </a:rPr>
              <a:t> </a:t>
            </a:r>
            <a:r>
              <a:rPr lang="en-US" altLang="zh-CN" sz="2800" b="1">
                <a:latin typeface="黑体" panose="02010609060101010101" pitchFamily="49" charset="-122"/>
                <a:ea typeface="黑体" panose="02010609060101010101" pitchFamily="49" charset="-122"/>
                <a:cs typeface="黑体" panose="02010609060101010101" pitchFamily="49" charset="-122"/>
              </a:rPr>
              <a:t>A</a:t>
            </a:r>
            <a:r>
              <a:rPr lang="zh-CN" altLang="en-US" sz="2800" b="1">
                <a:latin typeface="黑体" panose="02010609060101010101" pitchFamily="49" charset="-122"/>
                <a:ea typeface="黑体" panose="02010609060101010101" pitchFamily="49" charset="-122"/>
                <a:cs typeface="黑体" panose="02010609060101010101" pitchFamily="49" charset="-122"/>
              </a:rPr>
              <a:t>．科举制度对社会阶层流动的影响</a:t>
            </a:r>
            <a:r>
              <a:rPr lang="en-US" altLang="zh-CN" sz="2800" b="1">
                <a:latin typeface="黑体" panose="02010609060101010101" pitchFamily="49" charset="-122"/>
                <a:ea typeface="黑体" panose="02010609060101010101" pitchFamily="49" charset="-122"/>
                <a:cs typeface="黑体" panose="02010609060101010101" pitchFamily="49" charset="-122"/>
              </a:rPr>
              <a:t>      B</a:t>
            </a:r>
            <a:r>
              <a:rPr lang="zh-CN" altLang="en-US" sz="2800" b="1">
                <a:latin typeface="黑体" panose="02010609060101010101" pitchFamily="49" charset="-122"/>
                <a:ea typeface="黑体" panose="02010609060101010101" pitchFamily="49" charset="-122"/>
                <a:cs typeface="黑体" panose="02010609060101010101" pitchFamily="49" charset="-122"/>
              </a:rPr>
              <a:t>．地方官员的实际待遇与矛盾</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latin typeface="黑体" panose="02010609060101010101" pitchFamily="49" charset="-122"/>
                <a:ea typeface="黑体" panose="02010609060101010101" pitchFamily="49" charset="-122"/>
                <a:cs typeface="黑体" panose="02010609060101010101" pitchFamily="49" charset="-122"/>
              </a:rPr>
              <a:t> </a:t>
            </a:r>
            <a:r>
              <a:rPr lang="en-US" altLang="zh-CN" sz="2800" b="1">
                <a:latin typeface="黑体" panose="02010609060101010101" pitchFamily="49" charset="-122"/>
                <a:ea typeface="黑体" panose="02010609060101010101" pitchFamily="49" charset="-122"/>
                <a:cs typeface="黑体" panose="02010609060101010101" pitchFamily="49" charset="-122"/>
              </a:rPr>
              <a:t>C</a:t>
            </a:r>
            <a:r>
              <a:rPr lang="zh-CN" altLang="en-US" sz="2800" b="1">
                <a:latin typeface="黑体" panose="02010609060101010101" pitchFamily="49" charset="-122"/>
                <a:ea typeface="黑体" panose="02010609060101010101" pitchFamily="49" charset="-122"/>
                <a:cs typeface="黑体" panose="02010609060101010101" pitchFamily="49" charset="-122"/>
              </a:rPr>
              <a:t>．农业税赋对小农经济的压力</a:t>
            </a:r>
            <a:r>
              <a:rPr lang="en-US" altLang="zh-CN" sz="2800" b="1">
                <a:latin typeface="黑体" panose="02010609060101010101" pitchFamily="49" charset="-122"/>
                <a:ea typeface="黑体" panose="02010609060101010101" pitchFamily="49" charset="-122"/>
                <a:cs typeface="黑体" panose="02010609060101010101" pitchFamily="49" charset="-122"/>
              </a:rPr>
              <a:t>          D</a:t>
            </a:r>
            <a:r>
              <a:rPr lang="zh-CN" altLang="en-US" sz="2800" b="1">
                <a:latin typeface="黑体" panose="02010609060101010101" pitchFamily="49" charset="-122"/>
                <a:ea typeface="黑体" panose="02010609060101010101" pitchFamily="49" charset="-122"/>
                <a:cs typeface="黑体" panose="02010609060101010101" pitchFamily="49" charset="-122"/>
              </a:rPr>
              <a:t>．士大夫阶层的廉政风气</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
        <p:nvSpPr>
          <p:cNvPr id="6" name="文本框 5"/>
          <p:cNvSpPr txBox="1"/>
          <p:nvPr/>
        </p:nvSpPr>
        <p:spPr>
          <a:xfrm>
            <a:off x="0" y="2584450"/>
            <a:ext cx="12192635" cy="3969385"/>
          </a:xfrm>
          <a:prstGeom prst="rect">
            <a:avLst/>
          </a:prstGeom>
        </p:spPr>
        <p:txBody>
          <a:bodyPr wrap="square">
            <a:spAutoFit/>
          </a:bodyPr>
          <a:p>
            <a:pPr marL="0" indent="0" algn="l" fontAlgn="base">
              <a:spcBef>
                <a:spcPct val="0"/>
              </a:spcBef>
              <a:spcAft>
                <a:spcPct val="0"/>
              </a:spcAft>
              <a:buFont typeface="Arial" panose="020B0604020202020204"/>
              <a:buNone/>
            </a:pPr>
            <a:r>
              <a:rPr lang="en-US" altLang="zh-CN" sz="2800" b="1" i="0">
                <a:latin typeface="黑体" panose="02010609060101010101" pitchFamily="49" charset="-122"/>
                <a:ea typeface="黑体" panose="02010609060101010101" pitchFamily="49" charset="-122"/>
                <a:cs typeface="黑体" panose="02010609060101010101" pitchFamily="49" charset="-122"/>
              </a:rPr>
              <a:t>A</a:t>
            </a:r>
            <a:r>
              <a:rPr lang="zh-CN" altLang="en-US" sz="2800" b="1" i="0">
                <a:latin typeface="黑体" panose="02010609060101010101" pitchFamily="49" charset="-122"/>
                <a:ea typeface="黑体" panose="02010609060101010101" pitchFamily="49" charset="-122"/>
                <a:cs typeface="黑体" panose="02010609060101010101" pitchFamily="49" charset="-122"/>
              </a:rPr>
              <a:t>．</a:t>
            </a:r>
            <a:r>
              <a:rPr lang="zh-CN" altLang="en-US" sz="2800" b="1" i="0">
                <a:solidFill>
                  <a:srgbClr val="FF0000"/>
                </a:solidFill>
                <a:latin typeface="黑体" panose="02010609060101010101" pitchFamily="49" charset="-122"/>
                <a:ea typeface="黑体" panose="02010609060101010101" pitchFamily="49" charset="-122"/>
                <a:cs typeface="黑体" panose="02010609060101010101" pitchFamily="49" charset="-122"/>
              </a:rPr>
              <a:t>科举制度对社会阶层流动的影响</a:t>
            </a:r>
            <a:r>
              <a:rPr lang="zh-CN" altLang="en-US" sz="2800" b="1" i="0">
                <a:latin typeface="黑体" panose="02010609060101010101" pitchFamily="49" charset="-122"/>
                <a:ea typeface="黑体" panose="02010609060101010101" pitchFamily="49" charset="-122"/>
                <a:cs typeface="黑体" panose="02010609060101010101" pitchFamily="49" charset="-122"/>
              </a:rPr>
              <a:t>：材料未涉及科举取士与社会阶层的关系，排除。</a:t>
            </a:r>
            <a:endParaRPr lang="zh-CN" altLang="en-US" sz="2800" b="1" i="0">
              <a:latin typeface="黑体" panose="02010609060101010101" pitchFamily="49" charset="-122"/>
              <a:ea typeface="黑体" panose="02010609060101010101" pitchFamily="49" charset="-122"/>
              <a:cs typeface="黑体" panose="02010609060101010101" pitchFamily="49" charset="-122"/>
            </a:endParaRPr>
          </a:p>
          <a:p>
            <a:pPr marL="0" indent="0" algn="l" fontAlgn="base">
              <a:buFont typeface="Arial" panose="020B0604020202020204"/>
              <a:buNone/>
            </a:pPr>
            <a:r>
              <a:rPr lang="en-US" altLang="zh-CN" sz="2800" b="1" i="0">
                <a:latin typeface="黑体" panose="02010609060101010101" pitchFamily="49" charset="-122"/>
                <a:ea typeface="黑体" panose="02010609060101010101" pitchFamily="49" charset="-122"/>
                <a:cs typeface="黑体" panose="02010609060101010101" pitchFamily="49" charset="-122"/>
              </a:rPr>
              <a:t>B</a:t>
            </a:r>
            <a:r>
              <a:rPr lang="zh-CN" altLang="en-US" sz="2800" b="1" i="0">
                <a:latin typeface="黑体" panose="02010609060101010101" pitchFamily="49" charset="-122"/>
                <a:ea typeface="黑体" panose="02010609060101010101" pitchFamily="49" charset="-122"/>
                <a:cs typeface="黑体" panose="02010609060101010101" pitchFamily="49" charset="-122"/>
              </a:rPr>
              <a:t>．</a:t>
            </a:r>
            <a:r>
              <a:rPr lang="zh-CN" altLang="en-US" sz="2800" b="1" i="0">
                <a:solidFill>
                  <a:srgbClr val="FF0000"/>
                </a:solidFill>
                <a:latin typeface="黑体" panose="02010609060101010101" pitchFamily="49" charset="-122"/>
                <a:ea typeface="黑体" panose="02010609060101010101" pitchFamily="49" charset="-122"/>
                <a:cs typeface="黑体" panose="02010609060101010101" pitchFamily="49" charset="-122"/>
              </a:rPr>
              <a:t>地方官员的实际待遇与矛盾</a:t>
            </a:r>
            <a:r>
              <a:rPr lang="zh-CN" altLang="en-US" sz="2800" b="1" i="0">
                <a:latin typeface="黑体" panose="02010609060101010101" pitchFamily="49" charset="-122"/>
                <a:ea typeface="黑体" panose="02010609060101010101" pitchFamily="49" charset="-122"/>
                <a:cs typeface="黑体" panose="02010609060101010101" pitchFamily="49" charset="-122"/>
              </a:rPr>
              <a:t>：诗句直接指向官员俸禄问题，结合白居易作为谏官关注民生的背景，可推断其意在批判官员低俸与赋税不公的矛盾，符合题意。</a:t>
            </a:r>
            <a:endParaRPr lang="zh-CN" altLang="en-US" sz="2800" b="1" i="0">
              <a:latin typeface="黑体" panose="02010609060101010101" pitchFamily="49" charset="-122"/>
              <a:ea typeface="黑体" panose="02010609060101010101" pitchFamily="49" charset="-122"/>
              <a:cs typeface="黑体" panose="02010609060101010101" pitchFamily="49" charset="-122"/>
            </a:endParaRPr>
          </a:p>
          <a:p>
            <a:pPr marL="0" indent="0" algn="l" fontAlgn="base">
              <a:buFont typeface="Arial" panose="020B0604020202020204"/>
              <a:buNone/>
            </a:pPr>
            <a:r>
              <a:rPr lang="en-US" altLang="zh-CN" sz="2800" b="1" i="0">
                <a:latin typeface="黑体" panose="02010609060101010101" pitchFamily="49" charset="-122"/>
                <a:ea typeface="黑体" panose="02010609060101010101" pitchFamily="49" charset="-122"/>
                <a:cs typeface="黑体" panose="02010609060101010101" pitchFamily="49" charset="-122"/>
              </a:rPr>
              <a:t>C</a:t>
            </a:r>
            <a:r>
              <a:rPr lang="zh-CN" altLang="en-US" sz="2800" b="1" i="0">
                <a:latin typeface="黑体" panose="02010609060101010101" pitchFamily="49" charset="-122"/>
                <a:ea typeface="黑体" panose="02010609060101010101" pitchFamily="49" charset="-122"/>
                <a:cs typeface="黑体" panose="02010609060101010101" pitchFamily="49" charset="-122"/>
              </a:rPr>
              <a:t>．</a:t>
            </a:r>
            <a:r>
              <a:rPr lang="zh-CN" altLang="en-US" sz="2800" b="1" i="0">
                <a:solidFill>
                  <a:srgbClr val="FF0000"/>
                </a:solidFill>
                <a:latin typeface="黑体" panose="02010609060101010101" pitchFamily="49" charset="-122"/>
                <a:ea typeface="黑体" panose="02010609060101010101" pitchFamily="49" charset="-122"/>
                <a:cs typeface="黑体" panose="02010609060101010101" pitchFamily="49" charset="-122"/>
              </a:rPr>
              <a:t>农业税赋对小农经济的压力</a:t>
            </a:r>
            <a:r>
              <a:rPr lang="zh-CN" altLang="en-US" sz="2800" b="1" i="0">
                <a:latin typeface="黑体" panose="02010609060101010101" pitchFamily="49" charset="-122"/>
                <a:ea typeface="黑体" panose="02010609060101010101" pitchFamily="49" charset="-122"/>
                <a:cs typeface="黑体" panose="02010609060101010101" pitchFamily="49" charset="-122"/>
              </a:rPr>
              <a:t>：后半句虽提及赋税，但材料整体更侧重官员待遇与社会不公的关联，而非单纯小农经济压力，非最佳选项。</a:t>
            </a:r>
            <a:endParaRPr lang="zh-CN" altLang="en-US" sz="2800" b="1" i="0">
              <a:latin typeface="黑体" panose="02010609060101010101" pitchFamily="49" charset="-122"/>
              <a:ea typeface="黑体" panose="02010609060101010101" pitchFamily="49" charset="-122"/>
              <a:cs typeface="黑体" panose="02010609060101010101" pitchFamily="49" charset="-122"/>
            </a:endParaRPr>
          </a:p>
          <a:p>
            <a:pPr marL="0" indent="0" algn="l" fontAlgn="base">
              <a:spcBef>
                <a:spcPct val="0"/>
              </a:spcBef>
              <a:spcAft>
                <a:spcPct val="0"/>
              </a:spcAft>
              <a:buFont typeface="Arial" panose="020B0604020202020204"/>
              <a:buNone/>
            </a:pPr>
            <a:r>
              <a:rPr lang="en-US" altLang="zh-CN" sz="2800" b="1" i="0">
                <a:latin typeface="黑体" panose="02010609060101010101" pitchFamily="49" charset="-122"/>
                <a:ea typeface="黑体" panose="02010609060101010101" pitchFamily="49" charset="-122"/>
                <a:cs typeface="黑体" panose="02010609060101010101" pitchFamily="49" charset="-122"/>
              </a:rPr>
              <a:t>D</a:t>
            </a:r>
            <a:r>
              <a:rPr lang="zh-CN" altLang="en-US" sz="2800" b="1" i="0">
                <a:latin typeface="黑体" panose="02010609060101010101" pitchFamily="49" charset="-122"/>
                <a:ea typeface="黑体" panose="02010609060101010101" pitchFamily="49" charset="-122"/>
                <a:cs typeface="黑体" panose="02010609060101010101" pitchFamily="49" charset="-122"/>
              </a:rPr>
              <a:t>．</a:t>
            </a:r>
            <a:r>
              <a:rPr lang="zh-CN" altLang="en-US" sz="2800" b="1" i="0">
                <a:solidFill>
                  <a:srgbClr val="FF0000"/>
                </a:solidFill>
                <a:latin typeface="黑体" panose="02010609060101010101" pitchFamily="49" charset="-122"/>
                <a:ea typeface="黑体" panose="02010609060101010101" pitchFamily="49" charset="-122"/>
                <a:cs typeface="黑体" panose="02010609060101010101" pitchFamily="49" charset="-122"/>
              </a:rPr>
              <a:t>士大夫阶层的廉政风气</a:t>
            </a:r>
            <a:r>
              <a:rPr lang="zh-CN" altLang="en-US" sz="2800" b="1" i="0">
                <a:latin typeface="黑体" panose="02010609060101010101" pitchFamily="49" charset="-122"/>
                <a:ea typeface="黑体" panose="02010609060101010101" pitchFamily="49" charset="-122"/>
                <a:cs typeface="黑体" panose="02010609060101010101" pitchFamily="49" charset="-122"/>
              </a:rPr>
              <a:t>：材料批判官员低俸导致的腐败隐患，而非颂扬廉政，排除。</a:t>
            </a:r>
            <a:endParaRPr lang="zh-CN" altLang="en-US" sz="2800" b="1" i="0">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ppt_w</p:attrName>
                                        </p:attrNameLst>
                                      </p:cBhvr>
                                      <p:tavLst>
                                        <p:tav tm="0">
                                          <p:val>
                                            <p:strVal val="#ppt_w*0.70"/>
                                          </p:val>
                                        </p:tav>
                                        <p:tav tm="100000">
                                          <p:val>
                                            <p:strVal val="#ppt_w"/>
                                          </p:val>
                                        </p:tav>
                                      </p:tavLst>
                                    </p:anim>
                                    <p:anim calcmode="lin" valueType="num">
                                      <p:cBhvr>
                                        <p:cTn id="8" dur="250" fill="hold"/>
                                        <p:tgtEl>
                                          <p:spTgt spid="5"/>
                                        </p:tgtEl>
                                        <p:attrNameLst>
                                          <p:attrName>ppt_h</p:attrName>
                                        </p:attrNameLst>
                                      </p:cBhvr>
                                      <p:tavLst>
                                        <p:tav tm="0">
                                          <p:val>
                                            <p:strVal val="#ppt_h"/>
                                          </p:val>
                                        </p:tav>
                                        <p:tav tm="100000">
                                          <p:val>
                                            <p:strVal val="#ppt_h"/>
                                          </p:val>
                                        </p:tav>
                                      </p:tavLst>
                                    </p:anim>
                                    <p:animEffect transition="in" filter="fade">
                                      <p:cBhvr>
                                        <p:cTn id="9" dur="25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250" fill="hold">
                                          <p:stCondLst>
                                            <p:cond delay="0"/>
                                          </p:stCondLst>
                                        </p:cTn>
                                        <p:tgtEl>
                                          <p:spTgt spid="6"/>
                                        </p:tgtEl>
                                        <p:attrNameLst>
                                          <p:attrName>style.visibility</p:attrName>
                                        </p:attrNameLst>
                                      </p:cBhvr>
                                      <p:to>
                                        <p:strVal val="visible"/>
                                      </p:to>
                                    </p:set>
                                    <p:anim calcmode="lin" valueType="num">
                                      <p:cBhvr>
                                        <p:cTn id="14" dur="250" fill="hold"/>
                                        <p:tgtEl>
                                          <p:spTgt spid="6"/>
                                        </p:tgtEl>
                                        <p:attrNameLst>
                                          <p:attrName>ppt_w</p:attrName>
                                        </p:attrNameLst>
                                      </p:cBhvr>
                                      <p:tavLst>
                                        <p:tav tm="0">
                                          <p:val>
                                            <p:strVal val="#ppt_w*0.70"/>
                                          </p:val>
                                        </p:tav>
                                        <p:tav tm="100000">
                                          <p:val>
                                            <p:strVal val="#ppt_w"/>
                                          </p:val>
                                        </p:tav>
                                      </p:tavLst>
                                    </p:anim>
                                    <p:anim calcmode="lin" valueType="num">
                                      <p:cBhvr>
                                        <p:cTn id="15" dur="250" fill="hold"/>
                                        <p:tgtEl>
                                          <p:spTgt spid="6"/>
                                        </p:tgtEl>
                                        <p:attrNameLst>
                                          <p:attrName>ppt_h</p:attrName>
                                        </p:attrNameLst>
                                      </p:cBhvr>
                                      <p:tavLst>
                                        <p:tav tm="0">
                                          <p:val>
                                            <p:strVal val="#ppt_h"/>
                                          </p:val>
                                        </p:tav>
                                        <p:tav tm="100000">
                                          <p:val>
                                            <p:strVal val="#ppt_h"/>
                                          </p:val>
                                        </p:tav>
                                      </p:tavLst>
                                    </p:anim>
                                    <p:animEffect transition="in" filter="fade">
                                      <p:cBhvr>
                                        <p:cTn id="16"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1595" y="0"/>
            <a:ext cx="12082145" cy="2784475"/>
          </a:xfrm>
          <a:prstGeom prst="rect">
            <a:avLst/>
          </a:prstGeom>
        </p:spPr>
        <p:txBody>
          <a:bodyPr wrap="square">
            <a:spAutoFit/>
          </a:bodyPr>
          <a:p>
            <a:pPr marL="266700" indent="-266700" algn="l" defTabSz="266700" fontAlgn="auto">
              <a:lnSpc>
                <a:spcPts val="3500"/>
              </a:lnSpc>
              <a:spcBef>
                <a:spcPct val="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11</a:t>
            </a:r>
            <a:r>
              <a:rPr lang="zh-CN" altLang="en-US" sz="2800" b="1">
                <a:latin typeface="黑体" panose="02010609060101010101" pitchFamily="49" charset="-122"/>
                <a:ea typeface="黑体" panose="02010609060101010101" pitchFamily="49" charset="-122"/>
                <a:cs typeface="黑体" panose="02010609060101010101" pitchFamily="49" charset="-122"/>
              </a:rPr>
              <a:t>．</a:t>
            </a:r>
            <a:r>
              <a:rPr lang="en-US" altLang="zh-CN" sz="2800" b="1">
                <a:latin typeface="黑体" panose="02010609060101010101" pitchFamily="49" charset="-122"/>
                <a:ea typeface="黑体" panose="02010609060101010101" pitchFamily="49" charset="-122"/>
                <a:cs typeface="黑体" panose="02010609060101010101" pitchFamily="49" charset="-122"/>
              </a:rPr>
              <a:t>1980</a:t>
            </a:r>
            <a:r>
              <a:rPr lang="zh-CN" altLang="en-US" sz="2800" b="1">
                <a:latin typeface="黑体" panose="02010609060101010101" pitchFamily="49" charset="-122"/>
                <a:ea typeface="黑体" panose="02010609060101010101" pitchFamily="49" charset="-122"/>
                <a:cs typeface="黑体" panose="02010609060101010101" pitchFamily="49" charset="-122"/>
              </a:rPr>
              <a:t>年，四川第一棉纺印染厂、成都电线厂等</a:t>
            </a:r>
            <a:r>
              <a:rPr lang="en-US" altLang="zh-CN" sz="2800" b="1">
                <a:latin typeface="黑体" panose="02010609060101010101" pitchFamily="49" charset="-122"/>
                <a:ea typeface="黑体" panose="02010609060101010101" pitchFamily="49" charset="-122"/>
                <a:cs typeface="黑体" panose="02010609060101010101" pitchFamily="49" charset="-122"/>
              </a:rPr>
              <a:t>5</a:t>
            </a:r>
            <a:r>
              <a:rPr lang="zh-CN" altLang="en-US" sz="2800" b="1">
                <a:latin typeface="黑体" panose="02010609060101010101" pitchFamily="49" charset="-122"/>
                <a:ea typeface="黑体" panose="02010609060101010101" pitchFamily="49" charset="-122"/>
                <a:cs typeface="黑体" panose="02010609060101010101" pitchFamily="49" charset="-122"/>
              </a:rPr>
              <a:t>家国有企业实行改革，将原来向国家上交利润改为征收所得税和固定资产税。由在成本中列支的职工工资改在企业留利中支付，福利基金和奖励基金同企业留利挂钩。这一改革</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marL="266700" indent="0" algn="just" defTabSz="266700" fontAlgn="auto">
              <a:lnSpc>
                <a:spcPts val="3500"/>
              </a:lnSpc>
              <a:spcBef>
                <a:spcPct val="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A</a:t>
            </a:r>
            <a:r>
              <a:rPr lang="zh-CN" altLang="en-US" sz="2800" b="1">
                <a:latin typeface="黑体" panose="02010609060101010101" pitchFamily="49" charset="-122"/>
                <a:ea typeface="黑体" panose="02010609060101010101" pitchFamily="49" charset="-122"/>
                <a:cs typeface="黑体" panose="02010609060101010101" pitchFamily="49" charset="-122"/>
              </a:rPr>
              <a:t>．缘于对外开放的时代要求</a:t>
            </a:r>
            <a:r>
              <a:rPr lang="zh-CN" altLang="en-US" sz="2800" b="1">
                <a:highlight>
                  <a:srgbClr val="FF00FF"/>
                </a:highlight>
                <a:latin typeface="黑体" panose="02010609060101010101" pitchFamily="49" charset="-122"/>
                <a:ea typeface="黑体" panose="02010609060101010101" pitchFamily="49" charset="-122"/>
                <a:cs typeface="黑体" panose="02010609060101010101" pitchFamily="49" charset="-122"/>
              </a:rPr>
              <a:t>（</a:t>
            </a:r>
            <a:r>
              <a:rPr lang="en-US" altLang="zh-CN" sz="2800" b="1">
                <a:highlight>
                  <a:srgbClr val="FF00FF"/>
                </a:highlight>
                <a:latin typeface="黑体" panose="02010609060101010101" pitchFamily="49" charset="-122"/>
                <a:ea typeface="黑体" panose="02010609060101010101" pitchFamily="49" charset="-122"/>
                <a:cs typeface="黑体" panose="02010609060101010101" pitchFamily="49" charset="-122"/>
              </a:rPr>
              <a:t>16%</a:t>
            </a:r>
            <a:r>
              <a:rPr lang="zh-CN" altLang="en-US" sz="2800" b="1">
                <a:highlight>
                  <a:srgbClr val="FF00FF"/>
                </a:highlight>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 </a:t>
            </a:r>
            <a:r>
              <a:rPr lang="en-US" altLang="zh-CN" sz="2800" b="1">
                <a:latin typeface="黑体" panose="02010609060101010101" pitchFamily="49" charset="-122"/>
                <a:ea typeface="黑体" panose="02010609060101010101" pitchFamily="49" charset="-122"/>
                <a:cs typeface="黑体" panose="02010609060101010101" pitchFamily="49" charset="-122"/>
              </a:rPr>
              <a:t>  B</a:t>
            </a:r>
            <a:r>
              <a:rPr lang="zh-CN" altLang="en-US" sz="2800" b="1">
                <a:latin typeface="黑体" panose="02010609060101010101" pitchFamily="49" charset="-122"/>
                <a:ea typeface="黑体" panose="02010609060101010101" pitchFamily="49" charset="-122"/>
                <a:cs typeface="黑体" panose="02010609060101010101" pitchFamily="49" charset="-122"/>
              </a:rPr>
              <a:t>．适应市场经济体制的确立</a:t>
            </a:r>
            <a:r>
              <a:rPr lang="zh-CN" altLang="en-US" sz="2800" b="1">
                <a:highlight>
                  <a:srgbClr val="FF00FF"/>
                </a:highlight>
                <a:latin typeface="黑体" panose="02010609060101010101" pitchFamily="49" charset="-122"/>
                <a:ea typeface="黑体" panose="02010609060101010101" pitchFamily="49" charset="-122"/>
                <a:cs typeface="黑体" panose="02010609060101010101" pitchFamily="49" charset="-122"/>
              </a:rPr>
              <a:t>（</a:t>
            </a:r>
            <a:r>
              <a:rPr lang="en-US" altLang="zh-CN" sz="2800" b="1">
                <a:highlight>
                  <a:srgbClr val="FF00FF"/>
                </a:highlight>
                <a:latin typeface="黑体" panose="02010609060101010101" pitchFamily="49" charset="-122"/>
                <a:ea typeface="黑体" panose="02010609060101010101" pitchFamily="49" charset="-122"/>
                <a:cs typeface="黑体" panose="02010609060101010101" pitchFamily="49" charset="-122"/>
              </a:rPr>
              <a:t>6%</a:t>
            </a:r>
            <a:r>
              <a:rPr lang="zh-CN" altLang="en-US" sz="2800" b="1">
                <a:highlight>
                  <a:srgbClr val="FF00FF"/>
                </a:highlight>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marL="266700" indent="0" algn="just" defTabSz="266700" fontAlgn="auto">
              <a:lnSpc>
                <a:spcPts val="3500"/>
              </a:lnSpc>
              <a:spcBef>
                <a:spcPct val="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C</a:t>
            </a:r>
            <a:r>
              <a:rPr lang="zh-CN" altLang="en-US" sz="2800" b="1">
                <a:latin typeface="黑体" panose="02010609060101010101" pitchFamily="49" charset="-122"/>
                <a:ea typeface="黑体" panose="02010609060101010101" pitchFamily="49" charset="-122"/>
                <a:cs typeface="黑体" panose="02010609060101010101" pitchFamily="49" charset="-122"/>
              </a:rPr>
              <a:t>．利于增强企业市场竞争力</a:t>
            </a:r>
            <a:r>
              <a:rPr lang="zh-CN" altLang="en-US" sz="2800" b="1">
                <a:highlight>
                  <a:srgbClr val="FF00FF"/>
                </a:highlight>
                <a:latin typeface="黑体" panose="02010609060101010101" pitchFamily="49" charset="-122"/>
                <a:ea typeface="黑体" panose="02010609060101010101" pitchFamily="49" charset="-122"/>
                <a:cs typeface="黑体" panose="02010609060101010101" pitchFamily="49" charset="-122"/>
              </a:rPr>
              <a:t>（</a:t>
            </a:r>
            <a:r>
              <a:rPr lang="en-US" altLang="zh-CN" sz="2800" b="1">
                <a:highlight>
                  <a:srgbClr val="FF00FF"/>
                </a:highlight>
                <a:latin typeface="黑体" panose="02010609060101010101" pitchFamily="49" charset="-122"/>
                <a:ea typeface="黑体" panose="02010609060101010101" pitchFamily="49" charset="-122"/>
                <a:cs typeface="黑体" panose="02010609060101010101" pitchFamily="49" charset="-122"/>
              </a:rPr>
              <a:t>57%</a:t>
            </a:r>
            <a:r>
              <a:rPr lang="zh-CN" altLang="en-US" sz="2800" b="1">
                <a:highlight>
                  <a:srgbClr val="FF00FF"/>
                </a:highlight>
                <a:latin typeface="黑体" panose="02010609060101010101" pitchFamily="49" charset="-122"/>
                <a:ea typeface="黑体" panose="02010609060101010101" pitchFamily="49" charset="-122"/>
                <a:cs typeface="黑体" panose="02010609060101010101" pitchFamily="49" charset="-122"/>
              </a:rPr>
              <a:t>）</a:t>
            </a:r>
            <a:r>
              <a:rPr lang="zh-CN" altLang="en-US" sz="2800" b="1">
                <a:latin typeface="黑体" panose="02010609060101010101" pitchFamily="49" charset="-122"/>
                <a:ea typeface="黑体" panose="02010609060101010101" pitchFamily="49" charset="-122"/>
                <a:cs typeface="黑体" panose="02010609060101010101" pitchFamily="49" charset="-122"/>
              </a:rPr>
              <a:t> </a:t>
            </a:r>
            <a:r>
              <a:rPr lang="en-US" altLang="zh-CN" sz="2800" b="1">
                <a:latin typeface="黑体" panose="02010609060101010101" pitchFamily="49" charset="-122"/>
                <a:ea typeface="黑体" panose="02010609060101010101" pitchFamily="49" charset="-122"/>
                <a:cs typeface="黑体" panose="02010609060101010101" pitchFamily="49" charset="-122"/>
              </a:rPr>
              <a:t>  D</a:t>
            </a:r>
            <a:r>
              <a:rPr lang="zh-CN" altLang="en-US" sz="2800" b="1">
                <a:latin typeface="黑体" panose="02010609060101010101" pitchFamily="49" charset="-122"/>
                <a:ea typeface="黑体" panose="02010609060101010101" pitchFamily="49" charset="-122"/>
                <a:cs typeface="黑体" panose="02010609060101010101" pitchFamily="49" charset="-122"/>
              </a:rPr>
              <a:t>．推动经济结构的深入调整</a:t>
            </a:r>
            <a:r>
              <a:rPr lang="zh-CN" altLang="en-US" sz="2800" b="1">
                <a:highlight>
                  <a:srgbClr val="FF00FF"/>
                </a:highlight>
                <a:latin typeface="黑体" panose="02010609060101010101" pitchFamily="49" charset="-122"/>
                <a:ea typeface="黑体" panose="02010609060101010101" pitchFamily="49" charset="-122"/>
                <a:cs typeface="黑体" panose="02010609060101010101" pitchFamily="49" charset="-122"/>
              </a:rPr>
              <a:t>（</a:t>
            </a:r>
            <a:r>
              <a:rPr lang="en-US" altLang="zh-CN" sz="2800" b="1">
                <a:highlight>
                  <a:srgbClr val="FF00FF"/>
                </a:highlight>
                <a:latin typeface="黑体" panose="02010609060101010101" pitchFamily="49" charset="-122"/>
                <a:ea typeface="黑体" panose="02010609060101010101" pitchFamily="49" charset="-122"/>
                <a:cs typeface="黑体" panose="02010609060101010101" pitchFamily="49" charset="-122"/>
              </a:rPr>
              <a:t>22%</a:t>
            </a:r>
            <a:r>
              <a:rPr lang="zh-CN" altLang="en-US" sz="2800" b="1">
                <a:highlight>
                  <a:srgbClr val="FF00FF"/>
                </a:highlight>
                <a:latin typeface="黑体" panose="02010609060101010101" pitchFamily="49" charset="-122"/>
                <a:ea typeface="黑体" panose="02010609060101010101" pitchFamily="49" charset="-122"/>
                <a:cs typeface="黑体" panose="02010609060101010101" pitchFamily="49" charset="-122"/>
              </a:rPr>
              <a:t>）</a:t>
            </a:r>
            <a:endParaRPr lang="zh-CN" altLang="en-US" sz="2800" b="1">
              <a:highlight>
                <a:srgbClr val="FF00FF"/>
              </a:highlight>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strVal val="#ppt_w*0.70"/>
                                          </p:val>
                                        </p:tav>
                                        <p:tav tm="100000">
                                          <p:val>
                                            <p:strVal val="#ppt_w"/>
                                          </p:val>
                                        </p:tav>
                                      </p:tavLst>
                                    </p:anim>
                                    <p:anim calcmode="lin" valueType="num">
                                      <p:cBhvr>
                                        <p:cTn id="8" dur="250" fill="hold"/>
                                        <p:tgtEl>
                                          <p:spTgt spid="2"/>
                                        </p:tgtEl>
                                        <p:attrNameLst>
                                          <p:attrName>ppt_h</p:attrName>
                                        </p:attrNameLst>
                                      </p:cBhvr>
                                      <p:tavLst>
                                        <p:tav tm="0">
                                          <p:val>
                                            <p:strVal val="#ppt_h"/>
                                          </p:val>
                                        </p:tav>
                                        <p:tav tm="100000">
                                          <p:val>
                                            <p:strVal val="#ppt_h"/>
                                          </p:val>
                                        </p:tav>
                                      </p:tavLst>
                                    </p:anim>
                                    <p:animEffect transition="in" filter="fade">
                                      <p:cBhvr>
                                        <p:cTn id="9"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0" y="0"/>
            <a:ext cx="12192635" cy="6369685"/>
          </a:xfrm>
          <a:prstGeom prst="rect">
            <a:avLst/>
          </a:prstGeom>
          <a:noFill/>
        </p:spPr>
        <p:txBody>
          <a:bodyPr wrap="square" rtlCol="0" anchor="t">
            <a:spAutoFit/>
          </a:bodyPr>
          <a:p>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背景</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1980</a:t>
            </a:r>
            <a:r>
              <a:rPr lang="zh-CN" altLang="en-US" sz="2400" b="1">
                <a:latin typeface="黑体" panose="02010609060101010101" pitchFamily="49" charset="-122"/>
                <a:ea typeface="黑体" panose="02010609060101010101" pitchFamily="49" charset="-122"/>
                <a:cs typeface="黑体" panose="02010609060101010101" pitchFamily="49" charset="-122"/>
              </a:rPr>
              <a:t>年的中国处于改革开放初期，国企改革的核心是通过扩大企业自主权，打破计划经济下的</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统收统支</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模式。题干中提到的</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利润改税</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和</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工资福利与企业留利挂钩</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，正是这一阶段的典型措施。</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关键内容解读</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将上交利润改为纳税（所得税和固定资产税），减少了国家对企业的直接控制，增加了企业的可支配资金。</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zh-CN" altLang="en-US" sz="2400" b="1">
                <a:latin typeface="黑体" panose="02010609060101010101" pitchFamily="49" charset="-122"/>
                <a:ea typeface="黑体" panose="02010609060101010101" pitchFamily="49" charset="-122"/>
                <a:cs typeface="黑体" panose="02010609060101010101" pitchFamily="49" charset="-122"/>
              </a:rPr>
              <a:t>职工工资、福利基金与留利挂钩，将企业和员工的利益绑定，激励其提升效率。</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选项辨析</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   A. </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缘于对外开放</a:t>
            </a:r>
            <a:r>
              <a:rPr lang="zh-CN" altLang="en-US" sz="2400" b="1">
                <a:latin typeface="黑体" panose="02010609060101010101" pitchFamily="49" charset="-122"/>
                <a:ea typeface="黑体" panose="02010609060101010101" pitchFamily="49" charset="-122"/>
                <a:cs typeface="黑体" panose="02010609060101010101" pitchFamily="49" charset="-122"/>
              </a:rPr>
              <a:t>：对外开放侧重吸引外资和技术（如特区设立），而题干反映的是对内改革，关联性较弱。</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   B. </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适应市场经济体制确立</a:t>
            </a:r>
            <a:r>
              <a:rPr lang="zh-CN" altLang="en-US" sz="2400" b="1">
                <a:latin typeface="黑体" panose="02010609060101010101" pitchFamily="49" charset="-122"/>
                <a:ea typeface="黑体" panose="02010609060101010101" pitchFamily="49" charset="-122"/>
                <a:cs typeface="黑体" panose="02010609060101010101" pitchFamily="49" charset="-122"/>
              </a:rPr>
              <a:t>：中国明确提出建立市场经济体制是在</a:t>
            </a:r>
            <a:r>
              <a:rPr lang="en-US" altLang="zh-CN" sz="2400" b="1">
                <a:latin typeface="黑体" panose="02010609060101010101" pitchFamily="49" charset="-122"/>
                <a:ea typeface="黑体" panose="02010609060101010101" pitchFamily="49" charset="-122"/>
                <a:cs typeface="黑体" panose="02010609060101010101" pitchFamily="49" charset="-122"/>
              </a:rPr>
              <a:t>1992</a:t>
            </a:r>
            <a:r>
              <a:rPr lang="zh-CN" altLang="en-US" sz="2400" b="1">
                <a:latin typeface="黑体" panose="02010609060101010101" pitchFamily="49" charset="-122"/>
                <a:ea typeface="黑体" panose="02010609060101010101" pitchFamily="49" charset="-122"/>
                <a:cs typeface="黑体" panose="02010609060101010101" pitchFamily="49" charset="-122"/>
              </a:rPr>
              <a:t>年，</a:t>
            </a:r>
            <a:r>
              <a:rPr lang="en-US" altLang="zh-CN" sz="2400" b="1">
                <a:latin typeface="黑体" panose="02010609060101010101" pitchFamily="49" charset="-122"/>
                <a:ea typeface="黑体" panose="02010609060101010101" pitchFamily="49" charset="-122"/>
                <a:cs typeface="黑体" panose="02010609060101010101" pitchFamily="49" charset="-122"/>
              </a:rPr>
              <a:t>1980</a:t>
            </a:r>
            <a:r>
              <a:rPr lang="zh-CN" altLang="en-US" sz="2400" b="1">
                <a:latin typeface="黑体" panose="02010609060101010101" pitchFamily="49" charset="-122"/>
                <a:ea typeface="黑体" panose="02010609060101010101" pitchFamily="49" charset="-122"/>
                <a:cs typeface="黑体" panose="02010609060101010101" pitchFamily="49" charset="-122"/>
              </a:rPr>
              <a:t>年尚未实现，时间不符。</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   C.</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企业竞争力</a:t>
            </a:r>
            <a:r>
              <a:rPr lang="zh-CN" altLang="en-US" sz="2400" b="1">
                <a:latin typeface="黑体" panose="02010609060101010101" pitchFamily="49" charset="-122"/>
                <a:ea typeface="黑体" panose="02010609060101010101" pitchFamily="49" charset="-122"/>
                <a:cs typeface="黑体" panose="02010609060101010101" pitchFamily="49" charset="-122"/>
              </a:rPr>
              <a:t>：通过赋权让利，企业有了更多资源和动力优化生产，符合改革目标。</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推动经济结构深入调整</a:t>
            </a:r>
            <a:r>
              <a:rPr lang="zh-CN" altLang="en-US" sz="2400" b="1">
                <a:latin typeface="黑体" panose="02010609060101010101" pitchFamily="49" charset="-122"/>
                <a:ea typeface="黑体" panose="02010609060101010101" pitchFamily="49" charset="-122"/>
                <a:cs typeface="黑体" panose="02010609060101010101" pitchFamily="49" charset="-122"/>
              </a:rPr>
              <a:t>：经济结构调整涉及产业结构或所有制变革，题干仅聚焦企业内部机制，范围不匹配。</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结论</a:t>
            </a:r>
            <a:r>
              <a:rPr lang="zh-CN" altLang="en-US" sz="2400" b="1">
                <a:latin typeface="黑体" panose="02010609060101010101" pitchFamily="49" charset="-122"/>
                <a:ea typeface="黑体" panose="02010609060101010101" pitchFamily="49" charset="-122"/>
                <a:cs typeface="黑体" panose="02010609060101010101" pitchFamily="49" charset="-122"/>
              </a:rPr>
              <a:t>：该改革旨在激发企业活力，使其在计划经济框架下逐步具备市场适应能力，故正确答案为</a:t>
            </a:r>
            <a:r>
              <a:rPr lang="en-US" altLang="zh-CN" sz="2400" b="1">
                <a:latin typeface="黑体" panose="02010609060101010101" pitchFamily="49" charset="-122"/>
                <a:ea typeface="黑体" panose="02010609060101010101" pitchFamily="49" charset="-122"/>
                <a:cs typeface="黑体" panose="02010609060101010101" pitchFamily="49" charset="-122"/>
              </a:rPr>
              <a:t> ​C</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6515" y="0"/>
            <a:ext cx="12134850" cy="1568450"/>
          </a:xfrm>
          <a:prstGeom prst="rect">
            <a:avLst/>
          </a:prstGeom>
          <a:noFill/>
        </p:spPr>
        <p:txBody>
          <a:bodyPr wrap="square" rtlCol="0" anchor="t">
            <a:spAutoFit/>
          </a:bodyPr>
          <a:p>
            <a:r>
              <a:rPr lang="zh-CN" altLang="en-US" sz="2400" b="1">
                <a:latin typeface="黑体" panose="02010609060101010101" pitchFamily="49" charset="-122"/>
                <a:ea typeface="黑体" panose="02010609060101010101" pitchFamily="49" charset="-122"/>
                <a:cs typeface="黑体" panose="02010609060101010101" pitchFamily="49" charset="-122"/>
              </a:rPr>
              <a:t>变式题：</a:t>
            </a:r>
            <a:r>
              <a:rPr lang="en-US" altLang="zh-CN" sz="2400" b="1">
                <a:latin typeface="黑体" panose="02010609060101010101" pitchFamily="49" charset="-122"/>
                <a:ea typeface="黑体" panose="02010609060101010101" pitchFamily="49" charset="-122"/>
                <a:cs typeface="黑体" panose="02010609060101010101" pitchFamily="49" charset="-122"/>
              </a:rPr>
              <a:t>1980</a:t>
            </a:r>
            <a:r>
              <a:rPr lang="zh-CN" altLang="en-US" sz="2400" b="1">
                <a:latin typeface="黑体" panose="02010609060101010101" pitchFamily="49" charset="-122"/>
                <a:ea typeface="黑体" panose="02010609060101010101" pitchFamily="49" charset="-122"/>
                <a:cs typeface="黑体" panose="02010609060101010101" pitchFamily="49" charset="-122"/>
              </a:rPr>
              <a:t>年国有企业改革中，国家将利润上交改为征收允许企业留存部分利润用于职工福利和奖励。这一调整的直接目的是（</a:t>
            </a: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．扩大企业自主权</a:t>
            </a:r>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latin typeface="黑体" panose="02010609060101010101" pitchFamily="49" charset="-122"/>
                <a:ea typeface="黑体" panose="02010609060101010101" pitchFamily="49" charset="-122"/>
                <a:cs typeface="黑体" panose="02010609060101010101" pitchFamily="49" charset="-122"/>
              </a:rPr>
              <a:t>．缓解财政压力</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．建立现代企业制度</a:t>
            </a: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latin typeface="黑体" panose="02010609060101010101" pitchFamily="49" charset="-122"/>
                <a:ea typeface="黑体" panose="02010609060101010101" pitchFamily="49" charset="-122"/>
                <a:cs typeface="黑体" panose="02010609060101010101" pitchFamily="49" charset="-122"/>
              </a:rPr>
              <a:t>．缩小城乡差距</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57150" y="1638300"/>
            <a:ext cx="12134850" cy="829945"/>
          </a:xfrm>
          <a:prstGeom prst="rect">
            <a:avLst/>
          </a:prstGeom>
          <a:noFill/>
        </p:spPr>
        <p:txBody>
          <a:bodyPr wrap="square" rtlCol="0" anchor="t">
            <a:spAutoFit/>
          </a:bodyPr>
          <a:p>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解析：改革通过利润留成和税收调整，赋予企业更多资金使用权，直接目的是扩大企业自主权，激发经营活力。</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B</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项是间接效果，</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C</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项是</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90</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年代目标，</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D</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项与题干无关。</a:t>
            </a:r>
            <a:endPar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6" name="文本框 5"/>
          <p:cNvSpPr txBox="1"/>
          <p:nvPr/>
        </p:nvSpPr>
        <p:spPr>
          <a:xfrm>
            <a:off x="125095" y="2644775"/>
            <a:ext cx="11941175" cy="1568450"/>
          </a:xfrm>
          <a:prstGeom prst="rect">
            <a:avLst/>
          </a:prstGeom>
        </p:spPr>
        <p:txBody>
          <a:bodyPr wrap="square">
            <a:spAutoFit/>
          </a:bodyPr>
          <a:p>
            <a:r>
              <a:rPr lang="zh-CN" altLang="en-US" sz="2400" b="1">
                <a:latin typeface="黑体" panose="02010609060101010101" pitchFamily="49" charset="-122"/>
                <a:ea typeface="黑体" panose="02010609060101010101" pitchFamily="49" charset="-122"/>
                <a:cs typeface="黑体" panose="02010609060101010101" pitchFamily="49" charset="-122"/>
              </a:rPr>
              <a:t>变式题：</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某城市国企试点“利改税”后，企业用留利购置新设备并改进管理，产品市场占有率显著提升。这表明改革（ </a:t>
            </a: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zh-CN" altLang="en-US" sz="2400" b="1">
                <a:latin typeface="黑体" panose="02010609060101010101" pitchFamily="49" charset="-122"/>
                <a:ea typeface="黑体" panose="02010609060101010101" pitchFamily="49" charset="-122"/>
                <a:cs typeface="黑体" panose="02010609060101010101" pitchFamily="49" charset="-122"/>
              </a:rPr>
              <a:t> </a:t>
            </a:r>
            <a:r>
              <a:rPr lang="en-US" altLang="zh-CN" sz="2400" b="1">
                <a:latin typeface="黑体" panose="02010609060101010101" pitchFamily="49" charset="-122"/>
                <a:ea typeface="黑体" panose="02010609060101010101" pitchFamily="49" charset="-122"/>
                <a:cs typeface="黑体" panose="02010609060101010101" pitchFamily="49" charset="-122"/>
              </a:rPr>
              <a:t>A. </a:t>
            </a:r>
            <a:r>
              <a:rPr lang="zh-CN" altLang="en-US" sz="2400" b="1">
                <a:latin typeface="黑体" panose="02010609060101010101" pitchFamily="49" charset="-122"/>
                <a:ea typeface="黑体" panose="02010609060101010101" pitchFamily="49" charset="-122"/>
                <a:cs typeface="黑体" panose="02010609060101010101" pitchFamily="49" charset="-122"/>
              </a:rPr>
              <a:t>加速了所有制多元化</a:t>
            </a:r>
            <a:r>
              <a:rPr lang="en-US" altLang="zh-CN" sz="2400" b="1">
                <a:latin typeface="黑体" panose="02010609060101010101" pitchFamily="49" charset="-122"/>
                <a:ea typeface="黑体" panose="02010609060101010101" pitchFamily="49" charset="-122"/>
                <a:cs typeface="黑体" panose="02010609060101010101" pitchFamily="49" charset="-122"/>
              </a:rPr>
              <a:t>             B. </a:t>
            </a:r>
            <a:r>
              <a:rPr lang="zh-CN" altLang="en-US" sz="2400" b="1">
                <a:latin typeface="黑体" panose="02010609060101010101" pitchFamily="49" charset="-122"/>
                <a:ea typeface="黑体" panose="02010609060101010101" pitchFamily="49" charset="-122"/>
                <a:cs typeface="黑体" panose="02010609060101010101" pitchFamily="49" charset="-122"/>
              </a:rPr>
              <a:t>推动了企业效率提升</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r>
              <a:rPr lang="zh-CN" altLang="en-US" sz="2400" b="1">
                <a:latin typeface="黑体" panose="02010609060101010101" pitchFamily="49" charset="-122"/>
                <a:ea typeface="黑体" panose="02010609060101010101" pitchFamily="49" charset="-122"/>
                <a:cs typeface="黑体" panose="02010609060101010101" pitchFamily="49" charset="-122"/>
              </a:rPr>
              <a:t> </a:t>
            </a:r>
            <a:r>
              <a:rPr lang="en-US" altLang="zh-CN" sz="2400" b="1">
                <a:latin typeface="黑体" panose="02010609060101010101" pitchFamily="49" charset="-122"/>
                <a:ea typeface="黑体" panose="02010609060101010101" pitchFamily="49" charset="-122"/>
                <a:cs typeface="黑体" panose="02010609060101010101" pitchFamily="49" charset="-122"/>
              </a:rPr>
              <a:t>C. </a:t>
            </a:r>
            <a:r>
              <a:rPr lang="zh-CN" altLang="en-US" sz="2400" b="1">
                <a:latin typeface="黑体" panose="02010609060101010101" pitchFamily="49" charset="-122"/>
                <a:ea typeface="黑体" panose="02010609060101010101" pitchFamily="49" charset="-122"/>
                <a:cs typeface="黑体" panose="02010609060101010101" pitchFamily="49" charset="-122"/>
              </a:rPr>
              <a:t>完善了社会保障体系</a:t>
            </a:r>
            <a:r>
              <a:rPr lang="en-US" altLang="zh-CN" sz="2400" b="1">
                <a:latin typeface="黑体" panose="02010609060101010101" pitchFamily="49" charset="-122"/>
                <a:ea typeface="黑体" panose="02010609060101010101" pitchFamily="49" charset="-122"/>
                <a:cs typeface="黑体" panose="02010609060101010101" pitchFamily="49" charset="-122"/>
              </a:rPr>
              <a:t>             D. </a:t>
            </a:r>
            <a:r>
              <a:rPr lang="zh-CN" altLang="en-US" sz="2400" b="1">
                <a:latin typeface="黑体" panose="02010609060101010101" pitchFamily="49" charset="-122"/>
                <a:ea typeface="黑体" panose="02010609060101010101" pitchFamily="49" charset="-122"/>
                <a:cs typeface="黑体" panose="02010609060101010101" pitchFamily="49" charset="-122"/>
              </a:rPr>
              <a:t>弱化了政府经济职能</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
        <p:nvSpPr>
          <p:cNvPr id="7" name="文本框 6"/>
          <p:cNvSpPr txBox="1"/>
          <p:nvPr/>
        </p:nvSpPr>
        <p:spPr>
          <a:xfrm>
            <a:off x="56515" y="4389755"/>
            <a:ext cx="12067540" cy="1198880"/>
          </a:xfrm>
          <a:prstGeom prst="rect">
            <a:avLst/>
          </a:prstGeom>
        </p:spPr>
        <p:txBody>
          <a:bodyPr wrap="square">
            <a:spAutoFit/>
          </a:bodyPr>
          <a:p>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答案：</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B</a:t>
            </a:r>
            <a:endPar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endParaRPr>
          </a:p>
          <a:p>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解析：企业利用留利升级设备和优化管理，直接体现效率提升，</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B</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项正确；</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A</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项所有制改革尚未全面展开，</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C</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项与题干无关，</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D</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项“弱化”表述不准确。</a:t>
            </a:r>
            <a:endPar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250"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ppt_w*0.70"/>
                                          </p:val>
                                        </p:tav>
                                        <p:tav tm="100000">
                                          <p:val>
                                            <p:strVal val="#ppt_w"/>
                                          </p:val>
                                        </p:tav>
                                      </p:tavLst>
                                    </p:anim>
                                    <p:anim calcmode="lin" valueType="num">
                                      <p:cBhvr>
                                        <p:cTn id="8" dur="250" fill="hold"/>
                                        <p:tgtEl>
                                          <p:spTgt spid="4"/>
                                        </p:tgtEl>
                                        <p:attrNameLst>
                                          <p:attrName>ppt_h</p:attrName>
                                        </p:attrNameLst>
                                      </p:cBhvr>
                                      <p:tavLst>
                                        <p:tav tm="0">
                                          <p:val>
                                            <p:strVal val="#ppt_h"/>
                                          </p:val>
                                        </p:tav>
                                        <p:tav tm="100000">
                                          <p:val>
                                            <p:strVal val="#ppt_h"/>
                                          </p:val>
                                        </p:tav>
                                      </p:tavLst>
                                    </p:anim>
                                    <p:animEffect transition="in" filter="fade">
                                      <p:cBhvr>
                                        <p:cTn id="9" dur="25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250" fill="hold">
                                          <p:stCondLst>
                                            <p:cond delay="0"/>
                                          </p:stCondLst>
                                        </p:cTn>
                                        <p:tgtEl>
                                          <p:spTgt spid="5"/>
                                        </p:tgtEl>
                                        <p:attrNameLst>
                                          <p:attrName>style.visibility</p:attrName>
                                        </p:attrNameLst>
                                      </p:cBhvr>
                                      <p:to>
                                        <p:strVal val="visible"/>
                                      </p:to>
                                    </p:set>
                                    <p:anim calcmode="lin" valueType="num">
                                      <p:cBhvr>
                                        <p:cTn id="14" dur="250" fill="hold"/>
                                        <p:tgtEl>
                                          <p:spTgt spid="5"/>
                                        </p:tgtEl>
                                        <p:attrNameLst>
                                          <p:attrName>ppt_w</p:attrName>
                                        </p:attrNameLst>
                                      </p:cBhvr>
                                      <p:tavLst>
                                        <p:tav tm="0">
                                          <p:val>
                                            <p:strVal val="#ppt_w*0.70"/>
                                          </p:val>
                                        </p:tav>
                                        <p:tav tm="100000">
                                          <p:val>
                                            <p:strVal val="#ppt_w"/>
                                          </p:val>
                                        </p:tav>
                                      </p:tavLst>
                                    </p:anim>
                                    <p:anim calcmode="lin" valueType="num">
                                      <p:cBhvr>
                                        <p:cTn id="15" dur="250" fill="hold"/>
                                        <p:tgtEl>
                                          <p:spTgt spid="5"/>
                                        </p:tgtEl>
                                        <p:attrNameLst>
                                          <p:attrName>ppt_h</p:attrName>
                                        </p:attrNameLst>
                                      </p:cBhvr>
                                      <p:tavLst>
                                        <p:tav tm="0">
                                          <p:val>
                                            <p:strVal val="#ppt_h"/>
                                          </p:val>
                                        </p:tav>
                                        <p:tav tm="100000">
                                          <p:val>
                                            <p:strVal val="#ppt_h"/>
                                          </p:val>
                                        </p:tav>
                                      </p:tavLst>
                                    </p:anim>
                                    <p:animEffect transition="in" filter="fade">
                                      <p:cBhvr>
                                        <p:cTn id="16" dur="25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250" fill="hold">
                                          <p:stCondLst>
                                            <p:cond delay="0"/>
                                          </p:stCondLst>
                                        </p:cTn>
                                        <p:tgtEl>
                                          <p:spTgt spid="5">
                                            <p:txEl>
                                              <p:pRg st="0" end="0"/>
                                            </p:txEl>
                                          </p:spTgt>
                                        </p:tgtEl>
                                        <p:attrNameLst>
                                          <p:attrName>style.visibility</p:attrName>
                                        </p:attrNameLst>
                                      </p:cBhvr>
                                      <p:to>
                                        <p:strVal val="visible"/>
                                      </p:to>
                                    </p:set>
                                    <p:anim calcmode="lin" valueType="num">
                                      <p:cBhvr>
                                        <p:cTn id="21" dur="25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22" dur="25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23" dur="250"/>
                                        <p:tgtEl>
                                          <p:spTgt spid="5">
                                            <p:txEl>
                                              <p:pRg st="0" end="0"/>
                                            </p:txEl>
                                          </p:spTgt>
                                        </p:tgtEl>
                                      </p:cBhvr>
                                    </p:animEffect>
                                  </p:childTnLst>
                                </p:cTn>
                              </p:par>
                              <p:par>
                                <p:cTn id="24" presetID="55" presetClass="entr" presetSubtype="0" fill="hold" grpId="0" nodeType="withEffect">
                                  <p:stCondLst>
                                    <p:cond delay="0"/>
                                  </p:stCondLst>
                                  <p:childTnLst>
                                    <p:set>
                                      <p:cBhvr>
                                        <p:cTn id="25" dur="250" fill="hold">
                                          <p:stCondLst>
                                            <p:cond delay="0"/>
                                          </p:stCondLst>
                                        </p:cTn>
                                        <p:tgtEl>
                                          <p:spTgt spid="6"/>
                                        </p:tgtEl>
                                        <p:attrNameLst>
                                          <p:attrName>style.visibility</p:attrName>
                                        </p:attrNameLst>
                                      </p:cBhvr>
                                      <p:to>
                                        <p:strVal val="visible"/>
                                      </p:to>
                                    </p:set>
                                    <p:anim calcmode="lin" valueType="num">
                                      <p:cBhvr>
                                        <p:cTn id="26" dur="250" fill="hold"/>
                                        <p:tgtEl>
                                          <p:spTgt spid="6"/>
                                        </p:tgtEl>
                                        <p:attrNameLst>
                                          <p:attrName>ppt_w</p:attrName>
                                        </p:attrNameLst>
                                      </p:cBhvr>
                                      <p:tavLst>
                                        <p:tav tm="0">
                                          <p:val>
                                            <p:strVal val="#ppt_w*0.70"/>
                                          </p:val>
                                        </p:tav>
                                        <p:tav tm="100000">
                                          <p:val>
                                            <p:strVal val="#ppt_w"/>
                                          </p:val>
                                        </p:tav>
                                      </p:tavLst>
                                    </p:anim>
                                    <p:anim calcmode="lin" valueType="num">
                                      <p:cBhvr>
                                        <p:cTn id="27" dur="250" fill="hold"/>
                                        <p:tgtEl>
                                          <p:spTgt spid="6"/>
                                        </p:tgtEl>
                                        <p:attrNameLst>
                                          <p:attrName>ppt_h</p:attrName>
                                        </p:attrNameLst>
                                      </p:cBhvr>
                                      <p:tavLst>
                                        <p:tav tm="0">
                                          <p:val>
                                            <p:strVal val="#ppt_h"/>
                                          </p:val>
                                        </p:tav>
                                        <p:tav tm="100000">
                                          <p:val>
                                            <p:strVal val="#ppt_h"/>
                                          </p:val>
                                        </p:tav>
                                      </p:tavLst>
                                    </p:anim>
                                    <p:animEffect transition="in" filter="fade">
                                      <p:cBhvr>
                                        <p:cTn id="28" dur="25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250" fill="hold">
                                          <p:stCondLst>
                                            <p:cond delay="0"/>
                                          </p:stCondLst>
                                        </p:cTn>
                                        <p:tgtEl>
                                          <p:spTgt spid="7"/>
                                        </p:tgtEl>
                                        <p:attrNameLst>
                                          <p:attrName>style.visibility</p:attrName>
                                        </p:attrNameLst>
                                      </p:cBhvr>
                                      <p:to>
                                        <p:strVal val="visible"/>
                                      </p:to>
                                    </p:set>
                                    <p:anim calcmode="lin" valueType="num">
                                      <p:cBhvr>
                                        <p:cTn id="33" dur="250" fill="hold"/>
                                        <p:tgtEl>
                                          <p:spTgt spid="7"/>
                                        </p:tgtEl>
                                        <p:attrNameLst>
                                          <p:attrName>ppt_w</p:attrName>
                                        </p:attrNameLst>
                                      </p:cBhvr>
                                      <p:tavLst>
                                        <p:tav tm="0">
                                          <p:val>
                                            <p:strVal val="#ppt_w*0.70"/>
                                          </p:val>
                                        </p:tav>
                                        <p:tav tm="100000">
                                          <p:val>
                                            <p:strVal val="#ppt_w"/>
                                          </p:val>
                                        </p:tav>
                                      </p:tavLst>
                                    </p:anim>
                                    <p:anim calcmode="lin" valueType="num">
                                      <p:cBhvr>
                                        <p:cTn id="34" dur="250" fill="hold"/>
                                        <p:tgtEl>
                                          <p:spTgt spid="7"/>
                                        </p:tgtEl>
                                        <p:attrNameLst>
                                          <p:attrName>ppt_h</p:attrName>
                                        </p:attrNameLst>
                                      </p:cBhvr>
                                      <p:tavLst>
                                        <p:tav tm="0">
                                          <p:val>
                                            <p:strVal val="#ppt_h"/>
                                          </p:val>
                                        </p:tav>
                                        <p:tav tm="100000">
                                          <p:val>
                                            <p:strVal val="#ppt_h"/>
                                          </p:val>
                                        </p:tav>
                                      </p:tavLst>
                                    </p:anim>
                                    <p:animEffect transition="in" filter="fade">
                                      <p:cBhvr>
                                        <p:cTn id="35"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7" grpId="0"/>
      <p:bldP spid="7"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2545" y="0"/>
            <a:ext cx="12014200" cy="2014855"/>
          </a:xfrm>
          <a:prstGeom prst="rect">
            <a:avLst/>
          </a:prstGeom>
          <a:noFill/>
        </p:spPr>
        <p:txBody>
          <a:bodyPr wrap="square" rtlCol="0" anchor="t">
            <a:spAutoFit/>
          </a:bodyPr>
          <a:p>
            <a:pPr indent="0" fontAlgn="auto">
              <a:lnSpc>
                <a:spcPts val="3000"/>
              </a:lnSpc>
            </a:pPr>
            <a:r>
              <a:rPr lang="en-US" altLang="zh-CN" sz="2400" b="1">
                <a:latin typeface="黑体" panose="02010609060101010101" pitchFamily="49" charset="-122"/>
                <a:ea typeface="黑体" panose="02010609060101010101" pitchFamily="49" charset="-122"/>
                <a:cs typeface="黑体" panose="02010609060101010101" pitchFamily="49" charset="-122"/>
              </a:rPr>
              <a:t>18</a:t>
            </a:r>
            <a:r>
              <a:rPr lang="zh-CN" altLang="en-US" sz="2400" b="1">
                <a:latin typeface="黑体" panose="02010609060101010101" pitchFamily="49" charset="-122"/>
                <a:ea typeface="黑体" panose="02010609060101010101" pitchFamily="49" charset="-122"/>
                <a:cs typeface="黑体" panose="02010609060101010101" pitchFamily="49" charset="-122"/>
              </a:rPr>
              <a:t>．佛兰德尔伯爵领是法国的</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领地性公国</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，布鲁日是其辖下实力最强的城市。</a:t>
            </a:r>
            <a:r>
              <a:rPr lang="en-US" altLang="zh-CN" sz="2400" b="1">
                <a:latin typeface="黑体" panose="02010609060101010101" pitchFamily="49" charset="-122"/>
                <a:ea typeface="黑体" panose="02010609060101010101" pitchFamily="49" charset="-122"/>
                <a:cs typeface="黑体" panose="02010609060101010101" pitchFamily="49" charset="-122"/>
              </a:rPr>
              <a:t>13</a:t>
            </a:r>
            <a:r>
              <a:rPr lang="zh-CN" altLang="en-US" sz="2400" b="1">
                <a:latin typeface="黑体" panose="02010609060101010101" pitchFamily="49" charset="-122"/>
                <a:ea typeface="黑体" panose="02010609060101010101" pitchFamily="49" charset="-122"/>
                <a:cs typeface="黑体" panose="02010609060101010101" pitchFamily="49" charset="-122"/>
              </a:rPr>
              <a:t>世纪末，法国国王与佛兰德尔伯爵爆发了剧烈冲突，国王联合布鲁日的统治者以恢复习惯法为名，重新颁布了有利于城市统治者的</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特许状</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。法国国王此举旨在</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000"/>
              </a:lnSpc>
            </a:pPr>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．重构封建政治契约关系</a:t>
            </a: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latin typeface="黑体" panose="02010609060101010101" pitchFamily="49" charset="-122"/>
                <a:ea typeface="黑体" panose="02010609060101010101" pitchFamily="49" charset="-122"/>
                <a:cs typeface="黑体" panose="02010609060101010101" pitchFamily="49" charset="-122"/>
              </a:rPr>
              <a:t>．借助市民阶层维护统治</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47</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000"/>
              </a:lnSpc>
            </a:pPr>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．推动国家民主进程发展</a:t>
            </a: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6%</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latin typeface="黑体" panose="02010609060101010101" pitchFamily="49" charset="-122"/>
                <a:ea typeface="黑体" panose="02010609060101010101" pitchFamily="49" charset="-122"/>
                <a:cs typeface="黑体" panose="02010609060101010101" pitchFamily="49" charset="-122"/>
              </a:rPr>
              <a:t>．削弱贵族势力扩张王权</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45</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42545" y="2014855"/>
            <a:ext cx="12149455" cy="5092700"/>
          </a:xfrm>
          <a:prstGeom prst="rect">
            <a:avLst/>
          </a:prstGeom>
          <a:noFill/>
        </p:spPr>
        <p:txBody>
          <a:bodyPr wrap="square" rtlCol="0" anchor="t">
            <a:spAutoFit/>
          </a:bodyPr>
          <a:p>
            <a:pPr indent="0" fontAlgn="auto">
              <a:lnSpc>
                <a:spcPts val="2600"/>
              </a:lnSpc>
            </a:pP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过程</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背景分析</a:t>
            </a:r>
            <a:r>
              <a:rPr lang="zh-CN" altLang="en-US" sz="2400" b="1">
                <a:latin typeface="黑体" panose="02010609060101010101" pitchFamily="49" charset="-122"/>
                <a:ea typeface="黑体" panose="02010609060101010101" pitchFamily="49" charset="-122"/>
                <a:cs typeface="黑体" panose="02010609060101010101" pitchFamily="49" charset="-122"/>
              </a:rPr>
              <a:t>：</a:t>
            </a:r>
            <a:r>
              <a:rPr lang="en-US" altLang="zh-CN" sz="2400" b="1">
                <a:latin typeface="黑体" panose="02010609060101010101" pitchFamily="49" charset="-122"/>
                <a:ea typeface="黑体" panose="02010609060101010101" pitchFamily="49" charset="-122"/>
                <a:cs typeface="黑体" panose="02010609060101010101" pitchFamily="49" charset="-122"/>
              </a:rPr>
              <a:t>13</a:t>
            </a:r>
            <a:r>
              <a:rPr lang="zh-CN" altLang="en-US" sz="2400" b="1">
                <a:latin typeface="黑体" panose="02010609060101010101" pitchFamily="49" charset="-122"/>
                <a:ea typeface="黑体" panose="02010609060101010101" pitchFamily="49" charset="-122"/>
                <a:cs typeface="黑体" panose="02010609060101010101" pitchFamily="49" charset="-122"/>
              </a:rPr>
              <a:t>世纪末的法国处于王权强化阶段，佛兰德尔伯爵领是法国境内具有半独立性的领地。布鲁日作为其下辖的重要城市，经济实力雄厚，市民阶层力量逐渐崛起。</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600"/>
              </a:lnSpc>
            </a:pPr>
            <a:r>
              <a:rPr lang="zh-CN" altLang="en-US" sz="2400" b="1">
                <a:latin typeface="黑体" panose="02010609060101010101" pitchFamily="49" charset="-122"/>
                <a:ea typeface="黑体" panose="02010609060101010101" pitchFamily="49" charset="-122"/>
                <a:cs typeface="黑体" panose="02010609060101010101" pitchFamily="49" charset="-122"/>
              </a:rPr>
              <a:t>关键事件：法国国王与佛兰德尔伯爵冲突的焦点在于地方贵族权力与中央王权的博弈。国王联合布鲁日统治者（城市上层）颁布特许状，表面恢复习惯法，实则为争取城市支持以对抗伯爵。</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600"/>
              </a:lnSpc>
            </a:pP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选项辨析</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600"/>
              </a:lnSpc>
            </a:pPr>
            <a:r>
              <a:rPr lang="en-US" altLang="zh-CN" sz="2400" b="1">
                <a:latin typeface="黑体" panose="02010609060101010101" pitchFamily="49" charset="-122"/>
                <a:ea typeface="黑体" panose="02010609060101010101" pitchFamily="49" charset="-122"/>
                <a:cs typeface="黑体" panose="02010609060101010101" pitchFamily="49" charset="-122"/>
              </a:rPr>
              <a:t>​A. </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重构封建政治契约</a:t>
            </a:r>
            <a:r>
              <a:rPr lang="zh-CN" altLang="en-US" sz="2400" b="1">
                <a:latin typeface="黑体" panose="02010609060101010101" pitchFamily="49" charset="-122"/>
                <a:ea typeface="黑体" panose="02010609060101010101" pitchFamily="49" charset="-122"/>
                <a:cs typeface="黑体" panose="02010609060101010101" pitchFamily="49" charset="-122"/>
              </a:rPr>
              <a:t>：封建契约涉及封君与封臣的权利义务，题干未体现对传统契约关系的调整，排除。</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600"/>
              </a:lnSpc>
            </a:pPr>
            <a:r>
              <a:rPr lang="en-US" altLang="zh-CN" sz="2400" b="1">
                <a:latin typeface="黑体" panose="02010609060101010101" pitchFamily="49" charset="-122"/>
                <a:ea typeface="黑体" panose="02010609060101010101" pitchFamily="49" charset="-122"/>
                <a:cs typeface="黑体" panose="02010609060101010101" pitchFamily="49" charset="-122"/>
              </a:rPr>
              <a:t>B. </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借助市民阶层维护统治</a:t>
            </a:r>
            <a:r>
              <a:rPr lang="zh-CN" altLang="en-US" sz="2400" b="1">
                <a:latin typeface="黑体" panose="02010609060101010101" pitchFamily="49" charset="-122"/>
                <a:ea typeface="黑体" panose="02010609060101010101" pitchFamily="49" charset="-122"/>
                <a:cs typeface="黑体" panose="02010609060101010101" pitchFamily="49" charset="-122"/>
              </a:rPr>
              <a:t>：市民支持是手段而非直接目的，国王的根本意图是削弱贵族势力，排除。</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600"/>
              </a:lnSpc>
            </a:pPr>
            <a:r>
              <a:rPr lang="en-US" altLang="zh-CN" sz="2400" b="1">
                <a:latin typeface="黑体" panose="02010609060101010101" pitchFamily="49" charset="-122"/>
                <a:ea typeface="黑体" panose="02010609060101010101" pitchFamily="49" charset="-122"/>
                <a:cs typeface="黑体" panose="02010609060101010101" pitchFamily="49" charset="-122"/>
              </a:rPr>
              <a:t>​C. </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推动民主进程</a:t>
            </a:r>
            <a:r>
              <a:rPr lang="zh-CN" altLang="en-US" sz="2400" b="1">
                <a:latin typeface="黑体" panose="02010609060101010101" pitchFamily="49" charset="-122"/>
                <a:ea typeface="黑体" panose="02010609060101010101" pitchFamily="49" charset="-122"/>
                <a:cs typeface="黑体" panose="02010609060101010101" pitchFamily="49" charset="-122"/>
              </a:rPr>
              <a:t>：中世纪尚未出现现代民主概念，特许状仅扩大城市自治权，与民主无关，排除。</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600"/>
              </a:lnSpc>
            </a:pPr>
            <a:r>
              <a:rPr lang="en-US" altLang="zh-CN" sz="2400" b="1">
                <a:latin typeface="黑体" panose="02010609060101010101" pitchFamily="49" charset="-122"/>
                <a:ea typeface="黑体" panose="02010609060101010101" pitchFamily="49" charset="-122"/>
                <a:cs typeface="黑体" panose="02010609060101010101" pitchFamily="49" charset="-122"/>
              </a:rPr>
              <a:t>D. </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削弱贵族扩张王权</a:t>
            </a:r>
            <a:r>
              <a:rPr lang="zh-CN" altLang="en-US" sz="2400" b="1">
                <a:latin typeface="黑体" panose="02010609060101010101" pitchFamily="49" charset="-122"/>
                <a:ea typeface="黑体" panose="02010609060101010101" pitchFamily="49" charset="-122"/>
                <a:cs typeface="黑体" panose="02010609060101010101" pitchFamily="49" charset="-122"/>
              </a:rPr>
              <a:t>：国王通过支持城市对抗伯爵，直接目的是削弱地方贵族势力，巩固中央集权，符合中世纪王权强化的历史趋势。</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2600"/>
              </a:lnSpc>
            </a:pP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结论</a:t>
            </a:r>
            <a:r>
              <a:rPr lang="zh-CN" altLang="en-US" sz="2400" b="1">
                <a:latin typeface="黑体" panose="02010609060101010101" pitchFamily="49" charset="-122"/>
                <a:ea typeface="黑体" panose="02010609060101010101" pitchFamily="49" charset="-122"/>
                <a:cs typeface="黑体" panose="02010609060101010101" pitchFamily="49" charset="-122"/>
              </a:rPr>
              <a:t>：法国国王的举措本质上是借城市之力削弱地方贵族，加强自身权力，故选</a:t>
            </a: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250"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ppt_w</p:attrName>
                                        </p:attrNameLst>
                                      </p:cBhvr>
                                      <p:tavLst>
                                        <p:tav tm="0">
                                          <p:val>
                                            <p:strVal val="#ppt_w*0.70"/>
                                          </p:val>
                                        </p:tav>
                                        <p:tav tm="100000">
                                          <p:val>
                                            <p:strVal val="#ppt_w"/>
                                          </p:val>
                                        </p:tav>
                                      </p:tavLst>
                                    </p:anim>
                                    <p:anim calcmode="lin" valueType="num">
                                      <p:cBhvr>
                                        <p:cTn id="8" dur="250" fill="hold"/>
                                        <p:tgtEl>
                                          <p:spTgt spid="5"/>
                                        </p:tgtEl>
                                        <p:attrNameLst>
                                          <p:attrName>ppt_h</p:attrName>
                                        </p:attrNameLst>
                                      </p:cBhvr>
                                      <p:tavLst>
                                        <p:tav tm="0">
                                          <p:val>
                                            <p:strVal val="#ppt_h"/>
                                          </p:val>
                                        </p:tav>
                                        <p:tav tm="100000">
                                          <p:val>
                                            <p:strVal val="#ppt_h"/>
                                          </p:val>
                                        </p:tav>
                                      </p:tavLst>
                                    </p:anim>
                                    <p:animEffect transition="in" filter="fade">
                                      <p:cBhvr>
                                        <p:cTn id="9"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41910"/>
            <a:ext cx="12192000" cy="1814830"/>
          </a:xfrm>
          <a:prstGeom prst="rect">
            <a:avLst/>
          </a:prstGeom>
          <a:noFill/>
        </p:spPr>
        <p:txBody>
          <a:bodyPr wrap="square" rtlCol="0" anchor="t">
            <a:spAutoFit/>
          </a:bodyPr>
          <a:p>
            <a:r>
              <a:rPr lang="zh-CN" altLang="en-US" sz="2800" b="1">
                <a:latin typeface="黑体" panose="02010609060101010101" pitchFamily="49" charset="-122"/>
                <a:ea typeface="黑体" panose="02010609060101010101" pitchFamily="49" charset="-122"/>
                <a:cs typeface="黑体" panose="02010609060101010101" pitchFamily="49" charset="-122"/>
              </a:rPr>
              <a:t>变式题：</a:t>
            </a:r>
            <a:r>
              <a:rPr lang="en-US" altLang="zh-CN" sz="2800" b="1">
                <a:latin typeface="黑体" panose="02010609060101010101" pitchFamily="49" charset="-122"/>
                <a:ea typeface="黑体" panose="02010609060101010101" pitchFamily="49" charset="-122"/>
                <a:cs typeface="黑体" panose="02010609060101010101" pitchFamily="49" charset="-122"/>
              </a:rPr>
              <a:t>14</a:t>
            </a:r>
            <a:r>
              <a:rPr lang="zh-CN" altLang="en-US" sz="2800" b="1">
                <a:latin typeface="黑体" panose="02010609060101010101" pitchFamily="49" charset="-122"/>
                <a:ea typeface="黑体" panose="02010609060101010101" pitchFamily="49" charset="-122"/>
                <a:cs typeface="黑体" panose="02010609060101010101" pitchFamily="49" charset="-122"/>
              </a:rPr>
              <a:t>世纪初，英王爱德华三世通过授予伦敦市民特许状，允许其选举市长并自治。这一行为的主要意图是（</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A. </a:t>
            </a:r>
            <a:r>
              <a:rPr lang="zh-CN" altLang="en-US" sz="2800" b="1">
                <a:latin typeface="黑体" panose="02010609060101010101" pitchFamily="49" charset="-122"/>
                <a:ea typeface="黑体" panose="02010609060101010101" pitchFamily="49" charset="-122"/>
                <a:cs typeface="黑体" panose="02010609060101010101" pitchFamily="49" charset="-122"/>
              </a:rPr>
              <a:t>推动城市经济繁荣</a:t>
            </a:r>
            <a:r>
              <a:rPr lang="en-US" altLang="zh-CN" sz="2800" b="1">
                <a:latin typeface="黑体" panose="02010609060101010101" pitchFamily="49" charset="-122"/>
                <a:ea typeface="黑体" panose="02010609060101010101" pitchFamily="49" charset="-122"/>
                <a:cs typeface="黑体" panose="02010609060101010101" pitchFamily="49" charset="-122"/>
              </a:rPr>
              <a:t>             B. </a:t>
            </a:r>
            <a:r>
              <a:rPr lang="zh-CN" altLang="en-US" sz="2800" b="1">
                <a:latin typeface="黑体" panose="02010609060101010101" pitchFamily="49" charset="-122"/>
                <a:ea typeface="黑体" panose="02010609060101010101" pitchFamily="49" charset="-122"/>
                <a:cs typeface="黑体" panose="02010609060101010101" pitchFamily="49" charset="-122"/>
              </a:rPr>
              <a:t>削弱地方领主势力</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en-US" altLang="zh-CN" sz="2800" b="1">
                <a:latin typeface="黑体" panose="02010609060101010101" pitchFamily="49" charset="-122"/>
                <a:ea typeface="黑体" panose="02010609060101010101" pitchFamily="49" charset="-122"/>
                <a:cs typeface="黑体" panose="02010609060101010101" pitchFamily="49" charset="-122"/>
              </a:rPr>
              <a:t>C. </a:t>
            </a:r>
            <a:r>
              <a:rPr lang="zh-CN" altLang="en-US" sz="2800" b="1">
                <a:latin typeface="黑体" panose="02010609060101010101" pitchFamily="49" charset="-122"/>
                <a:ea typeface="黑体" panose="02010609060101010101" pitchFamily="49" charset="-122"/>
                <a:cs typeface="黑体" panose="02010609060101010101" pitchFamily="49" charset="-122"/>
              </a:rPr>
              <a:t>建立议会制度雏形</a:t>
            </a:r>
            <a:r>
              <a:rPr lang="en-US" altLang="zh-CN" sz="2800" b="1">
                <a:latin typeface="黑体" panose="02010609060101010101" pitchFamily="49" charset="-122"/>
                <a:ea typeface="黑体" panose="02010609060101010101" pitchFamily="49" charset="-122"/>
                <a:cs typeface="黑体" panose="02010609060101010101" pitchFamily="49" charset="-122"/>
              </a:rPr>
              <a:t>             D. </a:t>
            </a:r>
            <a:r>
              <a:rPr lang="zh-CN" altLang="en-US" sz="2800" b="1">
                <a:latin typeface="黑体" panose="02010609060101010101" pitchFamily="49" charset="-122"/>
                <a:ea typeface="黑体" panose="02010609060101010101" pitchFamily="49" charset="-122"/>
                <a:cs typeface="黑体" panose="02010609060101010101" pitchFamily="49" charset="-122"/>
              </a:rPr>
              <a:t>强化王室财政税收</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0" y="2000885"/>
            <a:ext cx="12192000" cy="953135"/>
          </a:xfrm>
          <a:prstGeom prst="rect">
            <a:avLst/>
          </a:prstGeom>
          <a:noFill/>
        </p:spPr>
        <p:txBody>
          <a:bodyPr wrap="square" rtlCol="0" anchor="t">
            <a:spAutoFit/>
          </a:bodyPr>
          <a:p>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解析：中世纪后期，英王通过赋予城市自治权，换取市民支持以对抗地方贵族，核心目的是削弱地方割据，巩固王权。</a:t>
            </a:r>
            <a:endPar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250" fill="hold">
                                          <p:stCondLst>
                                            <p:cond delay="0"/>
                                          </p:stCondLst>
                                        </p:cTn>
                                        <p:tgtEl>
                                          <p:spTgt spid="4">
                                            <p:txEl>
                                              <p:pRg st="0" end="0"/>
                                            </p:txEl>
                                          </p:spTgt>
                                        </p:tgtEl>
                                        <p:attrNameLst>
                                          <p:attrName>style.visibility</p:attrName>
                                        </p:attrNameLst>
                                      </p:cBhvr>
                                      <p:to>
                                        <p:strVal val="visible"/>
                                      </p:to>
                                    </p:set>
                                    <p:anim calcmode="lin" valueType="num">
                                      <p:cBhvr>
                                        <p:cTn id="7" dur="25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25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250"/>
                                        <p:tgtEl>
                                          <p:spTgt spid="4">
                                            <p:txEl>
                                              <p:pRg st="0" end="0"/>
                                            </p:txEl>
                                          </p:spTgt>
                                        </p:tgtEl>
                                      </p:cBhvr>
                                    </p:animEffect>
                                  </p:childTnLst>
                                </p:cTn>
                              </p:par>
                              <p:par>
                                <p:cTn id="10" presetID="55" presetClass="entr" presetSubtype="0" fill="hold" nodeType="withEffect">
                                  <p:stCondLst>
                                    <p:cond delay="0"/>
                                  </p:stCondLst>
                                  <p:childTnLst>
                                    <p:set>
                                      <p:cBhvr>
                                        <p:cTn id="11" dur="250" fill="hold">
                                          <p:stCondLst>
                                            <p:cond delay="0"/>
                                          </p:stCondLst>
                                        </p:cTn>
                                        <p:tgtEl>
                                          <p:spTgt spid="4">
                                            <p:txEl>
                                              <p:pRg st="1" end="1"/>
                                            </p:txEl>
                                          </p:spTgt>
                                        </p:tgtEl>
                                        <p:attrNameLst>
                                          <p:attrName>style.visibility</p:attrName>
                                        </p:attrNameLst>
                                      </p:cBhvr>
                                      <p:to>
                                        <p:strVal val="visible"/>
                                      </p:to>
                                    </p:set>
                                    <p:anim calcmode="lin" valueType="num">
                                      <p:cBhvr>
                                        <p:cTn id="12" dur="25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3" dur="25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4" dur="250"/>
                                        <p:tgtEl>
                                          <p:spTgt spid="4">
                                            <p:txEl>
                                              <p:pRg st="1" end="1"/>
                                            </p:txEl>
                                          </p:spTgt>
                                        </p:tgtEl>
                                      </p:cBhvr>
                                    </p:animEffect>
                                  </p:childTnLst>
                                </p:cTn>
                              </p:par>
                              <p:par>
                                <p:cTn id="15" presetID="55" presetClass="entr" presetSubtype="0" fill="hold" nodeType="withEffect">
                                  <p:stCondLst>
                                    <p:cond delay="0"/>
                                  </p:stCondLst>
                                  <p:childTnLst>
                                    <p:set>
                                      <p:cBhvr>
                                        <p:cTn id="16" dur="250" fill="hold">
                                          <p:stCondLst>
                                            <p:cond delay="0"/>
                                          </p:stCondLst>
                                        </p:cTn>
                                        <p:tgtEl>
                                          <p:spTgt spid="4">
                                            <p:txEl>
                                              <p:pRg st="2" end="2"/>
                                            </p:txEl>
                                          </p:spTgt>
                                        </p:tgtEl>
                                        <p:attrNameLst>
                                          <p:attrName>style.visibility</p:attrName>
                                        </p:attrNameLst>
                                      </p:cBhvr>
                                      <p:to>
                                        <p:strVal val="visible"/>
                                      </p:to>
                                    </p:set>
                                    <p:anim calcmode="lin" valueType="num">
                                      <p:cBhvr>
                                        <p:cTn id="17" dur="25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8" dur="25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9" dur="250"/>
                                        <p:tgtEl>
                                          <p:spTgt spid="4">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nodeType="clickEffect">
                                  <p:stCondLst>
                                    <p:cond delay="0"/>
                                  </p:stCondLst>
                                  <p:childTnLst>
                                    <p:set>
                                      <p:cBhvr>
                                        <p:cTn id="23" dur="250" fill="hold">
                                          <p:stCondLst>
                                            <p:cond delay="0"/>
                                          </p:stCondLst>
                                        </p:cTn>
                                        <p:tgtEl>
                                          <p:spTgt spid="5">
                                            <p:txEl>
                                              <p:pRg st="0" end="0"/>
                                            </p:txEl>
                                          </p:spTgt>
                                        </p:tgtEl>
                                        <p:attrNameLst>
                                          <p:attrName>style.visibility</p:attrName>
                                        </p:attrNameLst>
                                      </p:cBhvr>
                                      <p:to>
                                        <p:strVal val="visible"/>
                                      </p:to>
                                    </p:set>
                                    <p:anim calcmode="lin" valueType="num">
                                      <p:cBhvr>
                                        <p:cTn id="24" dur="25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25" dur="25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26" dur="25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8260" y="0"/>
            <a:ext cx="12003405" cy="2143125"/>
          </a:xfrm>
          <a:prstGeom prst="rect">
            <a:avLst/>
          </a:prstGeom>
        </p:spPr>
        <p:txBody>
          <a:bodyPr wrap="square">
            <a:spAutoFit/>
          </a:bodyPr>
          <a:p>
            <a:pPr marL="266700" indent="-266700" algn="l" defTabSz="266700" fontAlgn="auto">
              <a:lnSpc>
                <a:spcPts val="32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19</a:t>
            </a:r>
            <a:r>
              <a:rPr lang="zh-CN" altLang="en-US" sz="2400" b="1">
                <a:latin typeface="黑体" panose="02010609060101010101" pitchFamily="49" charset="-122"/>
                <a:ea typeface="黑体" panose="02010609060101010101" pitchFamily="49" charset="-122"/>
                <a:cs typeface="黑体" panose="02010609060101010101" pitchFamily="49" charset="-122"/>
              </a:rPr>
              <a:t>．英国作为老牌的资本主义国家，“主”在权力层级中虽无实际效用，但成为维系民族力量的精神纽带，君主立宪制限制了君主的权力，是君主专制时期英国各派别为稳定国内局势互相妥协的政治结果。这种国家制度设计</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marL="266700" indent="0" algn="just" defTabSz="266700" fontAlgn="auto">
              <a:lnSpc>
                <a:spcPts val="32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A</a:t>
            </a:r>
            <a:r>
              <a:rPr lang="zh-CN" altLang="en-US" sz="2400" b="1">
                <a:latin typeface="黑体" panose="02010609060101010101" pitchFamily="49" charset="-122"/>
                <a:ea typeface="黑体" panose="02010609060101010101" pitchFamily="49" charset="-122"/>
                <a:cs typeface="黑体" panose="02010609060101010101" pitchFamily="49" charset="-122"/>
              </a:rPr>
              <a:t>．显示出英国制度普世性</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rPr>
              <a:t>3%</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rPr>
              <a:t>） </a:t>
            </a:r>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latin typeface="黑体" panose="02010609060101010101" pitchFamily="49" charset="-122"/>
                <a:ea typeface="黑体" panose="02010609060101010101" pitchFamily="49" charset="-122"/>
                <a:cs typeface="黑体" panose="02010609060101010101" pitchFamily="49" charset="-122"/>
              </a:rPr>
              <a:t>．代表了近代历史发展趋势</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7</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 </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marL="266700" indent="0" algn="just" defTabSz="266700" fontAlgn="auto">
              <a:lnSpc>
                <a:spcPts val="3200"/>
              </a:lnSpc>
              <a:spcBef>
                <a:spcPct val="0"/>
              </a:spcBef>
              <a:spcAft>
                <a:spcPct val="0"/>
              </a:spcAft>
            </a:pPr>
            <a:r>
              <a:rPr lang="en-US" altLang="zh-CN" sz="2400" b="1">
                <a:latin typeface="黑体" panose="02010609060101010101" pitchFamily="49" charset="-122"/>
                <a:ea typeface="黑体" panose="02010609060101010101" pitchFamily="49" charset="-122"/>
                <a:cs typeface="黑体" panose="02010609060101010101" pitchFamily="49" charset="-122"/>
              </a:rPr>
              <a:t>C</a:t>
            </a:r>
            <a:r>
              <a:rPr lang="zh-CN" altLang="en-US" sz="2400" b="1">
                <a:latin typeface="黑体" panose="02010609060101010101" pitchFamily="49" charset="-122"/>
                <a:ea typeface="黑体" panose="02010609060101010101" pitchFamily="49" charset="-122"/>
                <a:cs typeface="黑体" panose="02010609060101010101" pitchFamily="49" charset="-122"/>
              </a:rPr>
              <a:t>．根植于本国的历史传统</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55%</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400" b="1">
                <a:latin typeface="黑体" panose="02010609060101010101" pitchFamily="49" charset="-122"/>
                <a:ea typeface="黑体" panose="02010609060101010101" pitchFamily="49" charset="-122"/>
                <a:cs typeface="黑体" panose="02010609060101010101" pitchFamily="49" charset="-122"/>
              </a:rPr>
              <a:t> </a:t>
            </a: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latin typeface="黑体" panose="02010609060101010101" pitchFamily="49" charset="-122"/>
                <a:ea typeface="黑体" panose="02010609060101010101" pitchFamily="49" charset="-122"/>
                <a:cs typeface="黑体" panose="02010609060101010101" pitchFamily="49" charset="-122"/>
              </a:rPr>
              <a:t>．立足于特定时期主观因素</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35</a:t>
            </a:r>
            <a:r>
              <a:rPr lang="en-US" altLang="zh-CN"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highlight>
                  <a:srgbClr val="FF00FF"/>
                </a:highlight>
                <a:latin typeface="黑体" panose="02010609060101010101" pitchFamily="49" charset="-122"/>
                <a:ea typeface="黑体" panose="02010609060101010101" pitchFamily="49" charset="-122"/>
                <a:cs typeface="黑体" panose="02010609060101010101" pitchFamily="49" charset="-122"/>
                <a:sym typeface="+mn-ea"/>
              </a:rPr>
              <a:t>） </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0"/>
            <a:ext cx="12192000" cy="7067550"/>
          </a:xfrm>
          <a:prstGeom prst="rect">
            <a:avLst/>
          </a:prstGeom>
          <a:noFill/>
        </p:spPr>
        <p:txBody>
          <a:bodyPr wrap="square" rtlCol="0" anchor="t">
            <a:spAutoFit/>
          </a:bodyPr>
          <a:p>
            <a:pPr indent="0" fontAlgn="auto">
              <a:lnSpc>
                <a:spcPts val="3400"/>
              </a:lnSpc>
            </a:pPr>
            <a:r>
              <a:rPr lang="en-US" altLang="zh-CN" sz="2400" b="1">
                <a:latin typeface="黑体" panose="02010609060101010101" pitchFamily="49" charset="-122"/>
                <a:ea typeface="黑体" panose="02010609060101010101" pitchFamily="49" charset="-122"/>
                <a:cs typeface="黑体" panose="02010609060101010101" pitchFamily="49" charset="-122"/>
              </a:rPr>
              <a:t>1.</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背景分析</a:t>
            </a:r>
            <a:r>
              <a:rPr lang="zh-CN" altLang="en-US" sz="2400" b="1">
                <a:latin typeface="黑体" panose="02010609060101010101" pitchFamily="49" charset="-122"/>
                <a:ea typeface="黑体" panose="02010609060101010101" pitchFamily="49" charset="-122"/>
                <a:cs typeface="黑体" panose="02010609060101010101" pitchFamily="49" charset="-122"/>
              </a:rPr>
              <a:t>：英国君主立宪制的确立源于</a:t>
            </a:r>
            <a:r>
              <a:rPr lang="en-US" altLang="zh-CN" sz="2400" b="1">
                <a:latin typeface="黑体" panose="02010609060101010101" pitchFamily="49" charset="-122"/>
                <a:ea typeface="黑体" panose="02010609060101010101" pitchFamily="49" charset="-122"/>
                <a:cs typeface="黑体" panose="02010609060101010101" pitchFamily="49" charset="-122"/>
              </a:rPr>
              <a:t>17</a:t>
            </a:r>
            <a:r>
              <a:rPr lang="zh-CN" altLang="en-US" sz="2400" b="1">
                <a:latin typeface="黑体" panose="02010609060101010101" pitchFamily="49" charset="-122"/>
                <a:ea typeface="黑体" panose="02010609060101010101" pitchFamily="49" charset="-122"/>
                <a:cs typeface="黑体" panose="02010609060101010101" pitchFamily="49" charset="-122"/>
              </a:rPr>
              <a:t>世纪资产阶级革命（如光荣革命）后议会与王权的长期博弈。其核心是通过法律（如《权利法案》）限制君主权力，保留君主作为国家象征，体现了对传统宪政习惯的继承。</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400"/>
              </a:lnSpc>
            </a:pPr>
            <a:r>
              <a:rPr lang="en-US" altLang="zh-CN" sz="2400" b="1">
                <a:latin typeface="黑体" panose="02010609060101010101" pitchFamily="49" charset="-122"/>
                <a:ea typeface="黑体" panose="02010609060101010101" pitchFamily="49" charset="-122"/>
                <a:cs typeface="黑体" panose="02010609060101010101" pitchFamily="49" charset="-122"/>
              </a:rPr>
              <a:t>2.</a:t>
            </a:r>
            <a:r>
              <a:rPr lang="en-US" altLang="zh-CN" sz="2400" b="1">
                <a:solidFill>
                  <a:srgbClr val="2D3BF3"/>
                </a:solidFill>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题干关键</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400"/>
              </a:lnSpc>
            </a:pP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君主虽无实权，但维系民族力量</a:t>
            </a:r>
            <a:r>
              <a:rPr lang="en-US" altLang="zh-CN" sz="2400" b="1">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：君主制在英国历史中长期存在，具有文化和精神认同价值。</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400"/>
              </a:lnSpc>
            </a:pPr>
            <a:r>
              <a:rPr lang="en-US" altLang="zh-CN" sz="2400" b="1">
                <a:latin typeface="黑体" panose="02010609060101010101" pitchFamily="49" charset="-122"/>
                <a:ea typeface="黑体" panose="02010609060101010101" pitchFamily="49" charset="-122"/>
                <a:cs typeface="黑体" panose="02010609060101010101" pitchFamily="49" charset="-122"/>
              </a:rPr>
              <a:t>• </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各派别妥协的政治结果</a:t>
            </a:r>
            <a:r>
              <a:rPr lang="en-US" alt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altLang="en-US" sz="2400" b="1">
                <a:latin typeface="黑体" panose="02010609060101010101" pitchFamily="49" charset="-122"/>
                <a:ea typeface="黑体" panose="02010609060101010101" pitchFamily="49" charset="-122"/>
                <a:cs typeface="黑体" panose="02010609060101010101" pitchFamily="49" charset="-122"/>
              </a:rPr>
              <a:t>：光荣革命本质上是资产阶级、新贵族与旧贵族的妥协，保留君主制而非彻底废除，体现了对历史路径的依赖。</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400"/>
              </a:lnSpc>
            </a:pPr>
            <a:r>
              <a:rPr lang="en-US" altLang="zh-CN" sz="2400" b="1">
                <a:latin typeface="黑体" panose="02010609060101010101" pitchFamily="49" charset="-122"/>
                <a:ea typeface="黑体" panose="02010609060101010101" pitchFamily="49" charset="-122"/>
                <a:cs typeface="黑体" panose="02010609060101010101" pitchFamily="49" charset="-122"/>
              </a:rPr>
              <a:t>3.</a:t>
            </a: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选项辨析</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400"/>
              </a:lnSpc>
            </a:pPr>
            <a:r>
              <a:rPr lang="en-US" altLang="zh-CN" sz="2400" b="1">
                <a:latin typeface="黑体" panose="02010609060101010101" pitchFamily="49" charset="-122"/>
                <a:ea typeface="黑体" panose="02010609060101010101" pitchFamily="49" charset="-122"/>
                <a:cs typeface="黑体" panose="02010609060101010101" pitchFamily="49" charset="-122"/>
              </a:rPr>
              <a:t>• ​A.</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制度普世性</a:t>
            </a:r>
            <a:r>
              <a:rPr lang="zh-CN" altLang="en-US" sz="2400" b="1">
                <a:latin typeface="黑体" panose="02010609060101010101" pitchFamily="49" charset="-122"/>
                <a:ea typeface="黑体" panose="02010609060101010101" pitchFamily="49" charset="-122"/>
                <a:cs typeface="黑体" panose="02010609060101010101" pitchFamily="49" charset="-122"/>
              </a:rPr>
              <a:t>：英国制度具有独特性（如议会主权），并非全球通用模式，排除。</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400"/>
              </a:lnSpc>
            </a:pPr>
            <a:r>
              <a:rPr lang="en-US" altLang="zh-CN" sz="2400" b="1">
                <a:latin typeface="黑体" panose="02010609060101010101" pitchFamily="49" charset="-122"/>
                <a:ea typeface="黑体" panose="02010609060101010101" pitchFamily="49" charset="-122"/>
                <a:cs typeface="黑体" panose="02010609060101010101" pitchFamily="49" charset="-122"/>
              </a:rPr>
              <a:t>• ​B.</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近代历史趋势</a:t>
            </a:r>
            <a:r>
              <a:rPr lang="zh-CN" altLang="en-US" sz="2400" b="1">
                <a:latin typeface="黑体" panose="02010609060101010101" pitchFamily="49" charset="-122"/>
                <a:ea typeface="黑体" panose="02010609060101010101" pitchFamily="49" charset="-122"/>
                <a:cs typeface="黑体" panose="02010609060101010101" pitchFamily="49" charset="-122"/>
              </a:rPr>
              <a:t>：虽符合时代潮流（如民主化），但题干强调英国自身特殊性，非最佳选项。</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400"/>
              </a:lnSpc>
            </a:pPr>
            <a:r>
              <a:rPr lang="en-US" altLang="zh-CN" sz="2400" b="1">
                <a:latin typeface="黑体" panose="02010609060101010101" pitchFamily="49" charset="-122"/>
                <a:ea typeface="黑体" panose="02010609060101010101" pitchFamily="49" charset="-122"/>
                <a:cs typeface="黑体" panose="02010609060101010101" pitchFamily="49" charset="-122"/>
              </a:rPr>
              <a:t>• ​C.</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历史传统</a:t>
            </a:r>
            <a:r>
              <a:rPr lang="zh-CN" altLang="en-US" sz="2400" b="1">
                <a:latin typeface="黑体" panose="02010609060101010101" pitchFamily="49" charset="-122"/>
                <a:ea typeface="黑体" panose="02010609060101010101" pitchFamily="49" charset="-122"/>
                <a:cs typeface="黑体" panose="02010609060101010101" pitchFamily="49" charset="-122"/>
              </a:rPr>
              <a:t>：英国自《大宪章》起即有限制王权的传统，君主立宪制是对这一传统的延续，正确。</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400"/>
              </a:lnSpc>
            </a:pPr>
            <a:r>
              <a:rPr lang="en-US" altLang="zh-CN" sz="2400" b="1">
                <a:latin typeface="黑体" panose="02010609060101010101" pitchFamily="49" charset="-122"/>
                <a:ea typeface="黑体" panose="02010609060101010101" pitchFamily="49" charset="-122"/>
                <a:cs typeface="黑体" panose="02010609060101010101" pitchFamily="49" charset="-122"/>
              </a:rPr>
              <a:t>• ​D.</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特定时期主观因素</a:t>
            </a:r>
            <a:r>
              <a:rPr lang="zh-CN" altLang="en-US" sz="2400" b="1">
                <a:latin typeface="黑体" panose="02010609060101010101" pitchFamily="49" charset="-122"/>
                <a:ea typeface="黑体" panose="02010609060101010101" pitchFamily="49" charset="-122"/>
                <a:cs typeface="黑体" panose="02010609060101010101" pitchFamily="49" charset="-122"/>
              </a:rPr>
              <a:t>：妥协是客观历史条件下的产物，而非单纯主观设计，排除。</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400"/>
              </a:lnSpc>
            </a:pPr>
            <a:r>
              <a:rPr lang="zh-CN" altLang="en-US" sz="2400" b="1">
                <a:solidFill>
                  <a:srgbClr val="2D3BF3"/>
                </a:solidFill>
                <a:latin typeface="黑体" panose="02010609060101010101" pitchFamily="49" charset="-122"/>
                <a:ea typeface="黑体" panose="02010609060101010101" pitchFamily="49" charset="-122"/>
                <a:cs typeface="黑体" panose="02010609060101010101" pitchFamily="49" charset="-122"/>
              </a:rPr>
              <a:t>结论</a:t>
            </a:r>
            <a:r>
              <a:rPr lang="zh-CN" altLang="en-US" sz="2400" b="1">
                <a:latin typeface="黑体" panose="02010609060101010101" pitchFamily="49" charset="-122"/>
                <a:ea typeface="黑体" panose="02010609060101010101" pitchFamily="49" charset="-122"/>
                <a:cs typeface="黑体" panose="02010609060101010101" pitchFamily="49" charset="-122"/>
              </a:rPr>
              <a:t>：英国君主立宪制的独特设计源于其宪政传统的历史延续性，故选</a:t>
            </a:r>
            <a:r>
              <a:rPr lang="en-US" altLang="zh-CN" sz="2400" b="1">
                <a:latin typeface="黑体" panose="02010609060101010101" pitchFamily="49" charset="-122"/>
                <a:ea typeface="黑体" panose="02010609060101010101" pitchFamily="49" charset="-122"/>
                <a:cs typeface="黑体" panose="02010609060101010101" pitchFamily="49" charset="-122"/>
              </a:rPr>
              <a:t> ​C</a:t>
            </a:r>
            <a:r>
              <a:rPr lang="zh-CN" altLang="en-US" sz="2400" b="1">
                <a:latin typeface="黑体" panose="02010609060101010101" pitchFamily="49" charset="-122"/>
                <a:ea typeface="黑体" panose="02010609060101010101" pitchFamily="49" charset="-122"/>
                <a:cs typeface="黑体" panose="02010609060101010101" pitchFamily="49" charset="-122"/>
              </a:rPr>
              <a:t>。</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0" y="0"/>
            <a:ext cx="12192000" cy="5262245"/>
          </a:xfrm>
          <a:prstGeom prst="rect">
            <a:avLst/>
          </a:prstGeom>
        </p:spPr>
        <p:txBody>
          <a:bodyPr wrap="square">
            <a:spAutoFit/>
          </a:bodyPr>
          <a:p>
            <a:pPr marL="0" indent="0" algn="l" defTabSz="266700">
              <a:lnSpc>
                <a:spcPct val="150000"/>
              </a:lnSpc>
              <a:spcBef>
                <a:spcPct val="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26 </a:t>
            </a:r>
            <a:r>
              <a:rPr lang="zh-CN" altLang="en-US" sz="2800" b="1">
                <a:latin typeface="黑体" panose="02010609060101010101" pitchFamily="49" charset="-122"/>
                <a:ea typeface="黑体" panose="02010609060101010101" pitchFamily="49" charset="-122"/>
                <a:cs typeface="黑体" panose="02010609060101010101" pitchFamily="49" charset="-122"/>
              </a:rPr>
              <a:t>．阅读材料，完成下列要求。（</a:t>
            </a:r>
            <a:r>
              <a:rPr lang="en-US" altLang="zh-CN" sz="2800" b="1">
                <a:latin typeface="黑体" panose="02010609060101010101" pitchFamily="49" charset="-122"/>
                <a:ea typeface="黑体" panose="02010609060101010101" pitchFamily="49" charset="-122"/>
                <a:cs typeface="黑体" panose="02010609060101010101" pitchFamily="49" charset="-122"/>
              </a:rPr>
              <a:t>12</a:t>
            </a:r>
            <a:r>
              <a:rPr lang="zh-CN" altLang="en-US" sz="2800" b="1">
                <a:latin typeface="黑体" panose="02010609060101010101" pitchFamily="49" charset="-122"/>
                <a:ea typeface="黑体" panose="02010609060101010101" pitchFamily="49" charset="-122"/>
                <a:cs typeface="黑体" panose="02010609060101010101" pitchFamily="49" charset="-122"/>
              </a:rPr>
              <a:t>分）</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marL="0" indent="0" algn="just" defTabSz="266700">
              <a:lnSpc>
                <a:spcPct val="150000"/>
              </a:lnSpc>
              <a:spcBef>
                <a:spcPct val="0"/>
              </a:spcBef>
              <a:spcAft>
                <a:spcPct val="0"/>
              </a:spcAft>
            </a:pPr>
            <a:r>
              <a:rPr lang="zh-CN" altLang="en-US" sz="2800" b="1">
                <a:latin typeface="黑体" panose="02010609060101010101" pitchFamily="49" charset="-122"/>
                <a:ea typeface="黑体" panose="02010609060101010101" pitchFamily="49" charset="-122"/>
                <a:cs typeface="黑体" panose="02010609060101010101" pitchFamily="49" charset="-122"/>
              </a:rPr>
              <a:t>材料</a:t>
            </a: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历史转型期是人们认识和把握历史发展规律的重要节点，是经济、政治、文化和社会等方面发生深刻变化的时期，这些变化通常标志着一种新的社会形态或生产方式的兴起和发展。史学界普遍认为，世界历史经历过以下几个重要转型期：</a:t>
            </a:r>
            <a:r>
              <a:rPr lang="en-US" altLang="zh-CN" sz="2800" b="1">
                <a:latin typeface="黑体" panose="02010609060101010101" pitchFamily="49" charset="-122"/>
                <a:ea typeface="黑体" panose="02010609060101010101" pitchFamily="49" charset="-122"/>
                <a:cs typeface="黑体" panose="02010609060101010101" pitchFamily="49" charset="-122"/>
              </a:rPr>
              <a:t>15</a:t>
            </a:r>
            <a:r>
              <a:rPr lang="zh-CN" altLang="en-US" sz="2800" b="1">
                <a:latin typeface="黑体" panose="02010609060101010101" pitchFamily="49" charset="-122"/>
                <a:ea typeface="黑体" panose="02010609060101010101" pitchFamily="49" charset="-122"/>
                <a:cs typeface="黑体" panose="02010609060101010101" pitchFamily="49" charset="-122"/>
              </a:rPr>
              <a:t>世纪至</a:t>
            </a:r>
            <a:r>
              <a:rPr lang="en-US" altLang="zh-CN" sz="2800" b="1">
                <a:latin typeface="黑体" panose="02010609060101010101" pitchFamily="49" charset="-122"/>
                <a:ea typeface="黑体" panose="02010609060101010101" pitchFamily="49" charset="-122"/>
                <a:cs typeface="黑体" panose="02010609060101010101" pitchFamily="49" charset="-122"/>
              </a:rPr>
              <a:t>18</a:t>
            </a:r>
            <a:r>
              <a:rPr lang="zh-CN" altLang="en-US" sz="2800" b="1">
                <a:latin typeface="黑体" panose="02010609060101010101" pitchFamily="49" charset="-122"/>
                <a:ea typeface="黑体" panose="02010609060101010101" pitchFamily="49" charset="-122"/>
                <a:cs typeface="黑体" panose="02010609060101010101" pitchFamily="49" charset="-122"/>
              </a:rPr>
              <a:t>世纪、</a:t>
            </a:r>
            <a:r>
              <a:rPr lang="en-US" altLang="zh-CN" sz="2800" b="1">
                <a:latin typeface="黑体" panose="02010609060101010101" pitchFamily="49" charset="-122"/>
                <a:ea typeface="黑体" panose="02010609060101010101" pitchFamily="49" charset="-122"/>
                <a:cs typeface="黑体" panose="02010609060101010101" pitchFamily="49" charset="-122"/>
              </a:rPr>
              <a:t>18</a:t>
            </a:r>
            <a:r>
              <a:rPr lang="zh-CN" altLang="en-US" sz="2800" b="1">
                <a:latin typeface="黑体" panose="02010609060101010101" pitchFamily="49" charset="-122"/>
                <a:ea typeface="黑体" panose="02010609060101010101" pitchFamily="49" charset="-122"/>
                <a:cs typeface="黑体" panose="02010609060101010101" pitchFamily="49" charset="-122"/>
              </a:rPr>
              <a:t>世纪至</a:t>
            </a:r>
            <a:r>
              <a:rPr lang="en-US" altLang="zh-CN" sz="2800" b="1">
                <a:latin typeface="黑体" panose="02010609060101010101" pitchFamily="49" charset="-122"/>
                <a:ea typeface="黑体" panose="02010609060101010101" pitchFamily="49" charset="-122"/>
                <a:cs typeface="黑体" panose="02010609060101010101" pitchFamily="49" charset="-122"/>
              </a:rPr>
              <a:t>19</a:t>
            </a:r>
            <a:r>
              <a:rPr lang="zh-CN" altLang="en-US" sz="2800" b="1">
                <a:latin typeface="黑体" panose="02010609060101010101" pitchFamily="49" charset="-122"/>
                <a:ea typeface="黑体" panose="02010609060101010101" pitchFamily="49" charset="-122"/>
                <a:cs typeface="黑体" panose="02010609060101010101" pitchFamily="49" charset="-122"/>
              </a:rPr>
              <a:t>世纪中后期、</a:t>
            </a:r>
            <a:r>
              <a:rPr lang="en-US" altLang="zh-CN" sz="2800" b="1">
                <a:latin typeface="黑体" panose="02010609060101010101" pitchFamily="49" charset="-122"/>
                <a:ea typeface="黑体" panose="02010609060101010101" pitchFamily="49" charset="-122"/>
                <a:cs typeface="黑体" panose="02010609060101010101" pitchFamily="49" charset="-122"/>
              </a:rPr>
              <a:t>19</a:t>
            </a:r>
            <a:r>
              <a:rPr lang="zh-CN" altLang="en-US" sz="2800" b="1">
                <a:latin typeface="黑体" panose="02010609060101010101" pitchFamily="49" charset="-122"/>
                <a:ea typeface="黑体" panose="02010609060101010101" pitchFamily="49" charset="-122"/>
                <a:cs typeface="黑体" panose="02010609060101010101" pitchFamily="49" charset="-122"/>
              </a:rPr>
              <a:t>世纪末至</a:t>
            </a:r>
            <a:r>
              <a:rPr lang="en-US" altLang="zh-CN" sz="2800" b="1">
                <a:latin typeface="黑体" panose="02010609060101010101" pitchFamily="49" charset="-122"/>
                <a:ea typeface="黑体" panose="02010609060101010101" pitchFamily="49" charset="-122"/>
                <a:cs typeface="黑体" panose="02010609060101010101" pitchFamily="49" charset="-122"/>
              </a:rPr>
              <a:t>20</a:t>
            </a:r>
            <a:r>
              <a:rPr lang="zh-CN" altLang="en-US" sz="2800" b="1">
                <a:latin typeface="黑体" panose="02010609060101010101" pitchFamily="49" charset="-122"/>
                <a:ea typeface="黑体" panose="02010609060101010101" pitchFamily="49" charset="-122"/>
                <a:cs typeface="黑体" panose="02010609060101010101" pitchFamily="49" charset="-122"/>
              </a:rPr>
              <a:t>世纪初、</a:t>
            </a:r>
            <a:r>
              <a:rPr lang="en-US" altLang="zh-CN" sz="2800" b="1">
                <a:latin typeface="黑体" panose="02010609060101010101" pitchFamily="49" charset="-122"/>
                <a:ea typeface="黑体" panose="02010609060101010101" pitchFamily="49" charset="-122"/>
                <a:cs typeface="黑体" panose="02010609060101010101" pitchFamily="49" charset="-122"/>
              </a:rPr>
              <a:t>20</a:t>
            </a:r>
            <a:r>
              <a:rPr lang="zh-CN" altLang="en-US" sz="2800" b="1">
                <a:latin typeface="黑体" panose="02010609060101010101" pitchFamily="49" charset="-122"/>
                <a:ea typeface="黑体" panose="02010609060101010101" pitchFamily="49" charset="-122"/>
                <a:cs typeface="黑体" panose="02010609060101010101" pitchFamily="49" charset="-122"/>
              </a:rPr>
              <a:t>世纪四五十年代，</a:t>
            </a:r>
            <a:r>
              <a:rPr lang="en-US" altLang="zh-CN" sz="2800" b="1">
                <a:latin typeface="黑体" panose="02010609060101010101" pitchFamily="49" charset="-122"/>
                <a:ea typeface="黑体" panose="02010609060101010101" pitchFamily="49" charset="-122"/>
                <a:cs typeface="黑体" panose="02010609060101010101" pitchFamily="49" charset="-122"/>
              </a:rPr>
              <a:t>20</a:t>
            </a:r>
            <a:r>
              <a:rPr lang="zh-CN" altLang="en-US" sz="2800" b="1">
                <a:latin typeface="黑体" panose="02010609060101010101" pitchFamily="49" charset="-122"/>
                <a:ea typeface="黑体" panose="02010609060101010101" pitchFamily="49" charset="-122"/>
                <a:cs typeface="黑体" panose="02010609060101010101" pitchFamily="49" charset="-122"/>
              </a:rPr>
              <a:t>世纪</a:t>
            </a:r>
            <a:r>
              <a:rPr lang="en-US" altLang="zh-CN" sz="2800" b="1">
                <a:latin typeface="黑体" panose="02010609060101010101" pitchFamily="49" charset="-122"/>
                <a:ea typeface="黑体" panose="02010609060101010101" pitchFamily="49" charset="-122"/>
                <a:cs typeface="黑体" panose="02010609060101010101" pitchFamily="49" charset="-122"/>
              </a:rPr>
              <a:t>90</a:t>
            </a:r>
            <a:r>
              <a:rPr lang="zh-CN" altLang="en-US" sz="2800" b="1">
                <a:latin typeface="黑体" panose="02010609060101010101" pitchFamily="49" charset="-122"/>
                <a:ea typeface="黑体" panose="02010609060101010101" pitchFamily="49" charset="-122"/>
                <a:cs typeface="黑体" panose="02010609060101010101" pitchFamily="49" charset="-122"/>
              </a:rPr>
              <a:t>年代以来。</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marL="0" indent="266700" algn="just" defTabSz="266700">
              <a:lnSpc>
                <a:spcPct val="150000"/>
              </a:lnSpc>
              <a:spcBef>
                <a:spcPct val="0"/>
              </a:spcBef>
              <a:spcAft>
                <a:spcPct val="0"/>
              </a:spcAft>
            </a:pPr>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选择一个时期，结合所学世界史知识，以具体史实阐述该时期人类社会的转型变化。</a:t>
            </a:r>
            <a:r>
              <a:rPr lang="zh-CN" altLang="en-US" sz="2800" b="1">
                <a:latin typeface="黑体" panose="02010609060101010101" pitchFamily="49" charset="-122"/>
                <a:ea typeface="黑体" panose="02010609060101010101" pitchFamily="49" charset="-122"/>
                <a:cs typeface="黑体" panose="02010609060101010101" pitchFamily="49" charset="-122"/>
              </a:rPr>
              <a:t>（要求：选择的时期与史实须相互吻合，表述清晰，观点正确。）</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0" y="50800"/>
            <a:ext cx="12192000" cy="7467600"/>
          </a:xfrm>
          <a:prstGeom prst="rect">
            <a:avLst/>
          </a:prstGeom>
        </p:spPr>
        <p:txBody>
          <a:bodyPr wrap="square">
            <a:noAutofit/>
          </a:bodyPr>
          <a:p>
            <a:pPr marL="266700" indent="266700" algn="l" defTabSz="266700" fontAlgn="auto">
              <a:lnSpc>
                <a:spcPts val="4500"/>
              </a:lnSpc>
              <a:spcBef>
                <a:spcPct val="0"/>
              </a:spcBef>
              <a:spcAft>
                <a:spcPct val="0"/>
              </a:spcAft>
            </a:pP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时期</a:t>
            </a:r>
            <a:r>
              <a:rPr lang="zh-CN" altLang="en-US" sz="2800" b="1">
                <a:latin typeface="黑体" panose="02010609060101010101" pitchFamily="49" charset="-122"/>
                <a:ea typeface="黑体" panose="02010609060101010101" pitchFamily="49" charset="-122"/>
                <a:cs typeface="黑体" panose="02010609060101010101" pitchFamily="49" charset="-122"/>
              </a:rPr>
              <a:t>：</a:t>
            </a:r>
            <a:r>
              <a:rPr lang="en-US" altLang="zh-CN" sz="2800" b="1">
                <a:latin typeface="黑体" panose="02010609060101010101" pitchFamily="49" charset="-122"/>
                <a:ea typeface="黑体" panose="02010609060101010101" pitchFamily="49" charset="-122"/>
                <a:cs typeface="黑体" panose="02010609060101010101" pitchFamily="49" charset="-122"/>
              </a:rPr>
              <a:t>15</a:t>
            </a:r>
            <a:r>
              <a:rPr lang="zh-CN" altLang="en-US" sz="2800" b="1">
                <a:latin typeface="黑体" panose="02010609060101010101" pitchFamily="49" charset="-122"/>
                <a:ea typeface="黑体" panose="02010609060101010101" pitchFamily="49" charset="-122"/>
                <a:cs typeface="黑体" panose="02010609060101010101" pitchFamily="49" charset="-122"/>
              </a:rPr>
              <a:t>世纪至</a:t>
            </a:r>
            <a:r>
              <a:rPr lang="en-US" altLang="zh-CN" sz="2800" b="1">
                <a:latin typeface="黑体" panose="02010609060101010101" pitchFamily="49" charset="-122"/>
                <a:ea typeface="黑体" panose="02010609060101010101" pitchFamily="49" charset="-122"/>
                <a:cs typeface="黑体" panose="02010609060101010101" pitchFamily="49" charset="-122"/>
              </a:rPr>
              <a:t>18</a:t>
            </a:r>
            <a:r>
              <a:rPr lang="zh-CN" altLang="en-US" sz="2800" b="1">
                <a:latin typeface="黑体" panose="02010609060101010101" pitchFamily="49" charset="-122"/>
                <a:ea typeface="黑体" panose="02010609060101010101" pitchFamily="49" charset="-122"/>
                <a:cs typeface="黑体" panose="02010609060101010101" pitchFamily="49" charset="-122"/>
              </a:rPr>
              <a:t>世纪</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marL="266700" indent="266700" algn="l" defTabSz="266700" fontAlgn="auto">
              <a:lnSpc>
                <a:spcPts val="4500"/>
              </a:lnSpc>
              <a:spcBef>
                <a:spcPct val="0"/>
              </a:spcBef>
              <a:spcAft>
                <a:spcPct val="0"/>
              </a:spcAft>
            </a:pP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阐述</a:t>
            </a:r>
            <a:r>
              <a:rPr lang="zh-CN" altLang="en-US" sz="2800" b="1">
                <a:latin typeface="黑体" panose="02010609060101010101" pitchFamily="49" charset="-122"/>
                <a:ea typeface="黑体" panose="02010609060101010101" pitchFamily="49" charset="-122"/>
                <a:cs typeface="黑体" panose="02010609060101010101" pitchFamily="49" charset="-122"/>
              </a:rPr>
              <a:t>：此时期是世界古代史向近现代史转变的重要历史阶段。经济上，资本主义经济在欧洲产生并迅速发展；新航路开辟后，世界日益连成一个整体，世界市场开始形成。政治上，欧美早期资产阶级革命爆发，资产阶级代议制确立。文化上，文艺复兴、宗教改革和启蒙运动把人从封建神学中解脱出来，解放了人们的思想，传播了人文主义、理性主义；哥白尼“日心说”的发表、牛顿经典力学体系的建立，近代自然科学产生并得以发展。国际关系上，西欧国家对外殖民扩张，亚非拉广大地区逐渐沦为殖民地和半殖民地，形成以欧洲为中心的国际关系新格局。</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marL="266700" indent="266700" algn="l" defTabSz="266700" fontAlgn="auto">
              <a:lnSpc>
                <a:spcPts val="4500"/>
              </a:lnSpc>
              <a:spcBef>
                <a:spcPct val="0"/>
              </a:spcBef>
              <a:spcAft>
                <a:spcPct val="0"/>
              </a:spcAft>
            </a:pPr>
            <a:r>
              <a:rPr lang="zh-CN" altLang="en-US" sz="2800" b="1">
                <a:latin typeface="黑体" panose="02010609060101010101" pitchFamily="49" charset="-122"/>
                <a:ea typeface="黑体" panose="02010609060101010101" pitchFamily="49" charset="-122"/>
                <a:cs typeface="黑体" panose="02010609060101010101" pitchFamily="49" charset="-122"/>
              </a:rPr>
              <a:t>综上所述，这一时期，人类社会开始从封建社会向资本主义过渡、农耕文明向工业文明转型。</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pPr marL="0" indent="0" algn="just" defTabSz="266700">
              <a:lnSpc>
                <a:spcPct val="135000"/>
              </a:lnSpc>
              <a:spcBef>
                <a:spcPct val="0"/>
              </a:spcBef>
              <a:spcAft>
                <a:spcPct val="0"/>
              </a:spcAft>
            </a:pPr>
            <a:r>
              <a:rPr lang="en-US" altLang="zh-CN" sz="1600" b="1">
                <a:latin typeface="黑体" panose="02010609060101010101" pitchFamily="49" charset="-122"/>
                <a:ea typeface="黑体" panose="02010609060101010101" pitchFamily="49" charset="-122"/>
                <a:cs typeface="黑体" panose="02010609060101010101" pitchFamily="49" charset="-122"/>
              </a:rPr>
              <a:t> </a:t>
            </a:r>
            <a:endParaRPr lang="en-US" altLang="zh-CN" sz="1600" b="1">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Tree>
    <p:custDataLst>
      <p:tags r:id="rId1"/>
    </p:custData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Tree>
    <p:custDataLst>
      <p:tags r:id="rId1"/>
    </p:custDataLst>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6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TABLE_ENDDRAG_ORIGIN_RECT" val="822*260"/>
  <p:tag name="TABLE_ENDDRAG_RECT" val="74*227*822*260"/>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BEAUTIFY_FLAG" val="#wm#"/>
  <p:tag name="KSO_WM_TEMPLATE_CATEGORY" val="custom"/>
  <p:tag name="KSO_WM_TEMPLATE_INDEX" val="20205081"/>
</p:tagLst>
</file>

<file path=ppt/tags/tag68.xml><?xml version="1.0" encoding="utf-8"?>
<p:tagLst xmlns:p="http://schemas.openxmlformats.org/presentationml/2006/main">
  <p:tag name="KSO_WM_BEAUTIFY_FLAG" val="#wm#"/>
  <p:tag name="KSO_WM_TEMPLATE_CATEGORY" val="custom"/>
  <p:tag name="KSO_WM_TEMPLATE_INDEX" val="20205081"/>
</p:tagLst>
</file>

<file path=ppt/tags/tag69.xml><?xml version="1.0" encoding="utf-8"?>
<p:tagLst xmlns:p="http://schemas.openxmlformats.org/presentationml/2006/main">
  <p:tag name="KSO_WM_BEAUTIFY_FLAG" val="#wm#"/>
  <p:tag name="KSO_WM_TEMPLATE_CATEGORY" val="custom"/>
  <p:tag name="KSO_WM_TEMPLATE_INDEX" val="20205081"/>
</p:tagLst>
</file>

<file path=ppt/tags/tag70.xml><?xml version="1.0" encoding="utf-8"?>
<p:tagLst xmlns:p="http://schemas.openxmlformats.org/presentationml/2006/main">
  <p:tag name="KSO_WM_BEAUTIFY_FLAG" val="#wm#"/>
  <p:tag name="KSO_WM_TEMPLATE_CATEGORY" val="custom"/>
  <p:tag name="KSO_WM_TEMPLATE_INDEX" val="20205081"/>
</p:tagLst>
</file>

<file path=ppt/tags/tag71.xml><?xml version="1.0" encoding="utf-8"?>
<p:tagLst xmlns:p="http://schemas.openxmlformats.org/presentationml/2006/main">
  <p:tag name="KSO_WM_BEAUTIFY_FLAG" val="#wm#"/>
  <p:tag name="KSO_WM_TEMPLATE_CATEGORY" val="custom"/>
  <p:tag name="KSO_WM_TEMPLATE_INDEX" val="20205081"/>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BEAUTIFY_FLAG" val="#wm#"/>
  <p:tag name="KSO_WM_TEMPLATE_CATEGORY" val="custom"/>
  <p:tag name="KSO_WM_TEMPLATE_INDEX" val="20205081"/>
</p:tagLst>
</file>

<file path=ppt/tags/tag74.xml><?xml version="1.0" encoding="utf-8"?>
<p:tagLst xmlns:p="http://schemas.openxmlformats.org/presentationml/2006/main">
  <p:tag name="KSO_WM_BEAUTIFY_FLAG" val="#wm#"/>
  <p:tag name="KSO_WM_TEMPLATE_CATEGORY" val="custom"/>
  <p:tag name="KSO_WM_TEMPLATE_INDEX" val="20205081"/>
</p:tagLst>
</file>

<file path=ppt/tags/tag75.xml><?xml version="1.0" encoding="utf-8"?>
<p:tagLst xmlns:p="http://schemas.openxmlformats.org/presentationml/2006/main">
  <p:tag name="KSO_WM_BEAUTIFY_FLAG" val="#wm#"/>
  <p:tag name="KSO_WM_TEMPLATE_CATEGORY" val="custom"/>
  <p:tag name="KSO_WM_TEMPLATE_INDEX" val="20205081"/>
</p:tagLst>
</file>

<file path=ppt/tags/tag76.xml><?xml version="1.0" encoding="utf-8"?>
<p:tagLst xmlns:p="http://schemas.openxmlformats.org/presentationml/2006/main">
  <p:tag name="KSO_WM_BEAUTIFY_FLAG" val="#wm#"/>
  <p:tag name="KSO_WM_TEMPLATE_CATEGORY" val="custom"/>
  <p:tag name="KSO_WM_TEMPLATE_INDEX" val="20205081"/>
</p:tagLst>
</file>

<file path=ppt/tags/tag77.xml><?xml version="1.0" encoding="utf-8"?>
<p:tagLst xmlns:p="http://schemas.openxmlformats.org/presentationml/2006/main">
  <p:tag name="KSO_WM_BEAUTIFY_FLAG" val="#wm#"/>
  <p:tag name="KSO_WM_TEMPLATE_CATEGORY" val="custom"/>
  <p:tag name="KSO_WM_TEMPLATE_INDEX" val="20205081"/>
</p:tagLst>
</file>

<file path=ppt/tags/tag78.xml><?xml version="1.0" encoding="utf-8"?>
<p:tagLst xmlns:p="http://schemas.openxmlformats.org/presentationml/2006/main">
  <p:tag name="KSO_WM_BEAUTIFY_FLAG" val="#wm#"/>
  <p:tag name="KSO_WM_TEMPLATE_CATEGORY" val="custom"/>
  <p:tag name="KSO_WM_TEMPLATE_INDEX" val="20205081"/>
</p:tagLst>
</file>

<file path=ppt/tags/tag79.xml><?xml version="1.0" encoding="utf-8"?>
<p:tagLst xmlns:p="http://schemas.openxmlformats.org/presentationml/2006/main">
  <p:tag name="KSO_WM_BEAUTIFY_FLAG" val="#wm#"/>
  <p:tag name="KSO_WM_TEMPLATE_CATEGORY" val="custom"/>
  <p:tag name="KSO_WM_TEMPLATE_INDEX" val="20205081"/>
</p:tagLst>
</file>

<file path=ppt/tags/tag80.xml><?xml version="1.0" encoding="utf-8"?>
<p:tagLst xmlns:p="http://schemas.openxmlformats.org/presentationml/2006/main">
  <p:tag name="KSO_WM_BEAUTIFY_FLAG" val="#wm#"/>
  <p:tag name="KSO_WM_TEMPLATE_CATEGORY" val="custom"/>
  <p:tag name="KSO_WM_TEMPLATE_INDEX" val="20205081"/>
</p:tagLst>
</file>

<file path=ppt/tags/tag81.xml><?xml version="1.0" encoding="utf-8"?>
<p:tagLst xmlns:p="http://schemas.openxmlformats.org/presentationml/2006/main">
  <p:tag name="TABLE_ENDDRAG_ORIGIN_RECT" val="431*190"/>
  <p:tag name="TABLE_ENDDRAG_RECT" val="395*55*431*190"/>
</p:tagLst>
</file>

<file path=ppt/tags/tag82.xml><?xml version="1.0" encoding="utf-8"?>
<p:tagLst xmlns:p="http://schemas.openxmlformats.org/presentationml/2006/main">
  <p:tag name="KSO_WM_BEAUTIFY_FLAG" val="#wm#"/>
  <p:tag name="KSO_WM_TEMPLATE_CATEGORY" val="custom"/>
  <p:tag name="KSO_WM_TEMPLATE_INDEX" val="20205081"/>
</p:tagLst>
</file>

<file path=ppt/tags/tag83.xml><?xml version="1.0" encoding="utf-8"?>
<p:tagLst xmlns:p="http://schemas.openxmlformats.org/presentationml/2006/main">
  <p:tag name="KSO_WM_BEAUTIFY_FLAG" val="#wm#"/>
  <p:tag name="KSO_WM_TEMPLATE_CATEGORY" val="custom"/>
  <p:tag name="KSO_WM_TEMPLATE_INDEX" val="20205081"/>
</p:tagLst>
</file>

<file path=ppt/tags/tag84.xml><?xml version="1.0" encoding="utf-8"?>
<p:tagLst xmlns:p="http://schemas.openxmlformats.org/presentationml/2006/main">
  <p:tag name="KSO_WM_BEAUTIFY_FLAG" val="#wm#"/>
  <p:tag name="KSO_WM_TEMPLATE_CATEGORY" val="custom"/>
  <p:tag name="KSO_WM_TEMPLATE_INDEX" val="20205081"/>
</p:tagLst>
</file>

<file path=ppt/tags/tag85.xml><?xml version="1.0" encoding="utf-8"?>
<p:tagLst xmlns:p="http://schemas.openxmlformats.org/presentationml/2006/main">
  <p:tag name="KSO_WM_BEAUTIFY_FLAG" val="#wm#"/>
  <p:tag name="KSO_WM_TEMPLATE_CATEGORY" val="custom"/>
  <p:tag name="KSO_WM_TEMPLATE_INDEX" val="20205081"/>
</p:tagLst>
</file>

<file path=ppt/tags/tag86.xml><?xml version="1.0" encoding="utf-8"?>
<p:tagLst xmlns:p="http://schemas.openxmlformats.org/presentationml/2006/main">
  <p:tag name="KSO_WM_BEAUTIFY_FLAG" val="#wm#"/>
  <p:tag name="KSO_WM_TEMPLATE_CATEGORY" val="custom"/>
  <p:tag name="KSO_WM_TEMPLATE_INDEX" val="20205081"/>
</p:tagLst>
</file>

<file path=ppt/tags/tag87.xml><?xml version="1.0" encoding="utf-8"?>
<p:tagLst xmlns:p="http://schemas.openxmlformats.org/presentationml/2006/main">
  <p:tag name="KSO_WM_BEAUTIFY_FLAG" val="#wm#"/>
  <p:tag name="KSO_WM_TEMPLATE_CATEGORY" val="custom"/>
  <p:tag name="KSO_WM_TEMPLATE_INDEX" val="20205081"/>
</p:tagLst>
</file>

<file path=ppt/tags/tag88.xml><?xml version="1.0" encoding="utf-8"?>
<p:tagLst xmlns:p="http://schemas.openxmlformats.org/presentationml/2006/main">
  <p:tag name="KSO_WM_BEAUTIFY_FLAG" val="#wm#"/>
  <p:tag name="KSO_WM_TEMPLATE_CATEGORY" val="custom"/>
  <p:tag name="KSO_WM_TEMPLATE_INDEX" val="20205081"/>
</p:tagLst>
</file>

<file path=ppt/tags/tag89.xml><?xml version="1.0" encoding="utf-8"?>
<p:tagLst xmlns:p="http://schemas.openxmlformats.org/presentationml/2006/main">
  <p:tag name="KSO_WM_BEAUTIFY_FLAG" val="#wm#"/>
  <p:tag name="KSO_WM_TEMPLATE_CATEGORY" val="custom"/>
  <p:tag name="KSO_WM_TEMPLATE_INDEX" val="20205081"/>
</p:tagLst>
</file>

<file path=ppt/tags/tag90.xml><?xml version="1.0" encoding="utf-8"?>
<p:tagLst xmlns:p="http://schemas.openxmlformats.org/presentationml/2006/main">
  <p:tag name="KSO_WM_BEAUTIFY_FLAG" val="#wm#"/>
  <p:tag name="KSO_WM_TEMPLATE_CATEGORY" val="custom"/>
  <p:tag name="KSO_WM_TEMPLATE_INDEX" val="20205081"/>
</p:tagLst>
</file>

<file path=ppt/tags/tag91.xml><?xml version="1.0" encoding="utf-8"?>
<p:tagLst xmlns:p="http://schemas.openxmlformats.org/presentationml/2006/main">
  <p:tag name="KSO_WM_BEAUTIFY_FLAG" val="#wm#"/>
  <p:tag name="KSO_WM_TEMPLATE_CATEGORY" val="custom"/>
  <p:tag name="KSO_WM_TEMPLATE_INDEX" val="20205081"/>
</p:tagLst>
</file>

<file path=ppt/tags/tag92.xml><?xml version="1.0" encoding="utf-8"?>
<p:tagLst xmlns:p="http://schemas.openxmlformats.org/presentationml/2006/main">
  <p:tag name="KSO_WM_BEAUTIFY_FLAG" val="#wm#"/>
  <p:tag name="KSO_WM_TEMPLATE_CATEGORY" val="custom"/>
  <p:tag name="KSO_WM_TEMPLATE_INDEX" val="20205081"/>
</p:tagLst>
</file>

<file path=ppt/tags/tag93.xml><?xml version="1.0" encoding="utf-8"?>
<p:tagLst xmlns:p="http://schemas.openxmlformats.org/presentationml/2006/main">
  <p:tag name="KSO_WM_BEAUTIFY_FLAG" val="#wm#"/>
  <p:tag name="KSO_WM_TEMPLATE_CATEGORY" val="custom"/>
  <p:tag name="KSO_WM_TEMPLATE_INDEX" val="20205081"/>
</p:tagLst>
</file>

<file path=ppt/tags/tag94.xml><?xml version="1.0" encoding="utf-8"?>
<p:tagLst xmlns:p="http://schemas.openxmlformats.org/presentationml/2006/main">
  <p:tag name="KSO_WM_BEAUTIFY_FLAG" val="#wm#"/>
  <p:tag name="KSO_WM_TEMPLATE_CATEGORY" val="custom"/>
  <p:tag name="KSO_WM_TEMPLATE_INDEX" val="20205081"/>
</p:tagLst>
</file>

<file path=ppt/tags/tag95.xml><?xml version="1.0" encoding="utf-8"?>
<p:tagLst xmlns:p="http://schemas.openxmlformats.org/presentationml/2006/main">
  <p:tag name="KSO_WM_BEAUTIFY_FLAG" val="#wm#"/>
  <p:tag name="KSO_WM_TEMPLATE_CATEGORY" val="custom"/>
  <p:tag name="KSO_WM_TEMPLATE_INDEX" val="20205081"/>
</p:tagLst>
</file>

<file path=ppt/tags/tag96.xml><?xml version="1.0" encoding="utf-8"?>
<p:tagLst xmlns:p="http://schemas.openxmlformats.org/presentationml/2006/main">
  <p:tag name="KSO_WM_BEAUTIFY_FLAG" val="#wm#"/>
  <p:tag name="KSO_WM_TEMPLATE_CATEGORY" val="custom"/>
  <p:tag name="KSO_WM_TEMPLATE_INDEX" val="20205081"/>
</p:tagLst>
</file>

<file path=ppt/tags/tag97.xml><?xml version="1.0" encoding="utf-8"?>
<p:tagLst xmlns:p="http://schemas.openxmlformats.org/presentationml/2006/main">
  <p:tag name="KSO_WM_BEAUTIFY_FLAG" val="#wm#"/>
  <p:tag name="KSO_WM_TEMPLATE_CATEGORY" val="custom"/>
  <p:tag name="KSO_WM_TEMPLATE_INDEX" val="20205081"/>
</p:tagLst>
</file>

<file path=ppt/tags/tag98.xml><?xml version="1.0" encoding="utf-8"?>
<p:tagLst xmlns:p="http://schemas.openxmlformats.org/presentationml/2006/main">
  <p:tag name="KSO_WM_BEAUTIFY_FLAG" val="#wm#"/>
  <p:tag name="KSO_WM_TEMPLATE_CATEGORY" val="custom"/>
  <p:tag name="KSO_WM_TEMPLATE_INDEX" val="20205081"/>
</p:tagLst>
</file>

<file path=ppt/tags/tag99.xml><?xml version="1.0" encoding="utf-8"?>
<p:tagLst xmlns:p="http://schemas.openxmlformats.org/presentationml/2006/main">
  <p:tag name="KSO_WM_BEAUTIFY_FLAG" val="#wm#"/>
  <p:tag name="KSO_WM_TEMPLATE_CATEGORY" val="custom"/>
  <p:tag name="KSO_WM_TEMPLATE_INDEX" val="20205081"/>
</p:tagLst>
</file>

<file path=ppt/tags/tag100.xml><?xml version="1.0" encoding="utf-8"?>
<p:tagLst xmlns:p="http://schemas.openxmlformats.org/presentationml/2006/main">
  <p:tag name="KSO_WM_BEAUTIFY_FLAG" val="#wm#"/>
  <p:tag name="KSO_WM_TEMPLATE_CATEGORY" val="custom"/>
  <p:tag name="KSO_WM_TEMPLATE_INDEX" val="20205081"/>
</p:tagLst>
</file>

<file path=ppt/tags/tag101.xml><?xml version="1.0" encoding="utf-8"?>
<p:tagLst xmlns:p="http://schemas.openxmlformats.org/presentationml/2006/main">
  <p:tag name="KSO_WM_BEAUTIFY_FLAG" val="#wm#"/>
  <p:tag name="KSO_WM_TEMPLATE_CATEGORY" val="custom"/>
  <p:tag name="KSO_WM_TEMPLATE_INDEX" val="20205081"/>
</p:tagLst>
</file>

<file path=ppt/tags/tag102.xml><?xml version="1.0" encoding="utf-8"?>
<p:tagLst xmlns:p="http://schemas.openxmlformats.org/presentationml/2006/main">
  <p:tag name="KSO_WM_BEAUTIFY_FLAG" val="#wm#"/>
  <p:tag name="KSO_WM_TEMPLATE_CATEGORY" val="custom"/>
  <p:tag name="KSO_WM_TEMPLATE_INDEX" val="20205081"/>
</p:tagLst>
</file>

<file path=ppt/tags/tag103.xml><?xml version="1.0" encoding="utf-8"?>
<p:tagLst xmlns:p="http://schemas.openxmlformats.org/presentationml/2006/main">
  <p:tag name="commondata" val="eyJoZGlkIjoiMjllM2ZhZmE3MWZjY2U4YmY0NTMyOTViYmE2Nzc5ZGEifQ=="/>
  <p:tag name="resource_record_key" val="{&quot;13&quot;:[4364915]}"/>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11560</Words>
  <Application>WPS 演示</Application>
  <PresentationFormat>自定义</PresentationFormat>
  <Paragraphs>473</Paragraphs>
  <Slides>37</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37</vt:i4>
      </vt:variant>
    </vt:vector>
  </HeadingPairs>
  <TitlesOfParts>
    <vt:vector size="50" baseType="lpstr">
      <vt:lpstr>Arial</vt:lpstr>
      <vt:lpstr>宋体</vt:lpstr>
      <vt:lpstr>Wingdings</vt:lpstr>
      <vt:lpstr>Wingdings</vt:lpstr>
      <vt:lpstr>黑体</vt:lpstr>
      <vt:lpstr>Calibri</vt:lpstr>
      <vt:lpstr>Times New Roman</vt:lpstr>
      <vt:lpstr>楷体</vt:lpstr>
      <vt:lpstr>Calibri</vt:lpstr>
      <vt:lpstr>微软雅黑</vt:lpstr>
      <vt:lpstr>Arial Unicode MS</vt:lpstr>
      <vt:lpstr>Arial</vt:lpstr>
      <vt:lpstr>Office 主题​​</vt:lpstr>
      <vt:lpstr>20250412 高三历史小练法（6）</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Administrator</dc:creator>
  <cp:lastModifiedBy>张士陆</cp:lastModifiedBy>
  <cp:revision>556</cp:revision>
  <dcterms:created xsi:type="dcterms:W3CDTF">2019-06-19T02:08:00Z</dcterms:created>
  <dcterms:modified xsi:type="dcterms:W3CDTF">2025-04-15T01:25:54Z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2052-12.1.0.20305</vt:lpwstr>
  </property>
  <property fmtid="{D5CDD505-2E9C-101B-9397-08002B2CF9AE}" pid="3" name="ICV">
    <vt:lpwstr>6E94EA6B988B450290E11D40EE78115C_13</vt:lpwstr>
  </property>
</Properties>
</file>