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fntdata" ContentType="application/x-fontdata"/>
  <Default Extension="png" ContentType="image/pn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Java 23.3-->
<p:presentation xmlns:r="http://schemas.openxmlformats.org/officeDocument/2006/relationships" xmlns:a="http://schemas.openxmlformats.org/drawingml/2006/main" xmlns:p="http://schemas.openxmlformats.org/presentationml/2006/main" embedTrueTypeFonts="1" saveSubsetFonts="1">
  <p:sldMasterIdLst>
    <p:sldMasterId id="2147483648" r:id="rId2"/>
  </p:sldMasterIdLst>
  <p:notesMasterIdLst>
    <p:notesMasterId r:id="rId3"/>
  </p:notesMasterIdLst>
  <p:sldIdLst>
    <p:sldId id="385" r:id="rId4"/>
    <p:sldId id="420" r:id="rId5"/>
    <p:sldId id="346" r:id="rId6"/>
    <p:sldId id="386" r:id="rId7"/>
    <p:sldId id="419" r:id="rId8"/>
    <p:sldId id="343" r:id="rId9"/>
    <p:sldId id="422" r:id="rId10"/>
    <p:sldId id="310" r:id="rId11"/>
    <p:sldId id="387" r:id="rId12"/>
    <p:sldId id="388" r:id="rId13"/>
    <p:sldId id="429" r:id="rId14"/>
    <p:sldId id="423" r:id="rId15"/>
    <p:sldId id="424" r:id="rId16"/>
    <p:sldId id="425" r:id="rId17"/>
    <p:sldId id="430" r:id="rId18"/>
    <p:sldId id="344" r:id="rId19"/>
    <p:sldId id="394" r:id="rId20"/>
    <p:sldId id="400" r:id="rId21"/>
    <p:sldId id="401" r:id="rId22"/>
    <p:sldId id="402" r:id="rId23"/>
    <p:sldId id="403" r:id="rId24"/>
    <p:sldId id="404" r:id="rId25"/>
    <p:sldId id="405" r:id="rId26"/>
    <p:sldId id="415" r:id="rId27"/>
    <p:sldId id="416" r:id="rId28"/>
    <p:sldId id="395" r:id="rId29"/>
    <p:sldId id="426" r:id="rId30"/>
    <p:sldId id="396" r:id="rId31"/>
    <p:sldId id="397" r:id="rId32"/>
    <p:sldId id="345" r:id="rId33"/>
    <p:sldId id="379" r:id="rId34"/>
    <p:sldId id="347" r:id="rId35"/>
    <p:sldId id="350" r:id="rId36"/>
    <p:sldId id="380" r:id="rId37"/>
    <p:sldId id="348" r:id="rId38"/>
    <p:sldId id="398" r:id="rId39"/>
    <p:sldId id="399" r:id="rId40"/>
    <p:sldId id="349" r:id="rId41"/>
    <p:sldId id="408" r:id="rId42"/>
    <p:sldId id="389" r:id="rId43"/>
    <p:sldId id="390" r:id="rId44"/>
    <p:sldId id="393" r:id="rId45"/>
    <p:sldId id="363" r:id="rId46"/>
    <p:sldId id="407" r:id="rId47"/>
    <p:sldId id="409" r:id="rId48"/>
    <p:sldId id="410" r:id="rId49"/>
    <p:sldId id="411" r:id="rId50"/>
    <p:sldId id="428" r:id="rId51"/>
    <p:sldId id="412" r:id="rId52"/>
    <p:sldId id="417" r:id="rId53"/>
    <p:sldId id="418" r:id="rId54"/>
  </p:sldIdLst>
  <p:sldSz cx="12192000" cy="6858000"/>
  <p:notesSz cx="9144000" cy="6858000"/>
  <p:embeddedFontLst>
    <p:embeddedFont>
      <p:font typeface="华文中宋" panose="02010600040101010101" charset="-122"/>
      <p:regular r:id="rId56"/>
    </p:embeddedFont>
    <p:embeddedFont>
      <p:font typeface="微软雅黑" panose="020B0503020204020204" charset="-122"/>
      <p:regular r:id="rId57"/>
    </p:embeddedFont>
    <p:embeddedFont>
      <p:font typeface="Calibri" panose="020F0502020204030204" charset="0"/>
      <p:regular r:id="rId58"/>
      <p:bold r:id="rId59"/>
      <p:italic r:id="rId60"/>
      <p:boldItalic r:id="rId61"/>
    </p:embeddedFont>
    <p:embeddedFont>
      <p:font typeface="黑体" panose="02010609060101010101" pitchFamily="49" charset="-122"/>
      <p:regular r:id="rId62"/>
    </p:embeddedFont>
  </p:embeddedFontLst>
  <p:custDataLst>
    <p:tags r:id="rId55"/>
  </p:custDataLst>
  <p:defaultTex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274" userDrawn="1">
          <p15:clr>
            <a:srgbClr val="A4A3A4"/>
          </p15:clr>
        </p15:guide>
        <p15:guide id="2" pos="3836" userDrawn="1">
          <p15:clr>
            <a:srgbClr val="A4A3A4"/>
          </p15:clr>
        </p15:guide>
      </p15:sldGuideLst>
    </p:ext>
  </p:extLst>
</p:presentation>
</file>

<file path=ppt/commentAuthors.xml><?xml version="1.0" encoding="utf-8"?>
<p:cmAuthorLst xmlns:p="http://schemas.openxmlformats.org/presentationml/2006/main">
  <p:cmAuthor id="1" name="Administrator" initials="A" lastIdx="0" clrIdx="0"/>
  <p:cmAuthor id="2" name="作者" initials="作" lastIdx="0" clrIdx="1"/>
  <p:cmAuthor id="3" name="王鹏皓" initials="王" lastIdx="0" clrIdx="0"/>
</p:cmAuthorLst>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中度样式 4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fill>
          <a:solidFill>
            <a:schemeClr val="accent6">
              <a:tint val="40000"/>
            </a:schemeClr>
          </a:solidFill>
        </a:fill>
      </a:tcStyle>
    </a:band1H>
    <a:band1V>
      <a:tcStyle>
        <a:fill>
          <a:solidFill>
            <a:schemeClr val="accent6">
              <a:tint val="40000"/>
            </a:schemeClr>
          </a:solidFill>
        </a:fill>
      </a:tcStyle>
    </a:band1V>
    <a:lastCol>
      <a:tcTxStyle b="on"/>
    </a:lastCol>
    <a:firstCol>
      <a:tcTxStyle b="on"/>
    </a:firstCol>
    <a:lastRow>
      <a:tcTxStyle b="on"/>
      <a:tcStyle>
        <a:tcBdr>
          <a:top>
            <a:ln w="25400" cmpd="sng">
              <a:solidFill>
                <a:schemeClr val="accent6"/>
              </a:solidFill>
            </a:ln>
          </a:top>
        </a:tcBdr>
        <a:fill>
          <a:solidFill>
            <a:schemeClr val="accent6">
              <a:tint val="20000"/>
            </a:schemeClr>
          </a:solidFill>
        </a:fill>
      </a:tcStyle>
    </a:lastRow>
    <a:firstRow>
      <a:tcTxStyle b="on"/>
      <a:tcStyle>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44" d="100"/>
          <a:sy n="44" d="100"/>
        </p:scale>
        <p:origin x="36" y="642"/>
      </p:cViewPr>
      <p:guideLst>
        <p:guide orient="horz" pos="2274"/>
        <p:guide pos="3836"/>
      </p:guideLst>
    </p:cSldViewPr>
  </p:slideViewPr>
  <p:notesTextViewPr>
    <p:cViewPr>
      <p:scale>
        <a:sx n="1" d="1"/>
        <a:sy n="1" d="1"/>
      </p:scale>
      <p:origin x="0" y="0"/>
    </p:cViewPr>
  </p:notesTextViewPr>
  <p:notesViewPr>
    <p:cSldViewPr>
      <p:cViewPr>
        <p:scale>
          <a:sx n="1" d="100"/>
          <a:sy n="1"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commentAuthors" Target="commentAuthors.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slideMaster" Target="slideMasters/slideMaster1.xml" /><Relationship Id="rId20" Type="http://schemas.openxmlformats.org/officeDocument/2006/relationships/slide" Target="slides/slide17.xml" /><Relationship Id="rId21" Type="http://schemas.openxmlformats.org/officeDocument/2006/relationships/slide" Target="slides/slide18.xml" /><Relationship Id="rId22" Type="http://schemas.openxmlformats.org/officeDocument/2006/relationships/slide" Target="slides/slide19.xml" /><Relationship Id="rId23" Type="http://schemas.openxmlformats.org/officeDocument/2006/relationships/slide" Target="slides/slide20.xml" /><Relationship Id="rId24" Type="http://schemas.openxmlformats.org/officeDocument/2006/relationships/slide" Target="slides/slide21.xml" /><Relationship Id="rId25" Type="http://schemas.openxmlformats.org/officeDocument/2006/relationships/slide" Target="slides/slide22.xml" /><Relationship Id="rId26" Type="http://schemas.openxmlformats.org/officeDocument/2006/relationships/slide" Target="slides/slide23.xml" /><Relationship Id="rId27" Type="http://schemas.openxmlformats.org/officeDocument/2006/relationships/slide" Target="slides/slide24.xml" /><Relationship Id="rId28" Type="http://schemas.openxmlformats.org/officeDocument/2006/relationships/slide" Target="slides/slide25.xml" /><Relationship Id="rId29" Type="http://schemas.openxmlformats.org/officeDocument/2006/relationships/slide" Target="slides/slide26.xml" /><Relationship Id="rId3" Type="http://schemas.openxmlformats.org/officeDocument/2006/relationships/notesMaster" Target="notesMasters/notesMaster1.xml" /><Relationship Id="rId30" Type="http://schemas.openxmlformats.org/officeDocument/2006/relationships/slide" Target="slides/slide27.xml" /><Relationship Id="rId31" Type="http://schemas.openxmlformats.org/officeDocument/2006/relationships/slide" Target="slides/slide28.xml" /><Relationship Id="rId32" Type="http://schemas.openxmlformats.org/officeDocument/2006/relationships/slide" Target="slides/slide29.xml" /><Relationship Id="rId33" Type="http://schemas.openxmlformats.org/officeDocument/2006/relationships/slide" Target="slides/slide30.xml" /><Relationship Id="rId34" Type="http://schemas.openxmlformats.org/officeDocument/2006/relationships/slide" Target="slides/slide31.xml" /><Relationship Id="rId35" Type="http://schemas.openxmlformats.org/officeDocument/2006/relationships/slide" Target="slides/slide32.xml" /><Relationship Id="rId36" Type="http://schemas.openxmlformats.org/officeDocument/2006/relationships/slide" Target="slides/slide33.xml" /><Relationship Id="rId37" Type="http://schemas.openxmlformats.org/officeDocument/2006/relationships/slide" Target="slides/slide34.xml" /><Relationship Id="rId38" Type="http://schemas.openxmlformats.org/officeDocument/2006/relationships/slide" Target="slides/slide35.xml" /><Relationship Id="rId39" Type="http://schemas.openxmlformats.org/officeDocument/2006/relationships/slide" Target="slides/slide36.xml" /><Relationship Id="rId4" Type="http://schemas.openxmlformats.org/officeDocument/2006/relationships/slide" Target="slides/slide1.xml" /><Relationship Id="rId40" Type="http://schemas.openxmlformats.org/officeDocument/2006/relationships/slide" Target="slides/slide37.xml" /><Relationship Id="rId41" Type="http://schemas.openxmlformats.org/officeDocument/2006/relationships/slide" Target="slides/slide38.xml" /><Relationship Id="rId42" Type="http://schemas.openxmlformats.org/officeDocument/2006/relationships/slide" Target="slides/slide39.xml" /><Relationship Id="rId43" Type="http://schemas.openxmlformats.org/officeDocument/2006/relationships/slide" Target="slides/slide40.xml" /><Relationship Id="rId44" Type="http://schemas.openxmlformats.org/officeDocument/2006/relationships/slide" Target="slides/slide41.xml" /><Relationship Id="rId45" Type="http://schemas.openxmlformats.org/officeDocument/2006/relationships/slide" Target="slides/slide42.xml" /><Relationship Id="rId46" Type="http://schemas.openxmlformats.org/officeDocument/2006/relationships/slide" Target="slides/slide43.xml" /><Relationship Id="rId47" Type="http://schemas.openxmlformats.org/officeDocument/2006/relationships/slide" Target="slides/slide44.xml" /><Relationship Id="rId48" Type="http://schemas.openxmlformats.org/officeDocument/2006/relationships/slide" Target="slides/slide45.xml" /><Relationship Id="rId49" Type="http://schemas.openxmlformats.org/officeDocument/2006/relationships/slide" Target="slides/slide46.xml" /><Relationship Id="rId5" Type="http://schemas.openxmlformats.org/officeDocument/2006/relationships/slide" Target="slides/slide2.xml" /><Relationship Id="rId50" Type="http://schemas.openxmlformats.org/officeDocument/2006/relationships/slide" Target="slides/slide47.xml" /><Relationship Id="rId51" Type="http://schemas.openxmlformats.org/officeDocument/2006/relationships/slide" Target="slides/slide48.xml" /><Relationship Id="rId52" Type="http://schemas.openxmlformats.org/officeDocument/2006/relationships/slide" Target="slides/slide49.xml" /><Relationship Id="rId53" Type="http://schemas.openxmlformats.org/officeDocument/2006/relationships/slide" Target="slides/slide50.xml" /><Relationship Id="rId54" Type="http://schemas.openxmlformats.org/officeDocument/2006/relationships/slide" Target="slides/slide51.xml" /><Relationship Id="rId55" Type="http://schemas.openxmlformats.org/officeDocument/2006/relationships/tags" Target="tags/tag18.xml" /><Relationship Id="rId56" Type="http://schemas.openxmlformats.org/officeDocument/2006/relationships/font" Target="fonts/font1.fntdata" /><Relationship Id="rId57" Type="http://schemas.openxmlformats.org/officeDocument/2006/relationships/font" Target="fonts/font2.fntdata" /><Relationship Id="rId58" Type="http://schemas.openxmlformats.org/officeDocument/2006/relationships/font" Target="fonts/font3.fntdata" /><Relationship Id="rId59" Type="http://schemas.openxmlformats.org/officeDocument/2006/relationships/font" Target="fonts/font4.fntdata" /><Relationship Id="rId6" Type="http://schemas.openxmlformats.org/officeDocument/2006/relationships/slide" Target="slides/slide3.xml" /><Relationship Id="rId60" Type="http://schemas.openxmlformats.org/officeDocument/2006/relationships/font" Target="fonts/font5.fntdata" /><Relationship Id="rId61" Type="http://schemas.openxmlformats.org/officeDocument/2006/relationships/font" Target="fonts/font6.fntdata" /><Relationship Id="rId62" Type="http://schemas.openxmlformats.org/officeDocument/2006/relationships/font" Target="fonts/font7.fntdata"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heme" Target="theme/theme1.xml" /><Relationship Id="rId66" Type="http://schemas.openxmlformats.org/officeDocument/2006/relationships/tableStyles" Target="tableStyles.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2514600" y="857250"/>
            <a:ext cx="4114800" cy="2314575"/>
          </a:xfrm>
          <a:prstGeom prst="rect">
            <a:avLst/>
          </a:prstGeom>
          <a:noFill/>
          <a:ln w="12700">
            <a:solidFill>
              <a:prstClr val="black"/>
            </a:solidFill>
          </a:ln>
        </p:spPr>
      </p:sp>
      <p:sp>
        <p:nvSpPr>
          <p:cNvPr id="5" name="备注占位符 4"/>
          <p:cNvSpPr>
            <a:spLocks noGrp="1"/>
          </p:cNvSpPr>
          <p:nvPr>
            <p:ph type="body" sz="quarter" idx="3"/>
          </p:nvPr>
        </p:nvSpPr>
        <p:spPr>
          <a:xfrm>
            <a:off x="914400" y="3300413"/>
            <a:ext cx="7315200" cy="2700338"/>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idx="2"/>
          </p:nvPr>
        </p:nvSpPr>
        <p:spPr/>
      </p:sp>
      <p:sp>
        <p:nvSpPr>
          <p:cNvPr id="3" name="文本占位符 2"/>
          <p:cNvSpPr txBox="1">
            <a:spLocks noGrp="1"/>
          </p:cNvSpPr>
          <p:nvPr>
            <p:ph type="body" idx="3"/>
          </p:nvPr>
        </p:nvSpPr>
        <p:spPr/>
        <p:txBody>
          <a:bodyPr/>
          <a:lstStyle/>
          <a:p>
            <a:r>
              <a:rPr lang="zh-CN" altLang="en-US"/>
              <a:t>宋太祖赵匡胤建国之后﹐为加强中央集权﹐逐步取消节镇兼领支郡﹐使各州直属京师﹐向皇帝奏事。宋太宗太平兴国二年(977)﹐尽罢天下节镇所领支郡﹐从此全国诸州直辖于中央。州的长官称知州事﹐简称知州。又设通判﹑大州两员﹐其馀一员﹐不及万户者不置﹐广南小州有试秩充通判兼知州者﹐与知州均理一州兵民﹑钱谷﹑户口﹑赋役﹑狱讼之政﹐而且“所部官有善否及职事修废﹐得刺举以闻”。府是有着特殊地位的州，首都、陪都和皇帝担任过节度使的州都成为府。军多设在沿边地区，兼领县政，形同州级。后来军等同下州，并非与军事有何关联，故州可退为军，军也可进而为州。监为管理国家经营的矿冶、铸钱、牧马、制盐等区而设，兼理民事。</a:t>
            </a: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2" name="标题 1"/>
          <p:cNvSpPr>
            <a:spLocks noGrp="1"/>
          </p:cNvSpPr>
          <p:nvPr>
            <p:ph type="ctrTitle"/>
          </p:nvPr>
        </p:nvSpPr>
        <p:spPr>
          <a:xfrm>
            <a:off x="1524000" y="1122363"/>
            <a:ext cx="9144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
            </a:fld>
            <a:endParaRPr lang="zh-CN" altLang="en-US">
              <a:latin typeface="Arial" panose="020b0604020202020204" pitchFamily="34" charset="0"/>
            </a:endParaRPr>
          </a:p>
        </p:txBody>
      </p:sp>
    </p:spTree>
  </p:cSld>
  <p:clrMapOvr>
    <a:masterClrMapping/>
  </p:clrMapOvr>
  <p:transition spd="slow">
    <p:wipe/>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
            </a:fld>
            <a:endParaRPr lang="zh-CN" altLang="en-US">
              <a:latin typeface="Arial" panose="020b0604020202020204" pitchFamily="34" charset="0"/>
            </a:endParaRPr>
          </a:p>
        </p:txBody>
      </p:sp>
    </p:spTree>
  </p:cSld>
  <p:clrMapOvr>
    <a:masterClrMapping/>
  </p:clrMapOvr>
  <p:transition spd="slow">
    <p:wipe/>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831850" y="1709738"/>
            <a:ext cx="105156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
            </a:fld>
            <a:endParaRPr lang="zh-CN" altLang="en-US">
              <a:latin typeface="Arial" panose="020b0604020202020204" pitchFamily="34" charset="0"/>
            </a:endParaRPr>
          </a:p>
        </p:txBody>
      </p:sp>
    </p:spTree>
  </p:cSld>
  <p:clrMapOvr>
    <a:masterClrMapping/>
  </p:clrMapOvr>
  <p:transition spd="slow">
    <p:wipe/>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376672"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205728" y="1600200"/>
            <a:ext cx="5376672"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
            </a:fld>
            <a:endParaRPr lang="zh-CN" altLang="en-US">
              <a:latin typeface="Arial" panose="020b0604020202020204" pitchFamily="34" charset="0"/>
            </a:endParaRPr>
          </a:p>
        </p:txBody>
      </p:sp>
    </p:spTree>
  </p:cSld>
  <p:clrMapOvr>
    <a:masterClrMapping/>
  </p:clrMapOvr>
  <p:transition spd="slow">
    <p:wipe/>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a:endParaRPr lang="zh-CN" altLang="en-US">
              <a:latin typeface="Arial" panose="020b0604020202020204" pitchFamily="34" charset="0"/>
            </a:endParaRPr>
          </a:p>
        </p:txBody>
      </p:sp>
      <p:sp>
        <p:nvSpPr>
          <p:cNvPr id="8" name="页脚占位符 7"/>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
            </a:fld>
            <a:endParaRPr lang="zh-CN" altLang="en-US">
              <a:latin typeface="Arial" panose="020b0604020202020204" pitchFamily="34" charset="0"/>
            </a:endParaRPr>
          </a:p>
        </p:txBody>
      </p:sp>
    </p:spTree>
  </p:cSld>
  <p:clrMapOvr>
    <a:masterClrMapping/>
  </p:clrMapOvr>
  <p:transition spd="slow">
    <p:wipe/>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a:endParaRPr lang="zh-CN" altLang="en-US">
              <a:latin typeface="Arial" panose="020b0604020202020204" pitchFamily="34" charset="0"/>
            </a:endParaRPr>
          </a:p>
        </p:txBody>
      </p:sp>
      <p:sp>
        <p:nvSpPr>
          <p:cNvPr id="4" name="页脚占位符 3"/>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
            </a:fld>
            <a:endParaRPr lang="zh-CN" altLang="en-US">
              <a:latin typeface="Arial" panose="020b0604020202020204" pitchFamily="34" charset="0"/>
            </a:endParaRPr>
          </a:p>
        </p:txBody>
      </p:sp>
    </p:spTree>
  </p:cSld>
  <p:clrMapOvr>
    <a:masterClrMapping/>
  </p:clrMapOvr>
  <p:transition spd="slow">
    <p:wipe/>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p:txBody>
          <a:bodyPr/>
          <a:lstStyle/>
          <a:p>
            <a:pPr lvl="0"/>
            <a:endParaRPr lang="zh-CN" altLang="en-US">
              <a:latin typeface="Arial" panose="020b0604020202020204" pitchFamily="34" charset="0"/>
            </a:endParaRPr>
          </a:p>
        </p:txBody>
      </p:sp>
      <p:sp>
        <p:nvSpPr>
          <p:cNvPr id="3" name="页脚占位符 2"/>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
            </a:fld>
            <a:endParaRPr lang="zh-CN" altLang="en-US">
              <a:latin typeface="Arial" panose="020b0604020202020204" pitchFamily="34" charset="0"/>
            </a:endParaRPr>
          </a:p>
        </p:txBody>
      </p:sp>
    </p:spTree>
  </p:cSld>
  <p:clrMapOvr>
    <a:masterClrMapping/>
  </p:clrMapOvr>
  <p:transition spd="slow">
    <p:wipe/>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
            </a:fld>
            <a:endParaRPr lang="zh-CN" altLang="en-US">
              <a:latin typeface="Arial" panose="020b0604020202020204" pitchFamily="34" charset="0"/>
            </a:endParaRPr>
          </a:p>
        </p:txBody>
      </p:sp>
    </p:spTree>
  </p:cSld>
  <p:clrMapOvr>
    <a:masterClrMapping/>
  </p:clrMapOvr>
  <p:transition spd="slow">
    <p:wipe/>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839788" y="457200"/>
            <a:ext cx="4165349"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
            </a:fld>
            <a:endParaRPr lang="zh-CN" altLang="en-US">
              <a:latin typeface="Arial" panose="020b0604020202020204" pitchFamily="34" charset="0"/>
            </a:endParaRPr>
          </a:p>
        </p:txBody>
      </p:sp>
    </p:spTree>
  </p:cSld>
  <p:clrMapOvr>
    <a:masterClrMapping/>
  </p:clrMapOvr>
  <p:transition spd="slow">
    <p:wipe/>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
            </a:fld>
            <a:endParaRPr lang="zh-CN" altLang="en-US">
              <a:latin typeface="Arial" panose="020b0604020202020204" pitchFamily="34" charset="0"/>
            </a:endParaRPr>
          </a:p>
        </p:txBody>
      </p:sp>
    </p:spTree>
  </p:cSld>
  <p:clrMapOvr>
    <a:masterClrMapping/>
  </p:clrMapOvr>
  <p:transition spd="slow">
    <p:wipe/>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版">
    <p:spTree>
      <p:nvGrpSpPr>
        <p:cNvPr id="1" name=""/>
        <p:cNvGrpSpPr/>
        <p:nvPr/>
      </p:nvGrpSpPr>
      <p:grpSpPr>
        <a:xfrm>
          <a:off x="0" y="0"/>
          <a: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0574"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
            </a:fld>
            <a:endParaRPr lang="zh-CN" altLang="en-US">
              <a:latin typeface="Arial" panose="020b0604020202020204" pitchFamily="34" charset="0"/>
            </a:endParaRPr>
          </a:p>
        </p:txBody>
      </p:sp>
    </p:spTree>
  </p:cSld>
  <p:clrMapOvr>
    <a:masterClrMapping/>
  </p:clrMapOvr>
  <p:transition spd="slow">
    <p:wipe/>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image" Target="file:///D:\qq&#25991;&#20214;\712321467\Image\C2C\Image2\%7b75232B38-A165-1FB7-499C-2E1C792CACB5%7d.png" TargetMode="External" /><Relationship Id="rId13" Type="http://schemas.openxmlformats.org/officeDocument/2006/relationships/image" Target="../media/image1.png" /><Relationship Id="rId14"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alpha val="100000"/>
          </a:schemeClr>
        </a:solidFill>
        <a:effectLst/>
      </p:bgPr>
    </p:bg>
    <p:spTree>
      <p:nvGrpSpPr>
        <p:cNvPr id="1" name=""/>
        <p:cNvGrpSpPr/>
        <p:nvPr/>
      </p:nvGrpSpPr>
      <p:grpSpPr>
        <a:xfrm>
          <a:off x="0" y="0"/>
          <a:ext cx="0" cy="0"/>
        </a:xfrm>
      </p:grpSpPr>
      <p:sp>
        <p:nvSpPr>
          <p:cNvPr id="1026" name="标题 1025"/>
          <p:cNvSpPr>
            <a:spLocks noGrp="1"/>
          </p:cNvSpPr>
          <p:nvPr>
            <p:ph type="title"/>
          </p:nvPr>
        </p:nvSpPr>
        <p:spPr>
          <a:xfrm>
            <a:off x="609600" y="274638"/>
            <a:ext cx="10972800" cy="1143000"/>
          </a:xfrm>
          <a:prstGeom prst="rect">
            <a:avLst/>
          </a:prstGeom>
          <a:noFill/>
          <a:ln w="9525">
            <a:noFill/>
          </a:ln>
        </p:spPr>
        <p:txBody>
          <a:bodyPr anchor="ctr" anchorCtr="0"/>
          <a:lstStyle/>
          <a:p>
            <a:pPr lvl="0"/>
            <a:r>
              <a:rPr lang="zh-CN" altLang="en-US"/>
              <a:t>单击此处编辑母版标题样式</a:t>
            </a:r>
            <a:endParaRPr lang="zh-CN" altLang="en-US"/>
          </a:p>
        </p:txBody>
      </p:sp>
      <p:sp>
        <p:nvSpPr>
          <p:cNvPr id="1027" name="文本占位符 1026"/>
          <p:cNvSpPr>
            <a:spLocks noGrp="1"/>
          </p:cNvSpPr>
          <p:nvPr>
            <p:ph type="body" idx="1"/>
          </p:nvPr>
        </p:nvSpPr>
        <p:spPr>
          <a:xfrm>
            <a:off x="609600" y="1600200"/>
            <a:ext cx="10972800" cy="4525963"/>
          </a:xfrm>
          <a:prstGeom prst="rect">
            <a:avLst/>
          </a:prstGeom>
          <a:noFill/>
          <a:ln w="9525">
            <a:noFill/>
          </a:ln>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日期占位符 1027"/>
          <p:cNvSpPr>
            <a:spLocks noGrp="1"/>
          </p:cNvSpPr>
          <p:nvPr>
            <p:ph type="dt" sz="half" idx="2"/>
          </p:nvPr>
        </p:nvSpPr>
        <p:spPr>
          <a:xfrm>
            <a:off x="609600" y="6245225"/>
            <a:ext cx="2844800" cy="476250"/>
          </a:xfrm>
          <a:prstGeom prst="rect">
            <a:avLst/>
          </a:prstGeom>
          <a:noFill/>
          <a:ln w="9525">
            <a:noFill/>
          </a:ln>
        </p:spPr>
        <p:txBody>
          <a:bodyPr/>
          <a:lstStyle>
            <a:lvl1pPr>
              <a:defRPr sz="1400"/>
            </a:lvl1pPr>
          </a:lstStyle>
          <a:p>
            <a:pPr lvl="0"/>
            <a:endParaRPr lang="zh-CN" altLang="en-US">
              <a:latin typeface="Arial" panose="020b0604020202020204" pitchFamily="34" charset="0"/>
            </a:endParaRPr>
          </a:p>
        </p:txBody>
      </p:sp>
      <p:sp>
        <p:nvSpPr>
          <p:cNvPr id="1029" name="页脚占位符 1028"/>
          <p:cNvSpPr>
            <a:spLocks noGrp="1"/>
          </p:cNvSpPr>
          <p:nvPr>
            <p:ph type="ftr" sz="quarter" idx="3"/>
          </p:nvPr>
        </p:nvSpPr>
        <p:spPr>
          <a:xfrm>
            <a:off x="4165600" y="6245225"/>
            <a:ext cx="3860800" cy="476250"/>
          </a:xfrm>
          <a:prstGeom prst="rect">
            <a:avLst/>
          </a:prstGeom>
          <a:noFill/>
          <a:ln w="9525">
            <a:noFill/>
          </a:ln>
        </p:spPr>
        <p:txBody>
          <a:bodyPr/>
          <a:lstStyle>
            <a:lvl1pPr algn="ctr">
              <a:defRPr sz="1400"/>
            </a:lvl1pPr>
          </a:lstStyle>
          <a:p>
            <a:pPr lvl="0"/>
            <a:endParaRPr lang="zh-CN" altLang="en-US">
              <a:latin typeface="Arial" panose="020b0604020202020204" pitchFamily="34" charset="0"/>
            </a:endParaRPr>
          </a:p>
        </p:txBody>
      </p:sp>
      <p:sp>
        <p:nvSpPr>
          <p:cNvPr id="1030" name="灯片编号占位符 1029"/>
          <p:cNvSpPr>
            <a:spLocks noGrp="1"/>
          </p:cNvSpPr>
          <p:nvPr>
            <p:ph type="sldNum" sz="quarter" idx="4"/>
          </p:nvPr>
        </p:nvSpPr>
        <p:spPr>
          <a:xfrm>
            <a:off x="8737600" y="6245225"/>
            <a:ext cx="2844800" cy="476250"/>
          </a:xfrm>
          <a:prstGeom prst="rect">
            <a:avLst/>
          </a:prstGeom>
          <a:noFill/>
          <a:ln w="9525">
            <a:noFill/>
          </a:ln>
        </p:spPr>
        <p:txBody>
          <a:bodyPr/>
          <a:lstStyle>
            <a:lvl1pPr algn="r">
              <a:defRPr sz="1400"/>
            </a:lvl1pPr>
          </a:lstStyle>
          <a:p>
            <a:pPr lvl="0"/>
            <a:fld id="{9A0DB2DC-4C9A-4742-B13C-FB6460FD3503}" type="slidenum">
              <a:rPr lang="zh-CN" altLang="en-US">
                <a:latin typeface="Arial" panose="020b0604020202020204" pitchFamily="34" charset="0"/>
              </a:rPr>
              <a:t/>
            </a:fld>
            <a:endParaRPr lang="zh-CN" altLang="en-US">
              <a:latin typeface="Arial" panose="020b0604020202020204" pitchFamily="34" charset="0"/>
            </a:endParaRPr>
          </a:p>
        </p:txBody>
      </p:sp>
      <p:pic>
        <p:nvPicPr>
          <p:cNvPr id="1031" name="图片 1073743875" descr="学科网 zxxk.com" title=""/>
          <p:cNvPicPr>
            <a:picLocks noChangeAspect="1"/>
          </p:cNvPicPr>
          <p:nvPr/>
        </p:nvPicPr>
        <p:blipFill>
          <a:blip r:embed="rId13" r:link="rId12"/>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wipe/>
  </p:transition>
  <p:timing/>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3.xml" /><Relationship Id="rId3" Type="http://schemas.openxmlformats.org/officeDocument/2006/relationships/tags" Target="../tags/tag4.xml" /><Relationship Id="rId4" Type="http://schemas.openxmlformats.org/officeDocument/2006/relationships/tags" Target="../tags/tag5.xml" /><Relationship Id="rId5" Type="http://schemas.openxmlformats.org/officeDocument/2006/relationships/tags" Target="../tags/tag6.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7.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8.xml" /><Relationship Id="rId3" Type="http://schemas.openxmlformats.org/officeDocument/2006/relationships/tags" Target="../tags/tag9.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0.xml" /><Relationship Id="rId3" Type="http://schemas.openxmlformats.org/officeDocument/2006/relationships/tags" Target="../tags/tag11.xml" /><Relationship Id="rId4" Type="http://schemas.openxmlformats.org/officeDocument/2006/relationships/tags" Target="../tags/tag12.xml" /><Relationship Id="rId5" Type="http://schemas.openxmlformats.org/officeDocument/2006/relationships/tags" Target="../tags/tag13.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5.pn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6.png"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4.xml"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45.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4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5.xml" /></Relationships>
</file>

<file path=ppt/slides/_rels/slide47.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4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6.xml" /></Relationships>
</file>

<file path=ppt/slides/_rels/slide4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7.xml" /></Relationships>
</file>

<file path=ppt/slides/_rels/slide50.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51.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文本框 3" title=""/>
          <p:cNvSpPr txBox="1"/>
          <p:nvPr/>
        </p:nvSpPr>
        <p:spPr>
          <a:xfrm>
            <a:off x="1621790" y="1268730"/>
            <a:ext cx="8947785" cy="3485515"/>
          </a:xfrm>
          <a:prstGeom prst="rect">
            <a:avLst/>
          </a:prstGeom>
          <a:noFill/>
          <a:ln>
            <a:noFill/>
            <a:prstDash val="dash"/>
          </a:ln>
        </p:spPr>
        <p:txBody>
          <a:bodyPr wrap="square" rtlCol="0" anchor="t">
            <a:noAutofit/>
          </a:bodyPr>
          <a:lstStyle/>
          <a:p>
            <a:pPr lvl="0" algn="l">
              <a:lnSpc>
                <a:spcPct val="140000"/>
              </a:lnSpc>
              <a:spcBef>
                <a:spcPct val="0"/>
              </a:spcBef>
              <a:spcAft>
                <a:spcPct val="0"/>
              </a:spcAft>
              <a:buClrTx/>
              <a:buSzTx/>
              <a:buFontTx/>
            </a:pPr>
            <a:endParaRPr lang="zh-CN" altLang="en-US" sz="2600" kern="100">
              <a:latin typeface="华文中宋" panose="02010600040101010101" charset="-122"/>
              <a:ea typeface="华文中宋" panose="02010600040101010101" charset="-122"/>
              <a:cs typeface="华文中宋" panose="02010600040101010101" charset="-122"/>
              <a:sym typeface="+mn-ea"/>
            </a:endParaRPr>
          </a:p>
        </p:txBody>
      </p:sp>
      <p:sp>
        <p:nvSpPr>
          <p:cNvPr id="3" name="圆角矩形 2" title=""/>
          <p:cNvSpPr/>
          <p:nvPr>
            <p:custDataLst>
              <p:tags r:id="rId2"/>
            </p:custDataLst>
          </p:nvPr>
        </p:nvSpPr>
        <p:spPr>
          <a:xfrm>
            <a:off x="2626995" y="2276475"/>
            <a:ext cx="6937375" cy="1035050"/>
          </a:xfrm>
          <a:prstGeom prst="roundRect">
            <a:avLst/>
          </a:prstGeom>
          <a:solidFill>
            <a:srgbClr val="26262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kern="100">
                <a:solidFill>
                  <a:schemeClr val="bg1"/>
                </a:solidFill>
                <a:latin typeface="华文中宋" panose="02010600040101010101" charset="-122"/>
                <a:ea typeface="华文中宋" panose="02010600040101010101" charset="-122"/>
                <a:cs typeface="华文中宋" panose="02010600040101010101" charset="-122"/>
                <a:sym typeface="+mn-ea"/>
              </a:rPr>
              <a:t>专题  易错易混历史概念篇</a:t>
            </a:r>
            <a:endParaRPr lang="zh-CN" altLang="en-US" sz="4000" kern="100">
              <a:solidFill>
                <a:schemeClr val="bg1"/>
              </a:solidFill>
              <a:latin typeface="华文中宋" panose="02010600040101010101" charset="-122"/>
              <a:ea typeface="华文中宋" panose="02010600040101010101" charset="-122"/>
              <a:cs typeface="华文中宋" panose="02010600040101010101" charset="-122"/>
              <a:sym typeface="+mn-ea"/>
            </a:endParaRPr>
          </a:p>
        </p:txBody>
      </p:sp>
    </p:spTree>
  </p:cSld>
  <p:clrMapOvr>
    <a:masterClrMapping/>
  </p:clrMapOvr>
  <p:transition spd="slow">
    <p:wipe/>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4" name="表格 3" title=""/>
          <p:cNvGraphicFramePr>
            <a:graphicFrameLocks noGrp="1"/>
          </p:cNvGraphicFramePr>
          <p:nvPr>
            <p:custDataLst>
              <p:tags r:id="rId2"/>
            </p:custDataLst>
          </p:nvPr>
        </p:nvGraphicFramePr>
        <p:xfrm>
          <a:off x="119380" y="908685"/>
          <a:ext cx="12004040" cy="3934460"/>
        </p:xfrm>
        <a:graphic>
          <a:graphicData uri="http://schemas.openxmlformats.org/drawingml/2006/table">
            <a:tbl>
              <a:tblPr/>
              <a:tblGrid>
                <a:gridCol w="565150"/>
                <a:gridCol w="11438890"/>
              </a:tblGrid>
              <a:tr h="2267585">
                <a:tc>
                  <a:txBody>
                    <a:bodyPr vert="horz" wrap="square"/>
                    <a:lstStyle/>
                    <a:p>
                      <a:pPr marL="0" indent="0" algn="l">
                        <a:lnSpc>
                          <a:spcPct val="150000"/>
                        </a:lnSpc>
                        <a:spcBef>
                          <a:spcPct val="0"/>
                        </a:spcBef>
                        <a:spcAft>
                          <a:spcPct val="0"/>
                        </a:spcAft>
                      </a:pPr>
                      <a:r>
                        <a:rPr lang="zh-CN" altLang="en-US" sz="2400" kern="100">
                          <a:latin typeface="华文中宋" panose="02010600040101010101" charset="-122"/>
                          <a:ea typeface="华文中宋" panose="02010600040101010101" charset="-122"/>
                          <a:cs typeface="华文中宋" panose="02010600040101010101" charset="-122"/>
                        </a:rPr>
                        <a:t>多元</a:t>
                      </a:r>
                      <a:br>
                        <a:rPr lang="zh-CN" altLang="en-US" sz="2400" kern="100">
                          <a:latin typeface="华文中宋" panose="02010600040101010101" charset="-122"/>
                          <a:ea typeface="华文中宋" panose="02010600040101010101" charset="-122"/>
                          <a:cs typeface="华文中宋" panose="02010600040101010101" charset="-122"/>
                        </a:rPr>
                      </a:br>
                      <a:endParaRPr lang="zh-CN" altLang="en-US" sz="2400" kern="100">
                        <a:latin typeface="华文中宋" panose="02010600040101010101" charset="-122"/>
                        <a:ea typeface="华文中宋" panose="02010600040101010101" charset="-122"/>
                        <a:cs typeface="华文中宋" panose="02010600040101010101" charset="-122"/>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vert="horz" wrap="square"/>
                    <a:lstStyle/>
                    <a:p>
                      <a:pPr marL="0" indent="635" algn="l" defTabSz="914400">
                        <a:lnSpc>
                          <a:spcPct val="150000"/>
                        </a:lnSpc>
                        <a:spcBef>
                          <a:spcPct val="0"/>
                        </a:spcBef>
                        <a:spcAft>
                          <a:spcPct val="0"/>
                        </a:spcAft>
                        <a:tabLst>
                          <a:tab pos="2250440"/>
                        </a:tabLst>
                      </a:pPr>
                      <a:r>
                        <a:rPr lang="zh-CN" altLang="en-US" sz="2400" kern="100">
                          <a:latin typeface="华文中宋" panose="02010600040101010101" charset="-122"/>
                          <a:ea typeface="华文中宋" panose="02010600040101010101" charset="-122"/>
                          <a:cs typeface="华文中宋" panose="02010600040101010101" charset="-122"/>
                        </a:rPr>
                        <a:t>强调的是中华文明的</a:t>
                      </a:r>
                      <a:r>
                        <a:rPr lang="zh-CN" altLang="en-US" sz="2400" kern="100">
                          <a:solidFill>
                            <a:srgbClr val="FF0000"/>
                          </a:solidFill>
                          <a:latin typeface="华文中宋" panose="02010600040101010101" charset="-122"/>
                          <a:ea typeface="华文中宋" panose="02010600040101010101" charset="-122"/>
                          <a:cs typeface="华文中宋" panose="02010600040101010101" charset="-122"/>
                        </a:rPr>
                        <a:t>多样性</a:t>
                      </a:r>
                      <a:r>
                        <a:rPr lang="zh-CN" altLang="en-US" sz="2400" kern="100">
                          <a:latin typeface="华文中宋" panose="02010600040101010101" charset="-122"/>
                          <a:ea typeface="华文中宋" panose="02010600040101010101" charset="-122"/>
                          <a:cs typeface="华文中宋" panose="02010600040101010101" charset="-122"/>
                        </a:rPr>
                        <a:t>，其主要包括地域环境多元、经济基础多元、发展历程多元、文化内涵多元</a:t>
                      </a:r>
                      <a:endParaRPr lang="zh-CN" altLang="en-US" sz="2400" kern="100">
                        <a:latin typeface="华文中宋" panose="02010600040101010101" charset="-122"/>
                        <a:ea typeface="华文中宋" panose="02010600040101010101" charset="-122"/>
                        <a:cs typeface="华文中宋" panose="02010600040101010101" charset="-122"/>
                      </a:endParaRPr>
                    </a:p>
                    <a:p>
                      <a:pPr marL="0" indent="635" algn="l" defTabSz="914400">
                        <a:lnSpc>
                          <a:spcPct val="150000"/>
                        </a:lnSpc>
                        <a:spcBef>
                          <a:spcPct val="0"/>
                        </a:spcBef>
                        <a:spcAft>
                          <a:spcPct val="0"/>
                        </a:spcAft>
                        <a:tabLst>
                          <a:tab pos="2250440"/>
                        </a:tabLst>
                      </a:pPr>
                      <a:r>
                        <a:rPr lang="zh-CN" altLang="en-US" sz="2400" kern="100">
                          <a:latin typeface="华文中宋" panose="02010600040101010101" charset="-122"/>
                          <a:ea typeface="华文中宋" panose="02010600040101010101" charset="-122"/>
                          <a:cs typeface="华文中宋" panose="02010600040101010101" charset="-122"/>
                        </a:rPr>
                        <a:t>具体表现：（1）</a:t>
                      </a:r>
                      <a:r>
                        <a:rPr lang="zh-CN" altLang="en-US" sz="2400" kern="100">
                          <a:solidFill>
                            <a:srgbClr val="FF0000"/>
                          </a:solidFill>
                          <a:latin typeface="华文中宋" panose="02010600040101010101" charset="-122"/>
                          <a:ea typeface="华文中宋" panose="02010600040101010101" charset="-122"/>
                          <a:cs typeface="华文中宋" panose="02010600040101010101" charset="-122"/>
                        </a:rPr>
                        <a:t>从文化遗存看</a:t>
                      </a:r>
                      <a:r>
                        <a:rPr lang="zh-CN" altLang="en-US" sz="2400" kern="100">
                          <a:latin typeface="华文中宋" panose="02010600040101010101" charset="-122"/>
                          <a:ea typeface="华文中宋" panose="02010600040101010101" charset="-122"/>
                          <a:cs typeface="华文中宋" panose="02010600040101010101" charset="-122"/>
                        </a:rPr>
                        <a:t>，有仰韶文化、大汶口文化、河姆渡文化、龙山文化、红山文化和良渚文化等（2）</a:t>
                      </a:r>
                      <a:r>
                        <a:rPr lang="zh-CN" altLang="en-US" sz="2400" kern="100">
                          <a:solidFill>
                            <a:srgbClr val="FF0000"/>
                          </a:solidFill>
                          <a:latin typeface="华文中宋" panose="02010600040101010101" charset="-122"/>
                          <a:ea typeface="华文中宋" panose="02010600040101010101" charset="-122"/>
                          <a:cs typeface="华文中宋" panose="02010600040101010101" charset="-122"/>
                        </a:rPr>
                        <a:t>从文化的特点看</a:t>
                      </a:r>
                      <a:r>
                        <a:rPr lang="zh-CN" altLang="en-US" sz="2400" kern="100">
                          <a:latin typeface="华文中宋" panose="02010600040101010101" charset="-122"/>
                          <a:ea typeface="华文中宋" panose="02010600040101010101" charset="-122"/>
                          <a:cs typeface="华文中宋" panose="02010600040101010101" charset="-122"/>
                        </a:rPr>
                        <a:t>，不同地域有不同的特征，如农作物种植上为南稻北粟。（3）</a:t>
                      </a:r>
                      <a:r>
                        <a:rPr lang="zh-CN" altLang="en-US" sz="2400" kern="100">
                          <a:solidFill>
                            <a:srgbClr val="FF0000"/>
                          </a:solidFill>
                          <a:latin typeface="华文中宋" panose="02010600040101010101" charset="-122"/>
                          <a:ea typeface="华文中宋" panose="02010600040101010101" charset="-122"/>
                          <a:cs typeface="华文中宋" panose="02010600040101010101" charset="-122"/>
                        </a:rPr>
                        <a:t>从区域分布看</a:t>
                      </a:r>
                      <a:r>
                        <a:rPr lang="zh-CN" altLang="en-US" sz="2400" kern="100">
                          <a:latin typeface="华文中宋" panose="02010600040101010101" charset="-122"/>
                          <a:ea typeface="华文中宋" panose="02010600040101010101" charset="-122"/>
                          <a:cs typeface="华文中宋" panose="02010600040101010101" charset="-122"/>
                        </a:rPr>
                        <a:t>，涉及黄河流域、长江流域和辽河流域等</a:t>
                      </a:r>
                      <a:endParaRPr lang="zh-CN" altLang="en-US" sz="2400" kern="100">
                        <a:latin typeface="华文中宋" panose="02010600040101010101" charset="-122"/>
                        <a:ea typeface="华文中宋" panose="02010600040101010101" charset="-122"/>
                        <a:cs typeface="华文中宋" panose="02010600040101010101" charset="-122"/>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1666875">
                <a:tc>
                  <a:txBody>
                    <a:bodyPr vert="horz" wrap="square"/>
                    <a:lstStyle/>
                    <a:p>
                      <a:pPr marL="0" indent="0" algn="l">
                        <a:lnSpc>
                          <a:spcPct val="150000"/>
                        </a:lnSpc>
                        <a:spcBef>
                          <a:spcPct val="0"/>
                        </a:spcBef>
                        <a:spcAft>
                          <a:spcPct val="0"/>
                        </a:spcAft>
                      </a:pPr>
                      <a:r>
                        <a:rPr lang="zh-CN" altLang="en-US" sz="2400" kern="100">
                          <a:latin typeface="华文中宋" panose="02010600040101010101" charset="-122"/>
                          <a:ea typeface="华文中宋" panose="02010600040101010101" charset="-122"/>
                          <a:cs typeface="华文中宋" panose="02010600040101010101" charset="-122"/>
                        </a:rPr>
                        <a:t>一体</a:t>
                      </a:r>
                      <a:endParaRPr lang="zh-CN" altLang="en-US" sz="2400" kern="100">
                        <a:latin typeface="华文中宋" panose="02010600040101010101" charset="-122"/>
                        <a:ea typeface="华文中宋" panose="02010600040101010101" charset="-122"/>
                        <a:cs typeface="华文中宋" panose="02010600040101010101" charset="-122"/>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vert="horz" wrap="square"/>
                    <a:lstStyle/>
                    <a:p>
                      <a:pPr marL="0" indent="0" algn="l">
                        <a:lnSpc>
                          <a:spcPct val="150000"/>
                        </a:lnSpc>
                        <a:spcBef>
                          <a:spcPct val="0"/>
                        </a:spcBef>
                        <a:spcAft>
                          <a:spcPct val="0"/>
                        </a:spcAft>
                      </a:pPr>
                      <a:r>
                        <a:rPr lang="zh-CN" altLang="en-US" sz="2400" kern="100">
                          <a:latin typeface="华文中宋" panose="02010600040101010101" charset="-122"/>
                          <a:ea typeface="华文中宋" panose="02010600040101010101" charset="-122"/>
                          <a:cs typeface="华文中宋" panose="02010600040101010101" charset="-122"/>
                        </a:rPr>
                        <a:t>强调的是中华文明的整体性，其主要表现为</a:t>
                      </a:r>
                      <a:r>
                        <a:rPr lang="zh-CN" altLang="en-US" sz="2400" kern="100">
                          <a:solidFill>
                            <a:srgbClr val="FF0000"/>
                          </a:solidFill>
                          <a:latin typeface="华文中宋" panose="02010600040101010101" charset="-122"/>
                          <a:ea typeface="华文中宋" panose="02010600040101010101" charset="-122"/>
                          <a:cs typeface="华文中宋" panose="02010600040101010101" charset="-122"/>
                        </a:rPr>
                        <a:t>经济文化成就</a:t>
                      </a:r>
                      <a:r>
                        <a:rPr lang="zh-CN" altLang="en-US" sz="2400" kern="100">
                          <a:latin typeface="华文中宋" panose="02010600040101010101" charset="-122"/>
                          <a:ea typeface="华文中宋" panose="02010600040101010101" charset="-122"/>
                          <a:cs typeface="华文中宋" panose="02010600040101010101" charset="-122"/>
                        </a:rPr>
                        <a:t>上</a:t>
                      </a:r>
                      <a:r>
                        <a:rPr lang="zh-CN" altLang="en-US" sz="2400" kern="100">
                          <a:solidFill>
                            <a:srgbClr val="FF0000"/>
                          </a:solidFill>
                          <a:latin typeface="华文中宋" panose="02010600040101010101" charset="-122"/>
                          <a:ea typeface="华文中宋" panose="02010600040101010101" charset="-122"/>
                          <a:cs typeface="华文中宋" panose="02010600040101010101" charset="-122"/>
                        </a:rPr>
                        <a:t>存在共性</a:t>
                      </a:r>
                      <a:r>
                        <a:rPr lang="zh-CN" altLang="en-US" sz="2400" kern="100">
                          <a:latin typeface="华文中宋" panose="02010600040101010101" charset="-122"/>
                          <a:ea typeface="华文中宋" panose="02010600040101010101" charset="-122"/>
                          <a:cs typeface="华文中宋" panose="02010600040101010101" charset="-122"/>
                        </a:rPr>
                        <a:t>，</a:t>
                      </a:r>
                      <a:r>
                        <a:rPr lang="zh-CN" altLang="en-US" sz="2400" kern="100">
                          <a:solidFill>
                            <a:srgbClr val="FF0000"/>
                          </a:solidFill>
                          <a:latin typeface="华文中宋" panose="02010600040101010101" charset="-122"/>
                          <a:ea typeface="华文中宋" panose="02010600040101010101" charset="-122"/>
                          <a:cs typeface="华文中宋" panose="02010600040101010101" charset="-122"/>
                        </a:rPr>
                        <a:t>空间</a:t>
                      </a:r>
                      <a:r>
                        <a:rPr lang="zh-CN" altLang="en-US" sz="2400" kern="100">
                          <a:latin typeface="华文中宋" panose="02010600040101010101" charset="-122"/>
                          <a:ea typeface="华文中宋" panose="02010600040101010101" charset="-122"/>
                          <a:cs typeface="华文中宋" panose="02010600040101010101" charset="-122"/>
                        </a:rPr>
                        <a:t>分布上以</a:t>
                      </a:r>
                      <a:r>
                        <a:rPr lang="zh-CN" altLang="en-US" sz="2400" kern="100">
                          <a:solidFill>
                            <a:srgbClr val="FF0000"/>
                          </a:solidFill>
                          <a:latin typeface="华文中宋" panose="02010600040101010101" charset="-122"/>
                          <a:ea typeface="华文中宋" panose="02010600040101010101" charset="-122"/>
                          <a:cs typeface="华文中宋" panose="02010600040101010101" charset="-122"/>
                        </a:rPr>
                        <a:t>中原为核心</a:t>
                      </a:r>
                      <a:r>
                        <a:rPr lang="zh-CN" altLang="en-US" sz="2400" kern="100">
                          <a:latin typeface="华文中宋" panose="02010600040101010101" charset="-122"/>
                          <a:ea typeface="华文中宋" panose="02010600040101010101" charset="-122"/>
                          <a:cs typeface="华文中宋" panose="02010600040101010101" charset="-122"/>
                        </a:rPr>
                        <a:t>。从演进趋势看，多元发展的区域文化在历史演进中逐渐汇聚融合成统一的中华文明</a:t>
                      </a:r>
                      <a:endParaRPr lang="zh-CN" altLang="en-US" sz="2400" kern="100">
                        <a:latin typeface="华文中宋" panose="02010600040101010101" charset="-122"/>
                        <a:ea typeface="华文中宋" panose="02010600040101010101" charset="-122"/>
                        <a:cs typeface="华文中宋" panose="02010600040101010101" charset="-122"/>
                      </a:endParaRPr>
                    </a:p>
                    <a:p>
                      <a:pPr marL="0" indent="635" algn="l" defTabSz="914400">
                        <a:lnSpc>
                          <a:spcPct val="150000"/>
                        </a:lnSpc>
                        <a:spcBef>
                          <a:spcPct val="0"/>
                        </a:spcBef>
                        <a:spcAft>
                          <a:spcPct val="0"/>
                        </a:spcAft>
                        <a:tabLst>
                          <a:tab pos="2250440"/>
                        </a:tabLst>
                      </a:pPr>
                      <a:r>
                        <a:rPr lang="zh-CN" altLang="en-US" sz="2400" kern="100">
                          <a:latin typeface="华文中宋" panose="02010600040101010101" charset="-122"/>
                          <a:ea typeface="华文中宋" panose="02010600040101010101" charset="-122"/>
                          <a:cs typeface="华文中宋" panose="02010600040101010101" charset="-122"/>
                        </a:rPr>
                        <a:t>具体表现：（1）从社会生活看，</a:t>
                      </a:r>
                      <a:r>
                        <a:rPr lang="zh-CN" altLang="en-US" sz="2400" kern="100">
                          <a:solidFill>
                            <a:srgbClr val="FF0000"/>
                          </a:solidFill>
                          <a:latin typeface="华文中宋" panose="02010600040101010101" charset="-122"/>
                          <a:ea typeface="华文中宋" panose="02010600040101010101" charset="-122"/>
                          <a:cs typeface="华文中宋" panose="02010600040101010101" charset="-122"/>
                        </a:rPr>
                        <a:t>各地有共同点</a:t>
                      </a:r>
                      <a:r>
                        <a:rPr lang="zh-CN" altLang="en-US" sz="2400" kern="100">
                          <a:latin typeface="华文中宋" panose="02010600040101010101" charset="-122"/>
                          <a:ea typeface="华文中宋" panose="02010600040101010101" charset="-122"/>
                          <a:cs typeface="华文中宋" panose="02010600040101010101" charset="-122"/>
                        </a:rPr>
                        <a:t>，如制作陶器、从事原始农业、饲养家畜、定居生活等。（2）从</a:t>
                      </a:r>
                      <a:r>
                        <a:rPr lang="zh-CN" altLang="en-US" sz="2400" kern="100">
                          <a:solidFill>
                            <a:srgbClr val="FF0000"/>
                          </a:solidFill>
                          <a:latin typeface="华文中宋" panose="02010600040101010101" charset="-122"/>
                          <a:ea typeface="华文中宋" panose="02010600040101010101" charset="-122"/>
                          <a:cs typeface="华文中宋" panose="02010600040101010101" charset="-122"/>
                        </a:rPr>
                        <a:t>遗存分布看</a:t>
                      </a:r>
                      <a:r>
                        <a:rPr lang="zh-CN" altLang="en-US" sz="2400" kern="100">
                          <a:latin typeface="华文中宋" panose="02010600040101010101" charset="-122"/>
                          <a:ea typeface="华文中宋" panose="02010600040101010101" charset="-122"/>
                          <a:cs typeface="华文中宋" panose="02010600040101010101" charset="-122"/>
                        </a:rPr>
                        <a:t>，中原地区是中华文明起源的核心地区</a:t>
                      </a:r>
                      <a:endParaRPr lang="zh-CN" altLang="en-US" sz="2400" kern="100">
                        <a:latin typeface="华文中宋" panose="02010600040101010101" charset="-122"/>
                        <a:ea typeface="华文中宋" panose="02010600040101010101" charset="-122"/>
                        <a:cs typeface="华文中宋" panose="02010600040101010101" charset="-122"/>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bl>
          </a:graphicData>
        </a:graphic>
      </p:graphicFrame>
      <p:sp>
        <p:nvSpPr>
          <p:cNvPr id="5" name="文本框 4" title=""/>
          <p:cNvSpPr txBox="1"/>
          <p:nvPr/>
        </p:nvSpPr>
        <p:spPr>
          <a:xfrm>
            <a:off x="551815" y="260350"/>
            <a:ext cx="6096000" cy="521970"/>
          </a:xfrm>
          <a:prstGeom prst="rect">
            <a:avLst/>
          </a:prstGeom>
          <a:noFill/>
        </p:spPr>
        <p:txBody>
          <a:bodyPr wrap="square" rtlCol="0" anchor="t">
            <a:spAutoFit/>
          </a:bodyPr>
          <a:lstStyle/>
          <a:p>
            <a:r>
              <a:rPr lang="zh-CN" altLang="en-US" sz="2800" kern="100">
                <a:latin typeface="华文中宋" panose="02010600040101010101" charset="-122"/>
                <a:ea typeface="华文中宋" panose="02010600040101010101" charset="-122"/>
                <a:cs typeface="华文中宋" panose="02010600040101010101" charset="-122"/>
                <a:sym typeface="+mn-ea"/>
              </a:rPr>
              <a:t>概念解读：“多元一体观”</a:t>
            </a:r>
            <a:endParaRPr lang="zh-CN" altLang="en-US" sz="2800" kern="100">
              <a:latin typeface="华文中宋" panose="02010600040101010101" charset="-122"/>
              <a:ea typeface="华文中宋" panose="02010600040101010101" charset="-122"/>
              <a:cs typeface="华文中宋" panose="02010600040101010101" charset="-122"/>
              <a:sym typeface="+mn-ea"/>
            </a:endParaRPr>
          </a:p>
        </p:txBody>
      </p:sp>
    </p:spTree>
  </p:cSld>
  <p:clrMapOvr>
    <a:masterClrMapping/>
  </p:clrMapOvr>
  <p:transition spd="slow">
    <p:wipe/>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文本框 3" title=""/>
          <p:cNvSpPr txBox="1"/>
          <p:nvPr/>
        </p:nvSpPr>
        <p:spPr>
          <a:xfrm>
            <a:off x="191770" y="260350"/>
            <a:ext cx="11597005" cy="5532120"/>
          </a:xfrm>
          <a:prstGeom prst="rect">
            <a:avLst/>
          </a:prstGeom>
          <a:noFill/>
          <a:ln>
            <a:noFill/>
            <a:prstDash val="dash"/>
          </a:ln>
        </p:spPr>
        <p:txBody>
          <a:bodyPr wrap="square" rtlCol="0" anchor="t">
            <a:noAutofit/>
          </a:bodyPr>
          <a:lstStyle/>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【概念】早期国家</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早期国家的形成是多种因素共同作用的结果。</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首先，生产力的提高</a:t>
            </a:r>
            <a:r>
              <a:rPr lang="zh-CN" altLang="en-US" sz="2600" kern="100">
                <a:latin typeface="华文中宋" panose="02010600040101010101" charset="-122"/>
                <a:ea typeface="华文中宋" panose="02010600040101010101" charset="-122"/>
                <a:cs typeface="华文中宋" panose="02010600040101010101" charset="-122"/>
                <a:sym typeface="+mn-ea"/>
              </a:rPr>
              <a:t>是推动社会变革的根本动力。随着</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农业、</a:t>
            </a:r>
            <a:r>
              <a:rPr lang="zh-CN" altLang="en-US" sz="2600" kern="100">
                <a:latin typeface="华文中宋" panose="02010600040101010101" charset="-122"/>
                <a:ea typeface="华文中宋" panose="02010600040101010101" charset="-122"/>
                <a:cs typeface="华文中宋" panose="02010600040101010101" charset="-122"/>
                <a:sym typeface="+mn-ea"/>
              </a:rPr>
              <a:t>畜牧业和手工业的</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发展</a:t>
            </a:r>
            <a:r>
              <a:rPr lang="zh-CN" altLang="en-US" sz="2600" kern="100">
                <a:latin typeface="华文中宋" panose="02010600040101010101" charset="-122"/>
                <a:ea typeface="华文中宋" panose="02010600040101010101" charset="-122"/>
                <a:cs typeface="华文中宋" panose="02010600040101010101" charset="-122"/>
                <a:sym typeface="+mn-ea"/>
              </a:rPr>
              <a:t>，社会财富不断增加，</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人口逐渐集中</a:t>
            </a:r>
            <a:r>
              <a:rPr lang="zh-CN" altLang="en-US" sz="2600" kern="100">
                <a:latin typeface="华文中宋" panose="02010600040101010101" charset="-122"/>
                <a:ea typeface="华文中宋" panose="02010600040101010101" charset="-122"/>
                <a:cs typeface="华文中宋" panose="02010600040101010101" charset="-122"/>
                <a:sym typeface="+mn-ea"/>
              </a:rPr>
              <a:t>，形成了初具规模的</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城市和聚落</a:t>
            </a:r>
            <a:r>
              <a:rPr lang="zh-CN" altLang="en-US" sz="2600" kern="100">
                <a:latin typeface="华文中宋" panose="02010600040101010101" charset="-122"/>
                <a:ea typeface="华文中宋" panose="02010600040101010101" charset="-122"/>
                <a:cs typeface="华文中宋" panose="02010600040101010101" charset="-122"/>
                <a:sym typeface="+mn-ea"/>
              </a:rPr>
              <a:t>，这种经济上的变革为政治上的集中提供了物质基础。</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其次，社会关系复杂化</a:t>
            </a:r>
            <a:r>
              <a:rPr lang="zh-CN" altLang="en-US" sz="2600" kern="100">
                <a:latin typeface="华文中宋" panose="02010600040101010101" charset="-122"/>
                <a:ea typeface="华文中宋" panose="02010600040101010101" charset="-122"/>
                <a:cs typeface="华文中宋" panose="02010600040101010101" charset="-122"/>
                <a:sym typeface="+mn-ea"/>
              </a:rPr>
              <a:t>也是早期国家形成的重要原因。随着生产力和社会分工的发展，</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社会阶层开始分化</a:t>
            </a:r>
            <a:r>
              <a:rPr lang="zh-CN" altLang="en-US" sz="2600" kern="100">
                <a:latin typeface="华文中宋" panose="02010600040101010101" charset="-122"/>
                <a:ea typeface="华文中宋" panose="02010600040101010101" charset="-122"/>
                <a:cs typeface="华文中宋" panose="02010600040101010101" charset="-122"/>
                <a:sym typeface="+mn-ea"/>
              </a:rPr>
              <a:t>，出现了掌握政治、经济、军事和宗教权力的统治阶层与被统治阶层。</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这种阶层分化加剧了社会矛盾，促使了政治组织的出现以维护社会秩序</a:t>
            </a:r>
            <a:r>
              <a:rPr lang="zh-CN" altLang="en-US" sz="2600" kern="100">
                <a:latin typeface="华文中宋" panose="02010600040101010101" charset="-122"/>
                <a:ea typeface="华文中宋" panose="02010600040101010101" charset="-122"/>
                <a:cs typeface="华文中宋" panose="02010600040101010101" charset="-122"/>
                <a:sym typeface="+mn-ea"/>
              </a:rPr>
              <a:t>。最后，文化认同的强化也是早期国家形成的关键因素。在共同的地域、语言、宗教和习俗的基础上，人们逐渐形成了对共同体的认同感和归属感，这种文化认同为国家的形成提供了精神支撑。</a:t>
            </a:r>
            <a:endParaRPr lang="zh-CN" altLang="en-US" sz="2600" kern="100">
              <a:latin typeface="华文中宋" panose="02010600040101010101" charset="-122"/>
              <a:ea typeface="华文中宋" panose="02010600040101010101" charset="-122"/>
              <a:cs typeface="华文中宋" panose="02010600040101010101" charset="-122"/>
              <a:sym typeface="+mn-ea"/>
            </a:endParaRPr>
          </a:p>
        </p:txBody>
      </p:sp>
    </p:spTree>
  </p:cSld>
  <p:clrMapOvr>
    <a:masterClrMapping/>
  </p:clrMapOvr>
  <p:transition spd="slow">
    <p:wipe/>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title=""/>
          <p:cNvSpPr txBox="1">
            <a:spLocks noGrp="1"/>
          </p:cNvSpPr>
          <p:nvPr>
            <p:ph idx="1"/>
          </p:nvPr>
        </p:nvSpPr>
        <p:spPr>
          <a:xfrm>
            <a:off x="479425" y="260350"/>
            <a:ext cx="10972800" cy="3465195"/>
          </a:xfrm>
          <a:noFill/>
          <a:ln>
            <a:noFill/>
            <a:prstDash val="dash"/>
          </a:ln>
        </p:spPr>
        <p:txBody>
          <a:bodyPr wrap="square" rtlCol="0" anchor="t">
            <a:noAutofit/>
          </a:bodyPr>
          <a:lstStyle/>
          <a:p>
            <a:pPr marL="0" lvl="0" algn="l">
              <a:lnSpc>
                <a:spcPct val="140000"/>
              </a:lnSpc>
              <a:spcBef>
                <a:spcPct val="0"/>
              </a:spcBef>
              <a:spcAft>
                <a:spcPct val="0"/>
              </a:spcAft>
              <a:buClrTx/>
              <a:buSzTx/>
              <a:buFontTx/>
              <a:buNone/>
            </a:pPr>
            <a:r>
              <a:rPr lang="zh-CN" altLang="en-US" sz="2600" kern="100">
                <a:latin typeface="华文中宋" panose="02010600040101010101" charset="-122"/>
                <a:ea typeface="华文中宋" panose="02010600040101010101" charset="-122"/>
                <a:cs typeface="华文中宋" panose="02010600040101010101" charset="-122"/>
                <a:sym typeface="+mn-ea"/>
              </a:rPr>
              <a:t>夏商西周早期国家建立了世袭王朝，确立了中央与地方关系的基本架构，具备了职官、军队、刑法等国家机器。</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尽管夏商西周早期国家在不断发展，但它们在很多方面又是不完善的：</a:t>
            </a:r>
            <a:r>
              <a:rPr lang="zh-CN" altLang="en-US" sz="2600" kern="100">
                <a:latin typeface="华文中宋" panose="02010600040101010101" charset="-122"/>
                <a:ea typeface="华文中宋" panose="02010600040101010101" charset="-122"/>
                <a:cs typeface="华文中宋" panose="02010600040101010101" charset="-122"/>
                <a:sym typeface="+mn-ea"/>
              </a:rPr>
              <a:t>血缘关系没有彻底被地缘关系取代，</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部族组织残留严重</a:t>
            </a:r>
            <a:r>
              <a:rPr lang="zh-CN" altLang="en-US" sz="2600" kern="100">
                <a:latin typeface="华文中宋" panose="02010600040101010101" charset="-122"/>
                <a:ea typeface="华文中宋" panose="02010600040101010101" charset="-122"/>
                <a:cs typeface="华文中宋" panose="02010600040101010101" charset="-122"/>
                <a:sym typeface="+mn-ea"/>
              </a:rPr>
              <a:t>，以致国家内部结构往往只能采取部族、方国联盟或分封制</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管理形式，比较松散，中央集权程度不高</a:t>
            </a:r>
            <a:r>
              <a:rPr lang="zh-CN" altLang="en-US" sz="2600" kern="100">
                <a:latin typeface="华文中宋" panose="02010600040101010101" charset="-122"/>
                <a:ea typeface="华文中宋" panose="02010600040101010101" charset="-122"/>
                <a:cs typeface="华文中宋" panose="02010600040101010101" charset="-122"/>
                <a:sym typeface="+mn-ea"/>
              </a:rPr>
              <a:t>。职官系统也只能采取世卿世禄这种固化的等级结构方式。</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国家治理使用礼治而非法治</a:t>
            </a:r>
            <a:r>
              <a:rPr lang="zh-CN" altLang="en-US" sz="2600" kern="100">
                <a:latin typeface="华文中宋" panose="02010600040101010101" charset="-122"/>
                <a:ea typeface="华文中宋" panose="02010600040101010101" charset="-122"/>
                <a:cs typeface="华文中宋" panose="02010600040101010101" charset="-122"/>
                <a:sym typeface="+mn-ea"/>
              </a:rPr>
              <a:t>。</a:t>
            </a:r>
            <a:endParaRPr lang="zh-CN" altLang="en-US" sz="2600" kern="100">
              <a:latin typeface="华文中宋" panose="02010600040101010101" charset="-122"/>
              <a:ea typeface="华文中宋" panose="02010600040101010101" charset="-122"/>
              <a:cs typeface="华文中宋" panose="02010600040101010101" charset="-122"/>
              <a:sym typeface="+mn-ea"/>
            </a:endParaRPr>
          </a:p>
        </p:txBody>
      </p:sp>
      <p:pic>
        <p:nvPicPr>
          <p:cNvPr id="4" name="图片 1" title=""/>
          <p:cNvPicPr>
            <a:picLocks noChangeAspect="1"/>
          </p:cNvPicPr>
          <p:nvPr/>
        </p:nvPicPr>
        <p:blipFill>
          <a:blip r:embed="rId2"/>
          <a:stretch>
            <a:fillRect/>
          </a:stretch>
        </p:blipFill>
        <p:spPr>
          <a:xfrm>
            <a:off x="479425" y="3789045"/>
            <a:ext cx="11256645" cy="2604770"/>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文本框 3" title=""/>
          <p:cNvSpPr txBox="1"/>
          <p:nvPr>
            <p:custDataLst>
              <p:tags r:id="rId2"/>
            </p:custDataLst>
          </p:nvPr>
        </p:nvSpPr>
        <p:spPr>
          <a:xfrm>
            <a:off x="263525" y="3284855"/>
            <a:ext cx="11367770" cy="3500755"/>
          </a:xfrm>
          <a:prstGeom prst="rect">
            <a:avLst/>
          </a:prstGeom>
          <a:noFill/>
          <a:ln>
            <a:noFill/>
            <a:prstDash val="dash"/>
          </a:ln>
        </p:spPr>
        <p:txBody>
          <a:bodyPr wrap="square" rtlCol="0" anchor="t">
            <a:noAutofit/>
          </a:bodyPr>
          <a:lstStyle/>
          <a:p>
            <a:pPr lvl="0" algn="l">
              <a:lnSpc>
                <a:spcPct val="140000"/>
              </a:lnSpc>
              <a:spcBef>
                <a:spcPct val="0"/>
              </a:spcBef>
              <a:spcAft>
                <a:spcPct val="0"/>
              </a:spcAft>
              <a:buClrTx/>
              <a:buSzTx/>
              <a:buFontTx/>
            </a:pPr>
            <a:r>
              <a:rPr lang="en-US" altLang="zh-CN" sz="2600" kern="100">
                <a:latin typeface="华文中宋" panose="02010600040101010101" charset="-122"/>
                <a:ea typeface="华文中宋" panose="02010600040101010101" charset="-122"/>
                <a:cs typeface="华文中宋" panose="02010600040101010101" charset="-122"/>
                <a:sym typeface="+mn-ea"/>
              </a:rPr>
              <a:t>“</a:t>
            </a:r>
            <a:r>
              <a:rPr lang="zh-CN" altLang="en-US" sz="2600" kern="100">
                <a:latin typeface="华文中宋" panose="02010600040101010101" charset="-122"/>
                <a:ea typeface="华文中宋" panose="02010600040101010101" charset="-122"/>
                <a:cs typeface="华文中宋" panose="02010600040101010101" charset="-122"/>
                <a:sym typeface="+mn-ea"/>
              </a:rPr>
              <a:t>中华文明探源工程</a:t>
            </a:r>
            <a:r>
              <a:rPr lang="en-US" altLang="zh-CN" sz="2600" kern="100">
                <a:latin typeface="华文中宋" panose="02010600040101010101" charset="-122"/>
                <a:ea typeface="华文中宋" panose="02010600040101010101" charset="-122"/>
                <a:cs typeface="华文中宋" panose="02010600040101010101" charset="-122"/>
                <a:sym typeface="+mn-ea"/>
              </a:rPr>
              <a:t>”</a:t>
            </a:r>
            <a:r>
              <a:rPr lang="zh-CN" altLang="en-US" sz="2600" kern="100">
                <a:latin typeface="华文中宋" panose="02010600040101010101" charset="-122"/>
                <a:ea typeface="华文中宋" panose="02010600040101010101" charset="-122"/>
                <a:cs typeface="华文中宋" panose="02010600040101010101" charset="-122"/>
                <a:sym typeface="+mn-ea"/>
              </a:rPr>
              <a:t>研究团队提出，社会分工、阶级分化、中心城市、强制性权力四个方面，是中国进入文明社会的突出特征。下列考古发现中，可用来作为社会分工出现的证据的是（</a:t>
            </a:r>
            <a:r>
              <a:rPr lang="en-US" altLang="en-US" sz="2600" kern="100">
                <a:latin typeface="华文中宋" panose="02010600040101010101" charset="-122"/>
                <a:ea typeface="华文中宋" panose="02010600040101010101" charset="-122"/>
                <a:cs typeface="华文中宋" panose="02010600040101010101" charset="-122"/>
                <a:sym typeface="+mn-ea"/>
              </a:rPr>
              <a:t>   </a:t>
            </a:r>
            <a:r>
              <a:rPr lang="zh-CN" altLang="en-US" sz="2600" kern="100">
                <a:latin typeface="华文中宋" panose="02010600040101010101" charset="-122"/>
                <a:ea typeface="华文中宋" panose="02010600040101010101" charset="-122"/>
                <a:cs typeface="华文中宋" panose="02010600040101010101" charset="-122"/>
                <a:sym typeface="+mn-ea"/>
              </a:rPr>
              <a:t>）</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en-US" altLang="zh-CN" sz="2600" kern="100">
                <a:latin typeface="华文中宋" panose="02010600040101010101" charset="-122"/>
                <a:ea typeface="华文中宋" panose="02010600040101010101" charset="-122"/>
                <a:cs typeface="华文中宋" panose="02010600040101010101" charset="-122"/>
                <a:sym typeface="+mn-ea"/>
              </a:rPr>
              <a:t>A</a:t>
            </a:r>
            <a:r>
              <a:rPr lang="zh-CN" altLang="en-US" sz="2600" kern="100">
                <a:latin typeface="华文中宋" panose="02010600040101010101" charset="-122"/>
                <a:ea typeface="华文中宋" panose="02010600040101010101" charset="-122"/>
                <a:cs typeface="华文中宋" panose="02010600040101010101" charset="-122"/>
                <a:sym typeface="+mn-ea"/>
              </a:rPr>
              <a:t>．有较大规模的祭坛和神庙</a:t>
            </a:r>
            <a:r>
              <a:rPr lang="en-US" altLang="zh-CN" sz="2600" kern="100">
                <a:latin typeface="华文中宋" panose="02010600040101010101" charset="-122"/>
                <a:ea typeface="华文中宋" panose="02010600040101010101" charset="-122"/>
                <a:cs typeface="华文中宋" panose="02010600040101010101" charset="-122"/>
                <a:sym typeface="+mn-ea"/>
              </a:rPr>
              <a:t>	 B</a:t>
            </a:r>
            <a:r>
              <a:rPr lang="zh-CN" altLang="en-US" sz="2600" kern="100">
                <a:latin typeface="华文中宋" panose="02010600040101010101" charset="-122"/>
                <a:ea typeface="华文中宋" panose="02010600040101010101" charset="-122"/>
                <a:cs typeface="华文中宋" panose="02010600040101010101" charset="-122"/>
                <a:sym typeface="+mn-ea"/>
              </a:rPr>
              <a:t>．出土大量粟的粮食窖穴</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en-US" altLang="zh-CN" sz="2600" kern="100">
                <a:latin typeface="华文中宋" panose="02010600040101010101" charset="-122"/>
                <a:ea typeface="华文中宋" panose="02010600040101010101" charset="-122"/>
                <a:cs typeface="华文中宋" panose="02010600040101010101" charset="-122"/>
                <a:sym typeface="+mn-ea"/>
              </a:rPr>
              <a:t>C</a:t>
            </a:r>
            <a:r>
              <a:rPr lang="zh-CN" altLang="en-US" sz="2600" kern="100">
                <a:latin typeface="华文中宋" panose="02010600040101010101" charset="-122"/>
                <a:ea typeface="华文中宋" panose="02010600040101010101" charset="-122"/>
                <a:cs typeface="华文中宋" panose="02010600040101010101" charset="-122"/>
                <a:sym typeface="+mn-ea"/>
              </a:rPr>
              <a:t>．墓葬规模和随葬品数量、种类相差悬殊</a:t>
            </a:r>
            <a:r>
              <a:rPr lang="en-US" altLang="zh-CN" sz="2600" kern="100">
                <a:latin typeface="华文中宋" panose="02010600040101010101" charset="-122"/>
                <a:ea typeface="华文中宋" panose="02010600040101010101" charset="-122"/>
                <a:cs typeface="华文中宋" panose="02010600040101010101" charset="-122"/>
                <a:sym typeface="+mn-ea"/>
              </a:rPr>
              <a:t>	</a:t>
            </a:r>
            <a:endParaRPr lang="en-US" altLang="zh-CN"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en-US" altLang="zh-CN" sz="2600" kern="100">
                <a:latin typeface="华文中宋" panose="02010600040101010101" charset="-122"/>
                <a:ea typeface="华文中宋" panose="02010600040101010101" charset="-122"/>
                <a:cs typeface="华文中宋" panose="02010600040101010101" charset="-122"/>
                <a:sym typeface="+mn-ea"/>
              </a:rPr>
              <a:t>D</a:t>
            </a:r>
            <a:r>
              <a:rPr lang="zh-CN" altLang="en-US" sz="2600" kern="100">
                <a:latin typeface="华文中宋" panose="02010600040101010101" charset="-122"/>
                <a:ea typeface="华文中宋" panose="02010600040101010101" charset="-122"/>
                <a:cs typeface="华文中宋" panose="02010600040101010101" charset="-122"/>
                <a:sym typeface="+mn-ea"/>
              </a:rPr>
              <a:t>．发掘出青铜器、石镰、陶鬲、三足瓮等物品</a:t>
            </a:r>
            <a:endParaRPr lang="zh-CN" altLang="en-US" sz="2600" kern="100">
              <a:latin typeface="华文中宋" panose="02010600040101010101" charset="-122"/>
              <a:ea typeface="华文中宋" panose="02010600040101010101" charset="-122"/>
              <a:cs typeface="华文中宋" panose="02010600040101010101" charset="-122"/>
              <a:sym typeface="+mn-ea"/>
            </a:endParaRPr>
          </a:p>
        </p:txBody>
      </p:sp>
      <p:sp>
        <p:nvSpPr>
          <p:cNvPr id="6" name="文本框 5" title=""/>
          <p:cNvSpPr txBox="1"/>
          <p:nvPr>
            <p:custDataLst>
              <p:tags r:id="rId3"/>
            </p:custDataLst>
          </p:nvPr>
        </p:nvSpPr>
        <p:spPr>
          <a:xfrm>
            <a:off x="10182225" y="4364990"/>
            <a:ext cx="701675" cy="1198880"/>
          </a:xfrm>
          <a:prstGeom prst="rect">
            <a:avLst/>
          </a:prstGeom>
          <a:noFill/>
        </p:spPr>
        <p:txBody>
          <a:bodyPr wrap="square" rtlCol="0">
            <a:spAutoFit/>
          </a:bodyPr>
          <a:lstStyle/>
          <a:p>
            <a:r>
              <a:rPr lang="en-US" altLang="zh-CN" sz="7200">
                <a:solidFill>
                  <a:srgbClr val="FF0000"/>
                </a:solidFill>
              </a:rPr>
              <a:t>D</a:t>
            </a:r>
            <a:endParaRPr lang="en-US" altLang="zh-CN" sz="7200">
              <a:solidFill>
                <a:srgbClr val="FF0000"/>
              </a:solidFill>
            </a:endParaRPr>
          </a:p>
        </p:txBody>
      </p:sp>
      <p:sp>
        <p:nvSpPr>
          <p:cNvPr id="5" name="文本框 4" title=""/>
          <p:cNvSpPr txBox="1"/>
          <p:nvPr>
            <p:custDataLst>
              <p:tags r:id="rId4"/>
            </p:custDataLst>
          </p:nvPr>
        </p:nvSpPr>
        <p:spPr>
          <a:xfrm>
            <a:off x="263525" y="0"/>
            <a:ext cx="11847830" cy="2964180"/>
          </a:xfrm>
          <a:prstGeom prst="rect">
            <a:avLst/>
          </a:prstGeom>
          <a:noFill/>
          <a:ln>
            <a:noFill/>
            <a:prstDash val="dash"/>
          </a:ln>
        </p:spPr>
        <p:txBody>
          <a:bodyPr wrap="square" rtlCol="0" anchor="t">
            <a:noAutofit/>
          </a:bodyPr>
          <a:lstStyle/>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考古发现，二里头时期（约公元前</a:t>
            </a:r>
            <a:r>
              <a:rPr lang="en-US" altLang="zh-CN" sz="2600" kern="100">
                <a:latin typeface="华文中宋" panose="02010600040101010101" charset="-122"/>
                <a:ea typeface="华文中宋" panose="02010600040101010101" charset="-122"/>
                <a:cs typeface="华文中宋" panose="02010600040101010101" charset="-122"/>
                <a:sym typeface="+mn-ea"/>
              </a:rPr>
              <a:t>1750</a:t>
            </a:r>
            <a:r>
              <a:rPr lang="zh-CN" altLang="en-US" sz="2600" kern="100">
                <a:latin typeface="华文中宋" panose="02010600040101010101" charset="-122"/>
                <a:ea typeface="华文中宋" panose="02010600040101010101" charset="-122"/>
                <a:cs typeface="华文中宋" panose="02010600040101010101" charset="-122"/>
                <a:sym typeface="+mn-ea"/>
              </a:rPr>
              <a:t>年至前</a:t>
            </a:r>
            <a:r>
              <a:rPr lang="en-US" altLang="zh-CN" sz="2600" kern="100">
                <a:latin typeface="华文中宋" panose="02010600040101010101" charset="-122"/>
                <a:ea typeface="华文中宋" panose="02010600040101010101" charset="-122"/>
                <a:cs typeface="华文中宋" panose="02010600040101010101" charset="-122"/>
                <a:sym typeface="+mn-ea"/>
              </a:rPr>
              <a:t>1520</a:t>
            </a:r>
            <a:r>
              <a:rPr lang="zh-CN" altLang="en-US" sz="2600" kern="100">
                <a:latin typeface="华文中宋" panose="02010600040101010101" charset="-122"/>
                <a:ea typeface="华文中宋" panose="02010600040101010101" charset="-122"/>
                <a:cs typeface="华文中宋" panose="02010600040101010101" charset="-122"/>
                <a:sym typeface="+mn-ea"/>
              </a:rPr>
              <a:t>年）在鄱阳湖周边的江西新余出现带有二里头文化特征的觚、戈等。二里岗时期（约公元前</a:t>
            </a:r>
            <a:r>
              <a:rPr lang="en-US" altLang="zh-CN" sz="2600" kern="100">
                <a:latin typeface="华文中宋" panose="02010600040101010101" charset="-122"/>
                <a:ea typeface="华文中宋" panose="02010600040101010101" charset="-122"/>
                <a:cs typeface="华文中宋" panose="02010600040101010101" charset="-122"/>
                <a:sym typeface="+mn-ea"/>
              </a:rPr>
              <a:t>1600</a:t>
            </a:r>
            <a:r>
              <a:rPr lang="zh-CN" altLang="en-US" sz="2600" kern="100">
                <a:latin typeface="华文中宋" panose="02010600040101010101" charset="-122"/>
                <a:ea typeface="华文中宋" panose="02010600040101010101" charset="-122"/>
                <a:cs typeface="华文中宋" panose="02010600040101010101" charset="-122"/>
                <a:sym typeface="+mn-ea"/>
              </a:rPr>
              <a:t>年至前</a:t>
            </a:r>
            <a:r>
              <a:rPr lang="en-US" altLang="zh-CN" sz="2600" kern="100">
                <a:latin typeface="华文中宋" panose="02010600040101010101" charset="-122"/>
                <a:ea typeface="华文中宋" panose="02010600040101010101" charset="-122"/>
                <a:cs typeface="华文中宋" panose="02010600040101010101" charset="-122"/>
                <a:sym typeface="+mn-ea"/>
              </a:rPr>
              <a:t>1300</a:t>
            </a:r>
            <a:r>
              <a:rPr lang="zh-CN" altLang="en-US" sz="2600" kern="100">
                <a:latin typeface="华文中宋" panose="02010600040101010101" charset="-122"/>
                <a:ea typeface="华文中宋" panose="02010600040101010101" charset="-122"/>
                <a:cs typeface="华文中宋" panose="02010600040101010101" charset="-122"/>
                <a:sym typeface="+mn-ea"/>
              </a:rPr>
              <a:t>年），鄱阳湖西北岸石灰山、铜岭、荞麦岭的吴城遗址开始出现带有商文化因素的陶器、兵器等。这可用于佐证（</a:t>
            </a:r>
            <a:r>
              <a:rPr lang="en-US" altLang="en-US" sz="2600" kern="100">
                <a:latin typeface="华文中宋" panose="02010600040101010101" charset="-122"/>
                <a:ea typeface="华文中宋" panose="02010600040101010101" charset="-122"/>
                <a:cs typeface="华文中宋" panose="02010600040101010101" charset="-122"/>
                <a:sym typeface="+mn-ea"/>
              </a:rPr>
              <a:t>   </a:t>
            </a:r>
            <a:r>
              <a:rPr lang="zh-CN" altLang="en-US" sz="2600" kern="100">
                <a:latin typeface="华文中宋" panose="02010600040101010101" charset="-122"/>
                <a:ea typeface="华文中宋" panose="02010600040101010101" charset="-122"/>
                <a:cs typeface="华文中宋" panose="02010600040101010101" charset="-122"/>
                <a:sym typeface="+mn-ea"/>
              </a:rPr>
              <a:t>）</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en-US" altLang="zh-CN" sz="2600" kern="100">
                <a:latin typeface="华文中宋" panose="02010600040101010101" charset="-122"/>
                <a:ea typeface="华文中宋" panose="02010600040101010101" charset="-122"/>
                <a:cs typeface="华文中宋" panose="02010600040101010101" charset="-122"/>
                <a:sym typeface="+mn-ea"/>
              </a:rPr>
              <a:t>A</a:t>
            </a:r>
            <a:r>
              <a:rPr lang="zh-CN" altLang="en-US" sz="2600" kern="100">
                <a:latin typeface="华文中宋" panose="02010600040101010101" charset="-122"/>
                <a:ea typeface="华文中宋" panose="02010600040101010101" charset="-122"/>
                <a:cs typeface="华文中宋" panose="02010600040101010101" charset="-122"/>
                <a:sym typeface="+mn-ea"/>
              </a:rPr>
              <a:t>．中原文明向长江流域扩展</a:t>
            </a:r>
            <a:r>
              <a:rPr lang="en-US" altLang="zh-CN" sz="2600" kern="100">
                <a:latin typeface="华文中宋" panose="02010600040101010101" charset="-122"/>
                <a:ea typeface="华文中宋" panose="02010600040101010101" charset="-122"/>
                <a:cs typeface="华文中宋" panose="02010600040101010101" charset="-122"/>
                <a:sym typeface="+mn-ea"/>
              </a:rPr>
              <a:t>	B</a:t>
            </a:r>
            <a:r>
              <a:rPr lang="zh-CN" altLang="en-US" sz="2600" kern="100">
                <a:latin typeface="华文中宋" panose="02010600040101010101" charset="-122"/>
                <a:ea typeface="华文中宋" panose="02010600040101010101" charset="-122"/>
                <a:cs typeface="华文中宋" panose="02010600040101010101" charset="-122"/>
                <a:sym typeface="+mn-ea"/>
              </a:rPr>
              <a:t>．早期文化呈现区域性差异</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en-US" altLang="zh-CN" sz="2600" kern="100">
                <a:latin typeface="华文中宋" panose="02010600040101010101" charset="-122"/>
                <a:ea typeface="华文中宋" panose="02010600040101010101" charset="-122"/>
                <a:cs typeface="华文中宋" panose="02010600040101010101" charset="-122"/>
                <a:sym typeface="+mn-ea"/>
              </a:rPr>
              <a:t>C</a:t>
            </a:r>
            <a:r>
              <a:rPr lang="zh-CN" altLang="en-US" sz="2600" kern="100">
                <a:latin typeface="华文中宋" panose="02010600040101010101" charset="-122"/>
                <a:ea typeface="华文中宋" panose="02010600040101010101" charset="-122"/>
                <a:cs typeface="华文中宋" panose="02010600040101010101" charset="-122"/>
                <a:sym typeface="+mn-ea"/>
              </a:rPr>
              <a:t>．中华文明呈现多元一体</a:t>
            </a:r>
            <a:r>
              <a:rPr lang="en-US" altLang="zh-CN" sz="2600" kern="100">
                <a:latin typeface="华文中宋" panose="02010600040101010101" charset="-122"/>
                <a:ea typeface="华文中宋" panose="02010600040101010101" charset="-122"/>
                <a:cs typeface="华文中宋" panose="02010600040101010101" charset="-122"/>
                <a:sym typeface="+mn-ea"/>
              </a:rPr>
              <a:t>	D</a:t>
            </a:r>
            <a:r>
              <a:rPr lang="zh-CN" altLang="en-US" sz="2600" kern="100">
                <a:latin typeface="华文中宋" panose="02010600040101010101" charset="-122"/>
                <a:ea typeface="华文中宋" panose="02010600040101010101" charset="-122"/>
                <a:cs typeface="华文中宋" panose="02010600040101010101" charset="-122"/>
                <a:sym typeface="+mn-ea"/>
              </a:rPr>
              <a:t>．各地区文明发展齐头并进</a:t>
            </a:r>
            <a:endParaRPr lang="zh-CN" altLang="en-US" sz="2600" kern="100">
              <a:latin typeface="华文中宋" panose="02010600040101010101" charset="-122"/>
              <a:ea typeface="华文中宋" panose="02010600040101010101" charset="-122"/>
              <a:cs typeface="华文中宋" panose="02010600040101010101" charset="-122"/>
              <a:sym typeface="+mn-ea"/>
            </a:endParaRPr>
          </a:p>
        </p:txBody>
      </p:sp>
      <p:sp>
        <p:nvSpPr>
          <p:cNvPr id="7" name="文本框 6" title=""/>
          <p:cNvSpPr txBox="1"/>
          <p:nvPr>
            <p:custDataLst>
              <p:tags r:id="rId5"/>
            </p:custDataLst>
          </p:nvPr>
        </p:nvSpPr>
        <p:spPr>
          <a:xfrm>
            <a:off x="10200640" y="1844675"/>
            <a:ext cx="701675" cy="1198880"/>
          </a:xfrm>
          <a:prstGeom prst="rect">
            <a:avLst/>
          </a:prstGeom>
          <a:noFill/>
        </p:spPr>
        <p:txBody>
          <a:bodyPr wrap="square" rtlCol="0">
            <a:spAutoFit/>
          </a:bodyPr>
          <a:lstStyle/>
          <a:p>
            <a:r>
              <a:rPr lang="en-US" altLang="zh-CN" sz="7200">
                <a:solidFill>
                  <a:srgbClr val="FF0000"/>
                </a:solidFill>
              </a:rPr>
              <a:t>A</a:t>
            </a:r>
            <a:endParaRPr lang="en-US" altLang="zh-CN" sz="7200">
              <a:solidFill>
                <a:srgbClr val="FF0000"/>
              </a:solidFill>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文本框 3" title=""/>
          <p:cNvSpPr txBox="1"/>
          <p:nvPr/>
        </p:nvSpPr>
        <p:spPr>
          <a:xfrm>
            <a:off x="695325" y="1556385"/>
            <a:ext cx="10283190" cy="3485515"/>
          </a:xfrm>
          <a:prstGeom prst="rect">
            <a:avLst/>
          </a:prstGeom>
          <a:noFill/>
          <a:ln>
            <a:noFill/>
            <a:prstDash val="dash"/>
          </a:ln>
        </p:spPr>
        <p:txBody>
          <a:bodyPr wrap="square" rtlCol="0" anchor="t">
            <a:noAutofit/>
          </a:bodyPr>
          <a:lstStyle/>
          <a:p>
            <a:pPr lvl="0" algn="l">
              <a:lnSpc>
                <a:spcPct val="140000"/>
              </a:lnSpc>
              <a:spcBef>
                <a:spcPct val="0"/>
              </a:spcBef>
              <a:spcAft>
                <a:spcPct val="0"/>
              </a:spcAft>
              <a:buClrTx/>
              <a:buSzTx/>
              <a:buFontTx/>
            </a:pPr>
            <a:r>
              <a:rPr lang="zh-CN" altLang="en-US" sz="2600" b="1">
                <a:solidFill>
                  <a:srgbClr val="C00000"/>
                </a:solidFill>
                <a:latin typeface="微软雅黑" panose="020b0503020204020204" charset="-122"/>
                <a:ea typeface="微软雅黑" panose="020b0503020204020204" charset="-122"/>
                <a:cs typeface="华文新魏" panose="02010800040101010101" charset="-122"/>
                <a:sym typeface="+mn-ea"/>
              </a:rPr>
              <a:t>【三教合一、三教并行】</a:t>
            </a:r>
            <a:endParaRPr lang="zh-CN" altLang="en-US" sz="2600" b="1">
              <a:solidFill>
                <a:srgbClr val="C00000"/>
              </a:solidFill>
              <a:latin typeface="微软雅黑" panose="020b0503020204020204" charset="-122"/>
              <a:ea typeface="微软雅黑" panose="020b0503020204020204" charset="-122"/>
              <a:cs typeface="华文新魏" panose="020108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三教合一：是指儒家、道家和佛家三种主要的宗教思想在中国传统文化中相互融合、互相影响的一种现象</a:t>
            </a:r>
            <a:r>
              <a:rPr lang="en-US" altLang="zh-CN" sz="2600" kern="100">
                <a:latin typeface="华文中宋" panose="02010600040101010101" charset="-122"/>
                <a:ea typeface="华文中宋" panose="02010600040101010101" charset="-122"/>
                <a:cs typeface="华文中宋" panose="02010600040101010101" charset="-122"/>
                <a:sym typeface="+mn-ea"/>
              </a:rPr>
              <a:t>‌</a:t>
            </a:r>
            <a:r>
              <a:rPr lang="zh-CN" altLang="en-US" sz="2600" kern="100">
                <a:latin typeface="华文中宋" panose="02010600040101010101" charset="-122"/>
                <a:ea typeface="华文中宋" panose="02010600040101010101" charset="-122"/>
                <a:cs typeface="华文中宋" panose="02010600040101010101" charset="-122"/>
                <a:sym typeface="+mn-ea"/>
              </a:rPr>
              <a:t>，</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强调以儒学为主</a:t>
            </a:r>
            <a:r>
              <a:rPr lang="zh-CN" altLang="en-US" sz="2600" kern="100">
                <a:latin typeface="华文中宋" panose="02010600040101010101" charset="-122"/>
                <a:ea typeface="华文中宋" panose="02010600040101010101" charset="-122"/>
                <a:cs typeface="华文中宋" panose="02010600040101010101" charset="-122"/>
                <a:sym typeface="+mn-ea"/>
              </a:rPr>
              <a:t>，调和并吸收佛教、道教理论。</a:t>
            </a:r>
            <a:r>
              <a:rPr lang="en-US" altLang="zh-CN" sz="2600" kern="100">
                <a:latin typeface="华文中宋" panose="02010600040101010101" charset="-122"/>
                <a:ea typeface="华文中宋" panose="02010600040101010101" charset="-122"/>
                <a:cs typeface="华文中宋" panose="02010600040101010101" charset="-122"/>
                <a:sym typeface="+mn-ea"/>
              </a:rPr>
              <a:t>‌‌</a:t>
            </a:r>
            <a:endParaRPr lang="en-US" altLang="zh-CN"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三教并行</a:t>
            </a:r>
            <a:r>
              <a:rPr lang="zh-CN" altLang="en-US" sz="2600" kern="100">
                <a:latin typeface="华文中宋" panose="02010600040101010101" charset="-122"/>
                <a:ea typeface="华文中宋" panose="02010600040101010101" charset="-122"/>
                <a:cs typeface="华文中宋" panose="02010600040101010101" charset="-122"/>
                <a:sym typeface="+mn-ea"/>
              </a:rPr>
              <a:t>：儒、释、道三教地位平等，没有主次之分，主要体现在</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唐朝开明的</a:t>
            </a:r>
            <a:r>
              <a:rPr lang="zh-CN" altLang="en-US" sz="2600" kern="100">
                <a:latin typeface="华文中宋" panose="02010600040101010101" charset="-122"/>
                <a:ea typeface="华文中宋" panose="02010600040101010101" charset="-122"/>
                <a:cs typeface="华文中宋" panose="02010600040101010101" charset="-122"/>
                <a:sym typeface="+mn-ea"/>
              </a:rPr>
              <a:t>宗教政策。</a:t>
            </a:r>
            <a:endParaRPr lang="zh-CN" altLang="en-US" sz="2600" kern="100">
              <a:latin typeface="华文中宋" panose="02010600040101010101" charset="-122"/>
              <a:ea typeface="华文中宋" panose="02010600040101010101" charset="-122"/>
              <a:cs typeface="华文中宋" panose="02010600040101010101" charset="-122"/>
              <a:sym typeface="+mn-ea"/>
            </a:endParaRPr>
          </a:p>
        </p:txBody>
      </p:sp>
    </p:spTree>
  </p:cSld>
  <p:clrMapOvr>
    <a:masterClrMapping/>
  </p:clrMapOvr>
  <p:transition spd="slow">
    <p:wipe/>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文本框 3" title=""/>
          <p:cNvSpPr txBox="1"/>
          <p:nvPr/>
        </p:nvSpPr>
        <p:spPr>
          <a:xfrm>
            <a:off x="551815" y="692785"/>
            <a:ext cx="10059670" cy="648970"/>
          </a:xfrm>
          <a:prstGeom prst="rect">
            <a:avLst/>
          </a:prstGeom>
          <a:noFill/>
          <a:ln>
            <a:noFill/>
            <a:prstDash val="dash"/>
          </a:ln>
        </p:spPr>
        <p:txBody>
          <a:bodyPr wrap="square" rtlCol="0" anchor="t">
            <a:noAutofit/>
          </a:bodyPr>
          <a:lstStyle/>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【只认识到了</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盐铁官营政策</a:t>
            </a:r>
            <a:r>
              <a:rPr lang="zh-CN" altLang="en-US" sz="2600" kern="100">
                <a:latin typeface="华文中宋" panose="02010600040101010101" charset="-122"/>
                <a:ea typeface="华文中宋" panose="02010600040101010101" charset="-122"/>
                <a:cs typeface="华文中宋" panose="02010600040101010101" charset="-122"/>
                <a:sym typeface="+mn-ea"/>
              </a:rPr>
              <a:t>的积极影响,</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忽略</a:t>
            </a:r>
            <a:r>
              <a:rPr lang="zh-CN" altLang="en-US" sz="2600" kern="100">
                <a:latin typeface="华文中宋" panose="02010600040101010101" charset="-122"/>
                <a:ea typeface="华文中宋" panose="02010600040101010101" charset="-122"/>
                <a:cs typeface="华文中宋" panose="02010600040101010101" charset="-122"/>
                <a:sym typeface="+mn-ea"/>
              </a:rPr>
              <a:t>了其</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消极</a:t>
            </a:r>
            <a:r>
              <a:rPr lang="zh-CN" altLang="en-US" sz="2600" kern="100">
                <a:latin typeface="华文中宋" panose="02010600040101010101" charset="-122"/>
                <a:ea typeface="华文中宋" panose="02010600040101010101" charset="-122"/>
                <a:cs typeface="华文中宋" panose="02010600040101010101" charset="-122"/>
                <a:sym typeface="+mn-ea"/>
              </a:rPr>
              <a:t>影响】</a:t>
            </a:r>
            <a:endParaRPr lang="zh-CN" altLang="en-US" sz="2600" kern="100">
              <a:latin typeface="华文中宋" panose="02010600040101010101" charset="-122"/>
              <a:ea typeface="华文中宋" panose="02010600040101010101" charset="-122"/>
              <a:cs typeface="华文中宋" panose="02010600040101010101" charset="-122"/>
              <a:sym typeface="+mn-ea"/>
            </a:endParaRPr>
          </a:p>
        </p:txBody>
      </p:sp>
      <p:graphicFrame>
        <p:nvGraphicFramePr>
          <p:cNvPr id="5" name="表格 4" title=""/>
          <p:cNvGraphicFramePr>
            <a:graphicFrameLocks noGrp="1"/>
          </p:cNvGraphicFramePr>
          <p:nvPr>
            <p:custDataLst>
              <p:tags r:id="rId2"/>
            </p:custDataLst>
          </p:nvPr>
        </p:nvGraphicFramePr>
        <p:xfrm>
          <a:off x="551815" y="2348865"/>
          <a:ext cx="10841990" cy="3404870"/>
        </p:xfrm>
        <a:graphic>
          <a:graphicData uri="http://schemas.openxmlformats.org/drawingml/2006/table">
            <a:tbl>
              <a:tblPr/>
              <a:tblGrid>
                <a:gridCol w="2032000"/>
                <a:gridCol w="8809990"/>
              </a:tblGrid>
              <a:tr h="1663065">
                <a:tc>
                  <a:txBody>
                    <a:bodyPr vert="horz" wrap="square"/>
                    <a:lstStyle/>
                    <a:p>
                      <a:pPr marL="0" algn="l">
                        <a:lnSpc>
                          <a:spcPct val="140000"/>
                        </a:lnSpc>
                        <a:spcBef>
                          <a:spcPct val="0"/>
                        </a:spcBef>
                        <a:spcAft>
                          <a:spcPct val="0"/>
                        </a:spcAft>
                        <a:buClrTx/>
                        <a:buSzTx/>
                        <a:buFontTx/>
                      </a:pP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rPr>
                        <a:t>积极影响</a:t>
                      </a:r>
                      <a:endParaRPr lang="zh-CN" altLang="en-US" sz="2600" kern="100">
                        <a:solidFill>
                          <a:srgbClr val="FF0000"/>
                        </a:solidFill>
                        <a:latin typeface="华文中宋" panose="02010600040101010101" charset="-122"/>
                        <a:ea typeface="华文中宋" panose="02010600040101010101" charset="-122"/>
                        <a:cs typeface="华文中宋" panose="02010600040101010101" charset="-122"/>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vert="horz" wrap="square"/>
                    <a:lstStyle/>
                    <a:p>
                      <a:pPr mar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rPr>
                        <a:t>将盐铁之利从工商业主手中转移到国家手中,增加了</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rPr>
                        <a:t>国家财政收入</a:t>
                      </a:r>
                      <a:r>
                        <a:rPr lang="zh-CN" altLang="en-US" sz="2600" kern="100">
                          <a:latin typeface="华文中宋" panose="02010600040101010101" charset="-122"/>
                          <a:ea typeface="华文中宋" panose="02010600040101010101" charset="-122"/>
                          <a:cs typeface="华文中宋" panose="02010600040101010101" charset="-122"/>
                        </a:rPr>
                        <a:t>,巩固了统治。也</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rPr>
                        <a:t>打击了富商大贾势力,加强了中央集权</a:t>
                      </a:r>
                      <a:endParaRPr lang="zh-CN" altLang="en-US" sz="2600" kern="100">
                        <a:solidFill>
                          <a:srgbClr val="FF0000"/>
                        </a:solidFill>
                        <a:latin typeface="华文中宋" panose="02010600040101010101" charset="-122"/>
                        <a:ea typeface="华文中宋" panose="02010600040101010101" charset="-122"/>
                        <a:cs typeface="华文中宋" panose="02010600040101010101" charset="-122"/>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1741805">
                <a:tc>
                  <a:txBody>
                    <a:bodyPr vert="horz" wrap="square"/>
                    <a:lstStyle/>
                    <a:p>
                      <a:pPr marL="0" algn="l">
                        <a:lnSpc>
                          <a:spcPct val="140000"/>
                        </a:lnSpc>
                        <a:spcBef>
                          <a:spcPct val="0"/>
                        </a:spcBef>
                        <a:spcAft>
                          <a:spcPct val="0"/>
                        </a:spcAft>
                        <a:buClrTx/>
                        <a:buSzTx/>
                        <a:buFontTx/>
                      </a:pP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rPr>
                        <a:t>消极</a:t>
                      </a:r>
                      <a:r>
                        <a:rPr lang="zh-CN" altLang="en-US" sz="2600" kern="100">
                          <a:latin typeface="华文中宋" panose="02010600040101010101" charset="-122"/>
                          <a:ea typeface="华文中宋" panose="02010600040101010101" charset="-122"/>
                          <a:cs typeface="华文中宋" panose="02010600040101010101" charset="-122"/>
                        </a:rPr>
                        <a:t>影响</a:t>
                      </a:r>
                      <a:endParaRPr lang="zh-CN" altLang="en-US" sz="2600" kern="100">
                        <a:latin typeface="华文中宋" panose="02010600040101010101" charset="-122"/>
                        <a:ea typeface="华文中宋" panose="02010600040101010101" charset="-122"/>
                        <a:cs typeface="华文中宋" panose="02010600040101010101" charset="-122"/>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vert="horz" wrap="square"/>
                    <a:lstStyle/>
                    <a:p>
                      <a:pPr marL="0" algn="l">
                        <a:lnSpc>
                          <a:spcPct val="140000"/>
                        </a:lnSpc>
                        <a:spcBef>
                          <a:spcPct val="0"/>
                        </a:spcBef>
                        <a:spcAft>
                          <a:spcPct val="0"/>
                        </a:spcAft>
                        <a:buClrTx/>
                        <a:buSzTx/>
                        <a:buFontTx/>
                      </a:pP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rPr>
                        <a:t>取消盐铁业的竞争</a:t>
                      </a:r>
                      <a:r>
                        <a:rPr lang="zh-CN" altLang="en-US" sz="2600" kern="100">
                          <a:latin typeface="华文中宋" panose="02010600040101010101" charset="-122"/>
                          <a:ea typeface="华文中宋" panose="02010600040101010101" charset="-122"/>
                          <a:cs typeface="华文中宋" panose="02010600040101010101" charset="-122"/>
                        </a:rPr>
                        <a:t>,不仅使大量商贾流亡,也产生了产品质量低劣、价格昂贵、强迫民众购买等弊病,</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rPr>
                        <a:t>加重了百姓负担,挫伤了一部分百姓的生产积极性</a:t>
                      </a:r>
                      <a:endParaRPr lang="zh-CN" altLang="en-US" sz="2600" kern="100">
                        <a:solidFill>
                          <a:srgbClr val="FF0000"/>
                        </a:solidFill>
                        <a:latin typeface="华文中宋" panose="02010600040101010101" charset="-122"/>
                        <a:ea typeface="华文中宋" panose="02010600040101010101" charset="-122"/>
                        <a:cs typeface="华文中宋" panose="02010600040101010101" charset="-122"/>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bl>
          </a:graphicData>
        </a:graphic>
      </p:graphicFrame>
    </p:spTree>
  </p:cSld>
  <p:clrMapOvr>
    <a:masterClrMapping/>
  </p:clrMapOvr>
  <p:transition spd="slow">
    <p:wipe/>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1"/>
        </a:solidFill>
        <a:effectLst/>
      </p:bgPr>
    </p:bg>
    <p:spTree>
      <p:nvGrpSpPr>
        <p:cNvPr id="1" name=""/>
        <p:cNvGrpSpPr/>
        <p:nvPr/>
      </p:nvGrpSpPr>
      <p:grpSpPr>
        <a:xfrm>
          <a:off x="0" y="0"/>
          <a:ext cx="0" cy="0"/>
        </a:xfrm>
      </p:grpSpPr>
      <p:sp>
        <p:nvSpPr>
          <p:cNvPr id="2" name="文本框 1" title=""/>
          <p:cNvSpPr txBox="1"/>
          <p:nvPr/>
        </p:nvSpPr>
        <p:spPr>
          <a:xfrm>
            <a:off x="695325" y="836295"/>
            <a:ext cx="10924540" cy="5036185"/>
          </a:xfrm>
          <a:prstGeom prst="rect">
            <a:avLst/>
          </a:prstGeom>
          <a:noFill/>
          <a:ln>
            <a:noFill/>
            <a:prstDash val="dash"/>
          </a:ln>
        </p:spPr>
        <p:txBody>
          <a:bodyPr wrap="square" rtlCol="0" anchor="t">
            <a:noAutofit/>
          </a:bodyPr>
          <a:lstStyle/>
          <a:p>
            <a:pPr lvl="0" algn="l">
              <a:lnSpc>
                <a:spcPct val="140000"/>
              </a:lnSpc>
              <a:spcBef>
                <a:spcPct val="0"/>
              </a:spcBef>
              <a:spcAft>
                <a:spcPct val="0"/>
              </a:spcAft>
              <a:buClrTx/>
              <a:buSzTx/>
              <a:buFontTx/>
            </a:pPr>
            <a:r>
              <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Arial"/>
              </a:rPr>
              <a:t>【地方行政、基层治理】</a:t>
            </a:r>
            <a:endPar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Arial"/>
            </a:endParaRPr>
          </a:p>
          <a:p>
            <a:pPr lvl="0" algn="l">
              <a:lnSpc>
                <a:spcPct val="140000"/>
              </a:lnSpc>
              <a:spcBef>
                <a:spcPct val="0"/>
              </a:spcBef>
              <a:spcAft>
                <a:spcPct val="0"/>
              </a:spcAft>
              <a:buClrTx/>
              <a:buSzTx/>
              <a:buFontTx/>
            </a:pPr>
            <a:r>
              <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Arial"/>
              </a:rPr>
              <a:t>地方行政：是指国家为了方便行政管理而划分行政区域、设立地方分治机构的制度和</a:t>
            </a:r>
            <a:r>
              <a:rPr lang="zh-CN" altLang="en-US" sz="2600" b="1" kern="100">
                <a:solidFill>
                  <a:schemeClr val="tx1"/>
                </a:solidFill>
                <a:latin typeface="华文中宋" panose="02010600040101010101" charset="-122"/>
                <a:ea typeface="华文中宋" panose="02010600040101010101" charset="-122"/>
                <a:cs typeface="华文中宋" panose="02010600040101010101" charset="-122"/>
                <a:sym typeface="Arial"/>
              </a:rPr>
              <a:t>惯例</a:t>
            </a:r>
            <a:r>
              <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Arial"/>
              </a:rPr>
              <a:t>。其主要目的是通过合理划分和管理行政区域，确保国家政策的有效实施和地方事务的高效管理。</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Arial"/>
              </a:rPr>
              <a:t>地方行政的实施主体主要是中央政府和地方政府</a:t>
            </a:r>
            <a:r>
              <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Arial"/>
              </a:rPr>
              <a:t>，通过制定和执行政策，管理地方事务，实现国家治理的目标。</a:t>
            </a:r>
            <a:endPar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Arial"/>
            </a:endParaRPr>
          </a:p>
          <a:p>
            <a:pPr lvl="0" algn="l">
              <a:lnSpc>
                <a:spcPct val="140000"/>
              </a:lnSpc>
              <a:spcBef>
                <a:spcPct val="0"/>
              </a:spcBef>
              <a:spcAft>
                <a:spcPct val="0"/>
              </a:spcAft>
              <a:buClrTx/>
              <a:buSzTx/>
              <a:buFontTx/>
            </a:pPr>
            <a:r>
              <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Arial"/>
              </a:rPr>
              <a:t>基层治理：指在中国历史上，对</a:t>
            </a:r>
            <a:r>
              <a:rPr lang="zh-CN" altLang="en-US" sz="2600" u="sng" kern="100">
                <a:solidFill>
                  <a:srgbClr val="FF0000"/>
                </a:solidFill>
                <a:latin typeface="华文中宋" panose="02010600040101010101" charset="-122"/>
                <a:ea typeface="华文中宋" panose="02010600040101010101" charset="-122"/>
                <a:cs typeface="华文中宋" panose="02010600040101010101" charset="-122"/>
                <a:sym typeface="Arial"/>
              </a:rPr>
              <a:t>县以下的乡村社会</a:t>
            </a:r>
            <a:r>
              <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Arial"/>
              </a:rPr>
              <a:t>进行管理和控制的过程。这一过程</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Arial"/>
              </a:rPr>
              <a:t>涉及地方政府、士绅和宗族等多方力量的参与和协作</a:t>
            </a:r>
            <a:r>
              <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Arial"/>
              </a:rPr>
              <a:t>。古代基层治理有其</a:t>
            </a:r>
            <a:r>
              <a:rPr lang="zh-CN" altLang="en-US" sz="2600" b="1" kern="100">
                <a:solidFill>
                  <a:schemeClr val="tx1"/>
                </a:solidFill>
                <a:latin typeface="华文中宋" panose="02010600040101010101" charset="-122"/>
                <a:ea typeface="华文中宋" panose="02010600040101010101" charset="-122"/>
                <a:cs typeface="华文中宋" panose="02010600040101010101" charset="-122"/>
                <a:sym typeface="Arial"/>
              </a:rPr>
              <a:t>悠久</a:t>
            </a:r>
            <a:r>
              <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Arial"/>
              </a:rPr>
              <a:t>的历史传统，形成了一套行之有效的治理体系和机制。</a:t>
            </a:r>
            <a:endPar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Arial"/>
            </a:endParaRPr>
          </a:p>
        </p:txBody>
      </p:sp>
    </p:spTree>
  </p:cSld>
  <p:clrMapOvr>
    <a:masterClrMapping/>
  </p:clrMapOvr>
  <p:transition spd="slow">
    <p:wipe/>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文本框 3" title=""/>
          <p:cNvSpPr txBox="1"/>
          <p:nvPr/>
        </p:nvSpPr>
        <p:spPr>
          <a:xfrm>
            <a:off x="0" y="332740"/>
            <a:ext cx="12053570" cy="6019165"/>
          </a:xfrm>
          <a:prstGeom prst="rect">
            <a:avLst/>
          </a:prstGeom>
          <a:noFill/>
          <a:ln>
            <a:noFill/>
            <a:prstDash val="dash"/>
          </a:ln>
        </p:spPr>
        <p:txBody>
          <a:bodyPr wrap="square" rtlCol="0" anchor="t">
            <a:noAutofit/>
          </a:bodyPr>
          <a:lstStyle/>
          <a:p>
            <a:pPr lvl="0" algn="l">
              <a:lnSpc>
                <a:spcPct val="140000"/>
              </a:lnSpc>
              <a:spcBef>
                <a:spcPct val="0"/>
              </a:spcBef>
              <a:spcAft>
                <a:spcPct val="0"/>
              </a:spcAft>
              <a:buClrTx/>
              <a:buSzTx/>
              <a:buFontTx/>
            </a:pPr>
            <a:r>
              <a:rPr lang="zh-CN" altLang="en-US" sz="2800" kern="100">
                <a:latin typeface="华文中宋" panose="02010600040101010101" charset="-122"/>
                <a:ea typeface="华文中宋" panose="02010600040101010101" charset="-122"/>
                <a:cs typeface="华文中宋" panose="02010600040101010101" charset="-122"/>
                <a:sym typeface="+mn-ea"/>
              </a:rPr>
              <a:t>【概念】藩镇割据</a:t>
            </a:r>
            <a:endParaRPr lang="zh-CN" altLang="en-US" sz="28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800" kern="100">
                <a:latin typeface="华文中宋" panose="02010600040101010101" charset="-122"/>
                <a:ea typeface="华文中宋" panose="02010600040101010101" charset="-122"/>
                <a:cs typeface="华文中宋" panose="02010600040101010101" charset="-122"/>
                <a:sym typeface="+mn-ea"/>
              </a:rPr>
              <a:t>‌   唐末藩镇割据威胁中央集权，同时藩镇的设置也延续了唐朝的统治</a:t>
            </a:r>
            <a:endParaRPr lang="zh-CN" altLang="en-US" sz="28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800" kern="100">
                <a:latin typeface="华文中宋" panose="02010600040101010101" charset="-122"/>
                <a:ea typeface="华文中宋" panose="02010600040101010101" charset="-122"/>
                <a:cs typeface="华文中宋" panose="02010600040101010101" charset="-122"/>
                <a:sym typeface="+mn-ea"/>
              </a:rPr>
              <a:t>【易错点拨】</a:t>
            </a:r>
            <a:r>
              <a:rPr lang="en-US" altLang="zh-CN" sz="2800" kern="100">
                <a:latin typeface="华文中宋" panose="02010600040101010101" charset="-122"/>
                <a:ea typeface="华文中宋" panose="02010600040101010101" charset="-122"/>
                <a:cs typeface="华文中宋" panose="02010600040101010101" charset="-122"/>
                <a:sym typeface="+mn-ea"/>
              </a:rPr>
              <a:t>:</a:t>
            </a:r>
            <a:endParaRPr lang="en-US" altLang="zh-CN" sz="28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800" kern="100">
                <a:latin typeface="华文中宋" panose="02010600040101010101" charset="-122"/>
                <a:ea typeface="华文中宋" panose="02010600040101010101" charset="-122"/>
                <a:cs typeface="华文中宋" panose="02010600040101010101" charset="-122"/>
                <a:sym typeface="+mn-ea"/>
              </a:rPr>
              <a:t>长期以来，受宋人关于唐末藩镇的认识的影响，传统观点关于唐末藩镇的叙述，普遍将藩镇等同于割据。</a:t>
            </a:r>
            <a:r>
              <a:rPr lang="zh-CN" altLang="en-US" sz="2800" kern="100">
                <a:solidFill>
                  <a:srgbClr val="FF0000"/>
                </a:solidFill>
                <a:latin typeface="华文中宋" panose="02010600040101010101" charset="-122"/>
                <a:ea typeface="华文中宋" panose="02010600040101010101" charset="-122"/>
                <a:cs typeface="华文中宋" panose="02010600040101010101" charset="-122"/>
                <a:sym typeface="+mn-ea"/>
              </a:rPr>
              <a:t>但实际上并非所有的藩镇均反抗中央，藩镇不一定等于藩镇割据</a:t>
            </a:r>
            <a:r>
              <a:rPr lang="zh-CN" altLang="en-US" sz="2800" kern="100">
                <a:latin typeface="华文中宋" panose="02010600040101010101" charset="-122"/>
                <a:ea typeface="华文中宋" panose="02010600040101010101" charset="-122"/>
                <a:cs typeface="华文中宋" panose="02010600040101010101" charset="-122"/>
                <a:sym typeface="+mn-ea"/>
              </a:rPr>
              <a:t>，自立于中央以外。所谓</a:t>
            </a:r>
            <a:r>
              <a:rPr lang="en-US" altLang="zh-CN" sz="2800" kern="100">
                <a:latin typeface="华文中宋" panose="02010600040101010101" charset="-122"/>
                <a:ea typeface="华文中宋" panose="02010600040101010101" charset="-122"/>
                <a:cs typeface="华文中宋" panose="02010600040101010101" charset="-122"/>
                <a:sym typeface="+mn-ea"/>
              </a:rPr>
              <a:t>“</a:t>
            </a:r>
            <a:r>
              <a:rPr lang="zh-CN" altLang="en-US" sz="2800" kern="100">
                <a:latin typeface="华文中宋" panose="02010600040101010101" charset="-122"/>
                <a:ea typeface="华文中宋" panose="02010600040101010101" charset="-122"/>
                <a:cs typeface="华文中宋" panose="02010600040101010101" charset="-122"/>
                <a:sym typeface="+mn-ea"/>
              </a:rPr>
              <a:t>割据</a:t>
            </a:r>
            <a:r>
              <a:rPr lang="en-US" altLang="zh-CN" sz="2800" kern="100">
                <a:latin typeface="华文中宋" panose="02010600040101010101" charset="-122"/>
                <a:ea typeface="华文中宋" panose="02010600040101010101" charset="-122"/>
                <a:cs typeface="华文中宋" panose="02010600040101010101" charset="-122"/>
                <a:sym typeface="+mn-ea"/>
              </a:rPr>
              <a:t>”</a:t>
            </a:r>
            <a:r>
              <a:rPr lang="zh-CN" altLang="en-US" sz="2800" kern="100">
                <a:latin typeface="华文中宋" panose="02010600040101010101" charset="-122"/>
                <a:ea typeface="华文中宋" panose="02010600040101010101" charset="-122"/>
                <a:cs typeface="华文中宋" panose="02010600040101010101" charset="-122"/>
                <a:sym typeface="+mn-ea"/>
              </a:rPr>
              <a:t>的藩镇只是藩镇中的一部分，即使是割据型藩镇，也具有游离性和依附性并存的双重特点。因此</a:t>
            </a:r>
            <a:r>
              <a:rPr lang="en-US" altLang="zh-CN" sz="2800" kern="100">
                <a:latin typeface="华文中宋" panose="02010600040101010101" charset="-122"/>
                <a:ea typeface="华文中宋" panose="02010600040101010101" charset="-122"/>
                <a:cs typeface="华文中宋" panose="02010600040101010101" charset="-122"/>
                <a:sym typeface="+mn-ea"/>
              </a:rPr>
              <a:t>,</a:t>
            </a:r>
            <a:r>
              <a:rPr lang="zh-CN" altLang="en-US" sz="2800" kern="100">
                <a:latin typeface="华文中宋" panose="02010600040101010101" charset="-122"/>
                <a:ea typeface="华文中宋" panose="02010600040101010101" charset="-122"/>
                <a:cs typeface="华文中宋" panose="02010600040101010101" charset="-122"/>
                <a:sym typeface="+mn-ea"/>
              </a:rPr>
              <a:t>林立的藩镇和中央形成了互相依赖的关系。</a:t>
            </a:r>
            <a:r>
              <a:rPr lang="zh-CN" altLang="en-US" sz="2800" kern="100">
                <a:solidFill>
                  <a:srgbClr val="FF0000"/>
                </a:solidFill>
                <a:latin typeface="华文中宋" panose="02010600040101010101" charset="-122"/>
                <a:ea typeface="华文中宋" panose="02010600040101010101" charset="-122"/>
                <a:cs typeface="华文中宋" panose="02010600040101010101" charset="-122"/>
                <a:sym typeface="+mn-ea"/>
              </a:rPr>
              <a:t>唐王朝</a:t>
            </a:r>
            <a:r>
              <a:rPr lang="zh-CN" altLang="en-US" sz="2800" kern="100">
                <a:latin typeface="华文中宋" panose="02010600040101010101" charset="-122"/>
                <a:ea typeface="华文中宋" panose="02010600040101010101" charset="-122"/>
                <a:cs typeface="华文中宋" panose="02010600040101010101" charset="-122"/>
                <a:sym typeface="+mn-ea"/>
              </a:rPr>
              <a:t>在这种现实下</a:t>
            </a:r>
            <a:r>
              <a:rPr lang="en-US" altLang="zh-CN" sz="2800" kern="100">
                <a:latin typeface="华文中宋" panose="02010600040101010101" charset="-122"/>
                <a:ea typeface="华文中宋" panose="02010600040101010101" charset="-122"/>
                <a:cs typeface="华文中宋" panose="02010600040101010101" charset="-122"/>
                <a:sym typeface="+mn-ea"/>
              </a:rPr>
              <a:t>,</a:t>
            </a:r>
            <a:r>
              <a:rPr lang="zh-CN" altLang="en-US" sz="2800" kern="100">
                <a:latin typeface="华文中宋" panose="02010600040101010101" charset="-122"/>
                <a:ea typeface="华文中宋" panose="02010600040101010101" charset="-122"/>
                <a:cs typeface="华文中宋" panose="02010600040101010101" charset="-122"/>
                <a:sym typeface="+mn-ea"/>
              </a:rPr>
              <a:t>也</a:t>
            </a:r>
            <a:r>
              <a:rPr lang="zh-CN" altLang="en-US" sz="2800" kern="100">
                <a:solidFill>
                  <a:srgbClr val="FF0000"/>
                </a:solidFill>
                <a:latin typeface="华文中宋" panose="02010600040101010101" charset="-122"/>
                <a:ea typeface="华文中宋" panose="02010600040101010101" charset="-122"/>
                <a:cs typeface="华文中宋" panose="02010600040101010101" charset="-122"/>
                <a:sym typeface="+mn-ea"/>
              </a:rPr>
              <a:t>不断调整对藩镇的政策</a:t>
            </a:r>
            <a:r>
              <a:rPr lang="en-US" altLang="zh-CN" sz="2800" kern="100">
                <a:latin typeface="华文中宋" panose="02010600040101010101" charset="-122"/>
                <a:ea typeface="华文中宋" panose="02010600040101010101" charset="-122"/>
                <a:cs typeface="华文中宋" panose="02010600040101010101" charset="-122"/>
                <a:sym typeface="+mn-ea"/>
              </a:rPr>
              <a:t>,</a:t>
            </a:r>
            <a:r>
              <a:rPr lang="zh-CN" altLang="en-US" sz="2800" kern="100">
                <a:latin typeface="华文中宋" panose="02010600040101010101" charset="-122"/>
                <a:ea typeface="华文中宋" panose="02010600040101010101" charset="-122"/>
                <a:cs typeface="华文中宋" panose="02010600040101010101" charset="-122"/>
                <a:sym typeface="+mn-ea"/>
              </a:rPr>
              <a:t>如对节度使进行笼络等</a:t>
            </a:r>
            <a:r>
              <a:rPr lang="en-US" altLang="zh-CN" sz="2800" kern="100">
                <a:latin typeface="华文中宋" panose="02010600040101010101" charset="-122"/>
                <a:ea typeface="华文中宋" panose="02010600040101010101" charset="-122"/>
                <a:cs typeface="华文中宋" panose="02010600040101010101" charset="-122"/>
                <a:sym typeface="+mn-ea"/>
              </a:rPr>
              <a:t>,</a:t>
            </a:r>
            <a:r>
              <a:rPr lang="zh-CN" altLang="en-US" sz="2800" kern="100">
                <a:solidFill>
                  <a:srgbClr val="FF0000"/>
                </a:solidFill>
                <a:latin typeface="华文中宋" panose="02010600040101010101" charset="-122"/>
                <a:ea typeface="华文中宋" panose="02010600040101010101" charset="-122"/>
                <a:cs typeface="华文中宋" panose="02010600040101010101" charset="-122"/>
                <a:sym typeface="+mn-ea"/>
              </a:rPr>
              <a:t>其统治也在藩镇林立的情况下延续了上百年。</a:t>
            </a:r>
            <a:endParaRPr lang="zh-CN" altLang="en-US" sz="2800" kern="100">
              <a:solidFill>
                <a:srgbClr val="FF0000"/>
              </a:solidFill>
              <a:latin typeface="华文中宋" panose="02010600040101010101" charset="-122"/>
              <a:ea typeface="华文中宋" panose="02010600040101010101" charset="-122"/>
              <a:cs typeface="华文中宋" panose="02010600040101010101" charset="-122"/>
              <a:sym typeface="+mn-ea"/>
            </a:endParaRPr>
          </a:p>
        </p:txBody>
      </p:sp>
    </p:spTree>
  </p:cSld>
  <p:clrMapOvr>
    <a:masterClrMapping/>
  </p:clrMapOvr>
  <p:transition spd="slow">
    <p:wipe/>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文本框 3" title=""/>
          <p:cNvSpPr txBox="1"/>
          <p:nvPr/>
        </p:nvSpPr>
        <p:spPr>
          <a:xfrm>
            <a:off x="119380" y="45085"/>
            <a:ext cx="12197080" cy="3670300"/>
          </a:xfrm>
          <a:prstGeom prst="rect">
            <a:avLst/>
          </a:prstGeom>
          <a:noFill/>
          <a:ln>
            <a:noFill/>
            <a:prstDash val="dash"/>
          </a:ln>
        </p:spPr>
        <p:txBody>
          <a:bodyPr wrap="square" rtlCol="0" anchor="t">
            <a:noAutofit/>
          </a:bodyPr>
          <a:lstStyle/>
          <a:p>
            <a:pPr lvl="0" algn="l">
              <a:lnSpc>
                <a:spcPct val="140000"/>
              </a:lnSpc>
              <a:spcBef>
                <a:spcPct val="0"/>
              </a:spcBef>
              <a:spcAft>
                <a:spcPct val="0"/>
              </a:spcAft>
              <a:buClrTx/>
              <a:buSzTx/>
              <a:buFontTx/>
            </a:pP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【士族&amp;庶族】</a:t>
            </a:r>
            <a:r>
              <a:rPr lang="zh-CN" altLang="en-US" sz="2600" kern="100">
                <a:latin typeface="华文中宋" panose="02010600040101010101" charset="-122"/>
                <a:ea typeface="华文中宋" panose="02010600040101010101" charset="-122"/>
                <a:cs typeface="华文中宋" panose="02010600040101010101" charset="-122"/>
                <a:sym typeface="+mn-ea"/>
              </a:rPr>
              <a:t>士族：门阀士族是</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以宗族为纽带所形成的封建贵族特权</a:t>
            </a:r>
            <a:r>
              <a:rPr lang="zh-CN" altLang="en-US" sz="2600" kern="100">
                <a:latin typeface="华文中宋" panose="02010600040101010101" charset="-122"/>
                <a:ea typeface="华文中宋" panose="02010600040101010101" charset="-122"/>
                <a:cs typeface="华文中宋" panose="02010600040101010101" charset="-122"/>
                <a:sym typeface="+mn-ea"/>
              </a:rPr>
              <a:t>的集团，萌生于东汉，鼎盛于东晋，从东晋末至南朝逐渐衰落。</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门阀士族在政治上，世代为官，标榜门第，构成了强大的社会政治势力。经济上，兼并农民土地，形成庄园经济</a:t>
            </a:r>
            <a:r>
              <a:rPr lang="zh-CN" altLang="en-US" sz="2600" kern="100">
                <a:latin typeface="华文中宋" panose="02010600040101010101" charset="-122"/>
                <a:ea typeface="华文中宋" panose="02010600040101010101" charset="-122"/>
                <a:cs typeface="华文中宋" panose="02010600040101010101" charset="-122"/>
                <a:sym typeface="+mn-ea"/>
              </a:rPr>
              <a:t>。门阀政治成为魏晋南北朝时期的重要特征。 </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庶族：</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门阀之外的中小地主阶层通称庶族</a:t>
            </a:r>
            <a:r>
              <a:rPr lang="zh-CN" altLang="en-US" sz="2600" kern="100">
                <a:latin typeface="华文中宋" panose="02010600040101010101" charset="-122"/>
                <a:ea typeface="华文中宋" panose="02010600040101010101" charset="-122"/>
                <a:cs typeface="华文中宋" panose="02010600040101010101" charset="-122"/>
                <a:sym typeface="+mn-ea"/>
              </a:rPr>
              <a:t>，他们社会政治地位低下，只担任一些低官浊职。到南朝时，庶族的地位有所提高。唐朝时，庶族的地位进一步得到了提高。</a:t>
            </a:r>
            <a:endParaRPr lang="zh-CN" altLang="en-US" sz="2600" kern="100">
              <a:latin typeface="华文中宋" panose="02010600040101010101" charset="-122"/>
              <a:ea typeface="华文中宋" panose="02010600040101010101" charset="-122"/>
              <a:cs typeface="华文中宋" panose="02010600040101010101" charset="-122"/>
              <a:sym typeface="+mn-ea"/>
            </a:endParaRPr>
          </a:p>
        </p:txBody>
      </p:sp>
      <p:sp>
        <p:nvSpPr>
          <p:cNvPr id="5" name="文本框 4" title=""/>
          <p:cNvSpPr txBox="1"/>
          <p:nvPr/>
        </p:nvSpPr>
        <p:spPr>
          <a:xfrm>
            <a:off x="119380" y="3789045"/>
            <a:ext cx="11652885" cy="2900045"/>
          </a:xfrm>
          <a:prstGeom prst="rect">
            <a:avLst/>
          </a:prstGeom>
          <a:noFill/>
          <a:ln>
            <a:noFill/>
            <a:prstDash val="dash"/>
          </a:ln>
        </p:spPr>
        <p:txBody>
          <a:bodyPr wrap="square" rtlCol="0" anchor="t">
            <a:noAutofit/>
          </a:bodyPr>
          <a:lstStyle/>
          <a:p>
            <a:pPr lvl="0" algn="l">
              <a:lnSpc>
                <a:spcPct val="140000"/>
              </a:lnSpc>
              <a:spcBef>
                <a:spcPct val="0"/>
              </a:spcBef>
              <a:spcAft>
                <a:spcPct val="0"/>
              </a:spcAft>
              <a:buClrTx/>
              <a:buSzTx/>
              <a:buFontTx/>
            </a:pP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【永嘉之乱】</a:t>
            </a:r>
            <a:r>
              <a:rPr lang="zh-CN" altLang="en-US" sz="2600" kern="100">
                <a:latin typeface="华文中宋" panose="02010600040101010101" charset="-122"/>
                <a:ea typeface="华文中宋" panose="02010600040101010101" charset="-122"/>
                <a:cs typeface="华文中宋" panose="02010600040101010101" charset="-122"/>
                <a:sym typeface="+mn-ea"/>
              </a:rPr>
              <a:t>西晋怀帝永嘉五年，匈奴军队在刘渊之子刘聪率领下击败西晋京师洛阳的守军，攻陷洛阳并大肆抢掠杀戮，更俘掳晋怀帝等王公大臣的一场乱事。 “永嘉之乱”破坏了北方的经济和生产秩序，导致了大量人口南迁。“永嘉之乱”致使中国再次走向分裂，中国北部进入战乱不休的五胡十六国；南方则建立起东晋政权，</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史称“衣冠南渡”。</a:t>
            </a:r>
            <a:r>
              <a:rPr lang="zh-CN" altLang="en-US" sz="2600" kern="100">
                <a:latin typeface="华文中宋" panose="02010600040101010101" charset="-122"/>
                <a:ea typeface="华文中宋" panose="02010600040101010101" charset="-122"/>
                <a:cs typeface="华文中宋" panose="02010600040101010101" charset="-122"/>
                <a:sym typeface="+mn-ea"/>
              </a:rPr>
              <a:t> </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 </a:t>
            </a:r>
            <a:endParaRPr lang="zh-CN" altLang="en-US" sz="2600" kern="100">
              <a:latin typeface="华文中宋" panose="02010600040101010101" charset="-122"/>
              <a:ea typeface="华文中宋" panose="02010600040101010101" charset="-122"/>
              <a:cs typeface="华文中宋" panose="02010600040101010101" charset="-122"/>
              <a:sym typeface="+mn-ea"/>
            </a:endParaRPr>
          </a:p>
        </p:txBody>
      </p:sp>
    </p:spTree>
  </p:cSld>
  <p:clrMapOvr>
    <a:masterClrMapping/>
  </p:clrMapOvr>
  <p:transition spd="slow">
    <p:wipe/>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4" name="表格 3" title=""/>
          <p:cNvGraphicFramePr>
            <a:graphicFrameLocks noGrp="1"/>
          </p:cNvGraphicFramePr>
          <p:nvPr>
            <p:custDataLst>
              <p:tags r:id="rId2"/>
            </p:custDataLst>
          </p:nvPr>
        </p:nvGraphicFramePr>
        <p:xfrm>
          <a:off x="335280" y="476250"/>
          <a:ext cx="11583670" cy="2484755"/>
        </p:xfrm>
        <a:graphic>
          <a:graphicData uri="http://schemas.openxmlformats.org/drawingml/2006/table">
            <a:tbl>
              <a:tblPr/>
              <a:tblGrid>
                <a:gridCol w="1112520"/>
                <a:gridCol w="10471150"/>
              </a:tblGrid>
              <a:tr h="1188720">
                <a:tc>
                  <a:txBody>
                    <a:bodyPr vert="horz" wrap="square"/>
                    <a:lstStyle/>
                    <a:p>
                      <a:pPr marL="0" indent="635" algn="l" defTabSz="914400" fontAlgn="ctr">
                        <a:lnSpc>
                          <a:spcPct val="150000"/>
                        </a:lnSpc>
                        <a:spcBef>
                          <a:spcPct val="0"/>
                        </a:spcBef>
                        <a:spcAft>
                          <a:spcPct val="0"/>
                        </a:spcAft>
                        <a:tabLst>
                          <a:tab pos="2637155"/>
                        </a:tabLst>
                      </a:pPr>
                      <a:r>
                        <a:rPr lang="zh-CN" altLang="en-US" sz="2600" kern="100">
                          <a:solidFill>
                            <a:schemeClr val="tx1"/>
                          </a:solidFill>
                          <a:latin typeface="华文中宋" panose="02010600040101010101" charset="-122"/>
                          <a:ea typeface="华文中宋" panose="02010600040101010101" charset="-122"/>
                          <a:cs typeface="华文中宋" panose="02010600040101010101" charset="-122"/>
                        </a:rPr>
                        <a:t>黄籍</a:t>
                      </a:r>
                      <a:endParaRPr lang="zh-CN" altLang="en-US" sz="2600" kern="100">
                        <a:solidFill>
                          <a:schemeClr val="tx1"/>
                        </a:solidFill>
                        <a:latin typeface="华文中宋" panose="02010600040101010101" charset="-122"/>
                        <a:ea typeface="华文中宋" panose="02010600040101010101" charset="-122"/>
                        <a:cs typeface="华文中宋" panose="02010600040101010101" charset="-122"/>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vert="horz" wrap="square"/>
                    <a:lstStyle/>
                    <a:p>
                      <a:pPr marL="0" indent="635" algn="l" defTabSz="914400" fontAlgn="ctr">
                        <a:lnSpc>
                          <a:spcPct val="150000"/>
                        </a:lnSpc>
                        <a:spcBef>
                          <a:spcPct val="0"/>
                        </a:spcBef>
                        <a:spcAft>
                          <a:spcPct val="0"/>
                        </a:spcAft>
                        <a:tabLst>
                          <a:tab pos="2637155"/>
                        </a:tabLst>
                      </a:pP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rPr>
                        <a:t>西晋短暂统一全国,</a:t>
                      </a:r>
                      <a:r>
                        <a:rPr lang="zh-CN" altLang="en-US" sz="2600" kern="100">
                          <a:solidFill>
                            <a:schemeClr val="tx1"/>
                          </a:solidFill>
                          <a:latin typeface="华文中宋" panose="02010600040101010101" charset="-122"/>
                          <a:ea typeface="华文中宋" panose="02010600040101010101" charset="-122"/>
                          <a:cs typeface="华文中宋" panose="02010600040101010101" charset="-122"/>
                        </a:rPr>
                        <a:t>重建户籍,以</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rPr>
                        <a:t>黄纸登记</a:t>
                      </a:r>
                      <a:r>
                        <a:rPr lang="zh-CN" altLang="en-US" sz="2600" kern="100">
                          <a:solidFill>
                            <a:schemeClr val="tx1"/>
                          </a:solidFill>
                          <a:latin typeface="华文中宋" panose="02010600040101010101" charset="-122"/>
                          <a:ea typeface="华文中宋" panose="02010600040101010101" charset="-122"/>
                          <a:cs typeface="华文中宋" panose="02010600040101010101" charset="-122"/>
                        </a:rPr>
                        <a:t>户主姓名、年龄、家庭情况，装订成册，称为“黄籍’</a:t>
                      </a:r>
                      <a:endParaRPr lang="zh-CN" altLang="en-US" sz="2600" kern="100">
                        <a:solidFill>
                          <a:schemeClr val="tx1"/>
                        </a:solidFill>
                        <a:latin typeface="华文中宋" panose="02010600040101010101" charset="-122"/>
                        <a:ea typeface="华文中宋" panose="02010600040101010101" charset="-122"/>
                        <a:cs typeface="华文中宋" panose="02010600040101010101" charset="-122"/>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1296035">
                <a:tc>
                  <a:txBody>
                    <a:bodyPr vert="horz" wrap="square"/>
                    <a:lstStyle/>
                    <a:p>
                      <a:pPr marL="0" indent="635" algn="l" defTabSz="914400" fontAlgn="ctr">
                        <a:lnSpc>
                          <a:spcPct val="150000"/>
                        </a:lnSpc>
                        <a:spcBef>
                          <a:spcPct val="0"/>
                        </a:spcBef>
                        <a:spcAft>
                          <a:spcPct val="0"/>
                        </a:spcAft>
                        <a:tabLst>
                          <a:tab pos="2637155"/>
                        </a:tabLst>
                      </a:pPr>
                      <a:r>
                        <a:rPr lang="zh-CN" altLang="en-US" sz="2600" kern="100">
                          <a:solidFill>
                            <a:schemeClr val="tx1"/>
                          </a:solidFill>
                          <a:latin typeface="华文中宋" panose="02010600040101010101" charset="-122"/>
                          <a:ea typeface="华文中宋" panose="02010600040101010101" charset="-122"/>
                          <a:cs typeface="华文中宋" panose="02010600040101010101" charset="-122"/>
                        </a:rPr>
                        <a:t>白籍</a:t>
                      </a:r>
                      <a:endParaRPr lang="zh-CN" altLang="en-US" sz="2600" kern="100">
                        <a:solidFill>
                          <a:schemeClr val="tx1"/>
                        </a:solidFill>
                        <a:latin typeface="华文中宋" panose="02010600040101010101" charset="-122"/>
                        <a:ea typeface="华文中宋" panose="02010600040101010101" charset="-122"/>
                        <a:cs typeface="华文中宋" panose="02010600040101010101" charset="-122"/>
                      </a:endParaRPr>
                    </a:p>
                    <a:p>
                      <a:pPr marL="0" indent="0" algn="l" defTabSz="914400" fontAlgn="ctr">
                        <a:lnSpc>
                          <a:spcPct val="150000"/>
                        </a:lnSpc>
                        <a:spcBef>
                          <a:spcPct val="0"/>
                        </a:spcBef>
                        <a:spcAft>
                          <a:spcPct val="0"/>
                        </a:spcAft>
                        <a:tabLst>
                          <a:tab pos="2637155"/>
                        </a:tabLst>
                      </a:pPr>
                      <a:r>
                        <a:rPr lang="zh-CN" altLang="en-US" sz="2600" kern="100">
                          <a:solidFill>
                            <a:schemeClr val="tx1"/>
                          </a:solidFill>
                          <a:latin typeface="华文中宋" panose="02010600040101010101" charset="-122"/>
                          <a:ea typeface="华文中宋" panose="02010600040101010101" charset="-122"/>
                          <a:cs typeface="华文中宋" panose="02010600040101010101" charset="-122"/>
                        </a:rPr>
                        <a:t> </a:t>
                      </a:r>
                      <a:endParaRPr lang="zh-CN" altLang="en-US" sz="2600" kern="100">
                        <a:solidFill>
                          <a:schemeClr val="tx1"/>
                        </a:solidFill>
                        <a:latin typeface="华文中宋" panose="02010600040101010101" charset="-122"/>
                        <a:ea typeface="华文中宋" panose="02010600040101010101" charset="-122"/>
                        <a:cs typeface="华文中宋" panose="02010600040101010101" charset="-122"/>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vert="horz" wrap="square"/>
                    <a:lstStyle/>
                    <a:p>
                      <a:pPr marL="0" indent="635" algn="l" defTabSz="914400" fontAlgn="ctr">
                        <a:lnSpc>
                          <a:spcPct val="150000"/>
                        </a:lnSpc>
                        <a:spcBef>
                          <a:spcPct val="0"/>
                        </a:spcBef>
                        <a:spcAft>
                          <a:spcPct val="0"/>
                        </a:spcAft>
                        <a:tabLst>
                          <a:tab pos="2637155"/>
                        </a:tabLst>
                      </a:pP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rPr>
                        <a:t>东晋政府</a:t>
                      </a:r>
                      <a:r>
                        <a:rPr lang="zh-CN" altLang="en-US" sz="2600" kern="100">
                          <a:solidFill>
                            <a:schemeClr val="tx1"/>
                          </a:solidFill>
                          <a:latin typeface="华文中宋" panose="02010600040101010101" charset="-122"/>
                          <a:ea typeface="华文中宋" panose="02010600040101010101" charset="-122"/>
                          <a:cs typeface="华文中宋" panose="02010600040101010101" charset="-122"/>
                        </a:rPr>
                        <a:t>对南方土著居民仍然以黄籍进行登记，对从北方</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rPr>
                        <a:t>南渡</a:t>
                      </a:r>
                      <a:r>
                        <a:rPr lang="zh-CN" altLang="en-US" sz="2600" kern="100">
                          <a:solidFill>
                            <a:schemeClr val="tx1"/>
                          </a:solidFill>
                          <a:latin typeface="华文中宋" panose="02010600040101010101" charset="-122"/>
                          <a:ea typeface="华文中宋" panose="02010600040101010101" charset="-122"/>
                          <a:cs typeface="华文中宋" panose="02010600040101010101" charset="-122"/>
                        </a:rPr>
                        <a:t>而来</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rPr>
                        <a:t>侨居</a:t>
                      </a:r>
                      <a:r>
                        <a:rPr lang="zh-CN" altLang="en-US" sz="2600" kern="100">
                          <a:solidFill>
                            <a:schemeClr val="tx1"/>
                          </a:solidFill>
                          <a:latin typeface="华文中宋" panose="02010600040101010101" charset="-122"/>
                          <a:ea typeface="华文中宋" panose="02010600040101010101" charset="-122"/>
                          <a:cs typeface="华文中宋" panose="02010600040101010101" charset="-122"/>
                        </a:rPr>
                        <a:t>的州、郡、县人口以“</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rPr>
                        <a:t>白籍”进行登记,不向白籍人口征发赋役</a:t>
                      </a:r>
                      <a:endParaRPr lang="zh-CN" altLang="en-US" sz="2600" kern="100">
                        <a:solidFill>
                          <a:srgbClr val="FF0000"/>
                        </a:solidFill>
                        <a:latin typeface="华文中宋" panose="02010600040101010101" charset="-122"/>
                        <a:ea typeface="华文中宋" panose="02010600040101010101" charset="-122"/>
                        <a:cs typeface="华文中宋" panose="02010600040101010101" charset="-122"/>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bl>
          </a:graphicData>
        </a:graphic>
      </p:graphicFrame>
      <p:graphicFrame>
        <p:nvGraphicFramePr>
          <p:cNvPr id="5" name="表格 4" title=""/>
          <p:cNvGraphicFramePr>
            <a:graphicFrameLocks noGrp="1"/>
          </p:cNvGraphicFramePr>
          <p:nvPr>
            <p:custDataLst>
              <p:tags r:id="rId3"/>
            </p:custDataLst>
          </p:nvPr>
        </p:nvGraphicFramePr>
        <p:xfrm>
          <a:off x="263525" y="3572510"/>
          <a:ext cx="11306175" cy="3148965"/>
        </p:xfrm>
        <a:graphic>
          <a:graphicData uri="http://schemas.openxmlformats.org/drawingml/2006/table">
            <a:tbl>
              <a:tblPr/>
              <a:tblGrid>
                <a:gridCol w="1555115"/>
                <a:gridCol w="9751060"/>
              </a:tblGrid>
              <a:tr h="1188720">
                <a:tc>
                  <a:txBody>
                    <a:bodyPr vert="horz" wrap="square"/>
                    <a:lstStyle/>
                    <a:p>
                      <a:pPr marL="0" indent="635" algn="l" defTabSz="914400" fontAlgn="ctr">
                        <a:lnSpc>
                          <a:spcPct val="150000"/>
                        </a:lnSpc>
                        <a:spcBef>
                          <a:spcPct val="0"/>
                        </a:spcBef>
                        <a:spcAft>
                          <a:spcPct val="0"/>
                        </a:spcAft>
                        <a:tabLst>
                          <a:tab pos="2637155"/>
                        </a:tabLst>
                      </a:pPr>
                      <a:r>
                        <a:rPr lang="zh-CN" altLang="en-US" sz="2600" kern="100">
                          <a:solidFill>
                            <a:schemeClr val="tx1"/>
                          </a:solidFill>
                          <a:latin typeface="华文中宋" panose="02010600040101010101" charset="-122"/>
                          <a:ea typeface="华文中宋" panose="02010600040101010101" charset="-122"/>
                          <a:cs typeface="华文中宋" panose="02010600040101010101" charset="-122"/>
                        </a:rPr>
                        <a:t>府兵制</a:t>
                      </a:r>
                      <a:endParaRPr lang="zh-CN" altLang="en-US" sz="2600" kern="100">
                        <a:solidFill>
                          <a:schemeClr val="tx1"/>
                        </a:solidFill>
                        <a:latin typeface="华文中宋" panose="02010600040101010101" charset="-122"/>
                        <a:ea typeface="华文中宋" panose="02010600040101010101" charset="-122"/>
                        <a:cs typeface="华文中宋" panose="02010600040101010101" charset="-122"/>
                      </a:endParaRPr>
                    </a:p>
                    <a:p>
                      <a:pPr marL="0" indent="0" algn="l" defTabSz="914400" fontAlgn="ctr">
                        <a:lnSpc>
                          <a:spcPct val="150000"/>
                        </a:lnSpc>
                        <a:spcBef>
                          <a:spcPct val="0"/>
                        </a:spcBef>
                        <a:spcAft>
                          <a:spcPct val="0"/>
                        </a:spcAft>
                        <a:tabLst>
                          <a:tab pos="2637155"/>
                        </a:tabLst>
                      </a:pPr>
                      <a:r>
                        <a:rPr lang="zh-CN" altLang="en-US" sz="2600" kern="100">
                          <a:solidFill>
                            <a:schemeClr val="tx1"/>
                          </a:solidFill>
                          <a:latin typeface="华文中宋" panose="02010600040101010101" charset="-122"/>
                          <a:ea typeface="华文中宋" panose="02010600040101010101" charset="-122"/>
                          <a:cs typeface="华文中宋" panose="02010600040101010101" charset="-122"/>
                        </a:rPr>
                        <a:t> </a:t>
                      </a:r>
                      <a:endParaRPr lang="zh-CN" altLang="en-US" sz="2600" kern="100">
                        <a:solidFill>
                          <a:schemeClr val="tx1"/>
                        </a:solidFill>
                        <a:latin typeface="华文中宋" panose="02010600040101010101" charset="-122"/>
                        <a:ea typeface="华文中宋" panose="02010600040101010101" charset="-122"/>
                        <a:cs typeface="华文中宋" panose="02010600040101010101" charset="-122"/>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vert="horz" wrap="square"/>
                    <a:lstStyle/>
                    <a:p>
                      <a:pPr marL="0" indent="635" algn="l" defTabSz="914400" fontAlgn="ctr">
                        <a:lnSpc>
                          <a:spcPct val="150000"/>
                        </a:lnSpc>
                        <a:spcBef>
                          <a:spcPct val="0"/>
                        </a:spcBef>
                        <a:spcAft>
                          <a:spcPct val="0"/>
                        </a:spcAft>
                        <a:tabLst>
                          <a:tab pos="2637155"/>
                        </a:tabLst>
                      </a:pPr>
                      <a:r>
                        <a:rPr lang="zh-CN" altLang="en-US" sz="2600" kern="100">
                          <a:solidFill>
                            <a:schemeClr val="tx1"/>
                          </a:solidFill>
                          <a:latin typeface="华文中宋" panose="02010600040101010101" charset="-122"/>
                          <a:ea typeface="华文中宋" panose="02010600040101010101" charset="-122"/>
                          <a:cs typeface="华文中宋" panose="02010600040101010101" charset="-122"/>
                        </a:rPr>
                        <a:t>府兵平时耕种土地,农闲时训练,战时从军打仗,其特点是“</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rPr>
                        <a:t>兵农合一</a:t>
                      </a:r>
                      <a:r>
                        <a:rPr lang="zh-CN" altLang="en-US" sz="2600" kern="100">
                          <a:solidFill>
                            <a:schemeClr val="tx1"/>
                          </a:solidFill>
                          <a:latin typeface="华文中宋" panose="02010600040101010101" charset="-122"/>
                          <a:ea typeface="华文中宋" panose="02010600040101010101" charset="-122"/>
                          <a:cs typeface="华文中宋" panose="02010600040101010101" charset="-122"/>
                        </a:rPr>
                        <a:t>”,有利于巩固边防和加强中央集权</a:t>
                      </a:r>
                      <a:endParaRPr lang="zh-CN" altLang="en-US" sz="2600" kern="100">
                        <a:solidFill>
                          <a:schemeClr val="tx1"/>
                        </a:solidFill>
                        <a:latin typeface="华文中宋" panose="02010600040101010101" charset="-122"/>
                        <a:ea typeface="华文中宋" panose="02010600040101010101" charset="-122"/>
                        <a:cs typeface="华文中宋" panose="02010600040101010101" charset="-122"/>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1960245">
                <a:tc>
                  <a:txBody>
                    <a:bodyPr vert="horz" wrap="square"/>
                    <a:lstStyle/>
                    <a:p>
                      <a:pPr marL="0" indent="0" algn="l" defTabSz="914400" fontAlgn="ctr">
                        <a:lnSpc>
                          <a:spcPct val="150000"/>
                        </a:lnSpc>
                        <a:spcBef>
                          <a:spcPct val="0"/>
                        </a:spcBef>
                        <a:spcAft>
                          <a:spcPct val="0"/>
                        </a:spcAft>
                        <a:tabLst>
                          <a:tab pos="2637155"/>
                        </a:tabLst>
                      </a:pPr>
                      <a:r>
                        <a:rPr lang="zh-CN" altLang="en-US" sz="2600" kern="100">
                          <a:solidFill>
                            <a:schemeClr val="tx1"/>
                          </a:solidFill>
                          <a:latin typeface="华文中宋" panose="02010600040101010101" charset="-122"/>
                          <a:ea typeface="华文中宋" panose="02010600040101010101" charset="-122"/>
                          <a:cs typeface="华文中宋" panose="02010600040101010101" charset="-122"/>
                        </a:rPr>
                        <a:t>募兵制</a:t>
                      </a:r>
                      <a:endParaRPr lang="zh-CN" altLang="en-US" sz="2600" kern="100">
                        <a:solidFill>
                          <a:schemeClr val="tx1"/>
                        </a:solidFill>
                        <a:latin typeface="华文中宋" panose="02010600040101010101" charset="-122"/>
                        <a:ea typeface="华文中宋" panose="02010600040101010101" charset="-122"/>
                        <a:cs typeface="华文中宋" panose="02010600040101010101" charset="-122"/>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vert="horz" wrap="square"/>
                    <a:lstStyle/>
                    <a:p>
                      <a:pPr marL="0" indent="635" algn="l" defTabSz="914400" fontAlgn="ctr">
                        <a:lnSpc>
                          <a:spcPct val="150000"/>
                        </a:lnSpc>
                        <a:spcBef>
                          <a:spcPct val="0"/>
                        </a:spcBef>
                        <a:spcAft>
                          <a:spcPct val="0"/>
                        </a:spcAft>
                        <a:tabLst>
                          <a:tab pos="2637155"/>
                        </a:tabLst>
                      </a:pPr>
                      <a:r>
                        <a:rPr lang="zh-CN" altLang="en-US" sz="2600" kern="100">
                          <a:solidFill>
                            <a:schemeClr val="tx1"/>
                          </a:solidFill>
                          <a:latin typeface="华文中宋" panose="02010600040101010101" charset="-122"/>
                          <a:ea typeface="华文中宋" panose="02010600040101010101" charset="-122"/>
                          <a:cs typeface="华文中宋" panose="02010600040101010101" charset="-122"/>
                        </a:rPr>
                        <a:t>唐玄宗时期创立。是国家以招募方式组建军队的制度。</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rPr>
                        <a:t>减轻了农民的兵役负担,有利于农业生产的发展</a:t>
                      </a:r>
                      <a:r>
                        <a:rPr lang="zh-CN" altLang="en-US" sz="2600" kern="100">
                          <a:solidFill>
                            <a:schemeClr val="tx1"/>
                          </a:solidFill>
                          <a:latin typeface="华文中宋" panose="02010600040101010101" charset="-122"/>
                          <a:ea typeface="华文中宋" panose="02010600040101010101" charset="-122"/>
                          <a:cs typeface="华文中宋" panose="02010600040101010101" charset="-122"/>
                        </a:rPr>
                        <a:t>。北宋统治者将募兵发展为一种有意识的“养兵”政策,加重了国家财政负担</a:t>
                      </a:r>
                      <a:endParaRPr lang="zh-CN" altLang="en-US" sz="2600" kern="100">
                        <a:solidFill>
                          <a:schemeClr val="tx1"/>
                        </a:solidFill>
                        <a:latin typeface="华文中宋" panose="02010600040101010101" charset="-122"/>
                        <a:ea typeface="华文中宋" panose="02010600040101010101" charset="-122"/>
                        <a:cs typeface="华文中宋" panose="02010600040101010101" charset="-122"/>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bl>
          </a:graphicData>
        </a:graphic>
      </p:graphicFrame>
      <p:sp>
        <p:nvSpPr>
          <p:cNvPr id="6" name="文本框 5" title=""/>
          <p:cNvSpPr txBox="1"/>
          <p:nvPr/>
        </p:nvSpPr>
        <p:spPr>
          <a:xfrm>
            <a:off x="263525" y="2996565"/>
            <a:ext cx="10353675" cy="491490"/>
          </a:xfrm>
          <a:prstGeom prst="rect">
            <a:avLst/>
          </a:prstGeom>
        </p:spPr>
        <p:txBody>
          <a:bodyPr wrap="square">
            <a:spAutoFit/>
          </a:bodyPr>
          <a:lstStyle/>
          <a:p>
            <a:pPr marL="0" indent="0" algn="just" defTabSz="266700">
              <a:spcBef>
                <a:spcPct val="0"/>
              </a:spcBef>
              <a:spcAft>
                <a:spcPct val="0"/>
              </a:spcAft>
            </a:pP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概念：</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rPr>
              <a:t>府兵制（西魏到中唐）、募兵制</a:t>
            </a:r>
            <a:endParaRPr lang="zh-CN" altLang="en-US" sz="2600" kern="100">
              <a:solidFill>
                <a:srgbClr val="FF0000"/>
              </a:solidFill>
              <a:latin typeface="华文中宋" panose="02010600040101010101" charset="-122"/>
              <a:ea typeface="华文中宋" panose="02010600040101010101" charset="-122"/>
              <a:cs typeface="华文中宋" panose="02010600040101010101" charset="-122"/>
            </a:endParaRPr>
          </a:p>
        </p:txBody>
      </p:sp>
      <p:sp>
        <p:nvSpPr>
          <p:cNvPr id="7" name="文本框 6" title=""/>
          <p:cNvSpPr txBox="1"/>
          <p:nvPr/>
        </p:nvSpPr>
        <p:spPr>
          <a:xfrm>
            <a:off x="479425" y="44450"/>
            <a:ext cx="4070985" cy="423545"/>
          </a:xfrm>
          <a:prstGeom prst="rect">
            <a:avLst/>
          </a:prstGeom>
          <a:noFill/>
        </p:spPr>
        <p:txBody>
          <a:bodyPr wrap="square" rtlCol="0" anchor="t">
            <a:noAutofit/>
          </a:bodyPr>
          <a:lstStyle/>
          <a:p>
            <a:pPr marL="0" indent="0" algn="just" defTabSz="266700">
              <a:spcBef>
                <a:spcPct val="0"/>
              </a:spcBef>
              <a:spcAft>
                <a:spcPct val="0"/>
              </a:spcAft>
            </a:pP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概念：黄籍、白籍</a:t>
            </a:r>
            <a:endPar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endParaRPr>
          </a:p>
        </p:txBody>
      </p:sp>
    </p:spTree>
  </p:cSld>
  <p:clrMapOvr>
    <a:masterClrMapping/>
  </p:clrMapOvr>
  <p:transition spd="slow">
    <p:wipe/>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文本框 3" title=""/>
          <p:cNvSpPr txBox="1"/>
          <p:nvPr/>
        </p:nvSpPr>
        <p:spPr>
          <a:xfrm>
            <a:off x="335280" y="44450"/>
            <a:ext cx="11671300" cy="2520950"/>
          </a:xfrm>
          <a:prstGeom prst="rect">
            <a:avLst/>
          </a:prstGeom>
          <a:noFill/>
          <a:ln>
            <a:noFill/>
            <a:prstDash val="dash"/>
          </a:ln>
        </p:spPr>
        <p:txBody>
          <a:bodyPr wrap="square" rtlCol="0" anchor="t">
            <a:noAutofit/>
          </a:bodyPr>
          <a:lstStyle/>
          <a:p>
            <a:pPr lvl="0" algn="l">
              <a:lnSpc>
                <a:spcPct val="140000"/>
              </a:lnSpc>
              <a:spcBef>
                <a:spcPct val="0"/>
              </a:spcBef>
              <a:spcAft>
                <a:spcPct val="0"/>
              </a:spcAft>
              <a:buClrTx/>
              <a:buSzTx/>
              <a:buFontTx/>
            </a:pPr>
            <a:r>
              <a:rPr lang="zh-CN" altLang="en-US" sz="2400" kern="100">
                <a:solidFill>
                  <a:srgbClr val="FF0000"/>
                </a:solidFill>
                <a:latin typeface="华文中宋" panose="02010600040101010101" charset="-122"/>
                <a:ea typeface="华文中宋" panose="02010600040101010101" charset="-122"/>
                <a:cs typeface="华文中宋" panose="02010600040101010101" charset="-122"/>
                <a:sym typeface="+mn-ea"/>
              </a:rPr>
              <a:t>宦官专权、外戚干政反映的是皇权的强化</a:t>
            </a:r>
            <a:endParaRPr lang="zh-CN" altLang="en-US" sz="2400" kern="100">
              <a:solidFill>
                <a:srgbClr val="FF0000"/>
              </a:solidFill>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400" kern="100">
                <a:latin typeface="华文中宋" panose="02010600040101010101" charset="-122"/>
                <a:ea typeface="华文中宋" panose="02010600040101010101" charset="-122"/>
                <a:cs typeface="华文中宋" panose="02010600040101010101" charset="-122"/>
                <a:sym typeface="+mn-ea"/>
              </a:rPr>
              <a:t>【易错点拨】：</a:t>
            </a:r>
            <a:endParaRPr lang="zh-CN" altLang="en-US" sz="24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400" kern="100">
                <a:latin typeface="华文中宋" panose="02010600040101010101" charset="-122"/>
                <a:ea typeface="华文中宋" panose="02010600040101010101" charset="-122"/>
                <a:cs typeface="华文中宋" panose="02010600040101010101" charset="-122"/>
                <a:sym typeface="+mn-ea"/>
              </a:rPr>
              <a:t>中国古代君主专制制度的核心是皇权至上。但很多时候由干皇帝年幼或不理政事，会有人代替皇帝处理政事，因此便出现了宦官专权、外成干政的现象。不过，这些现象</a:t>
            </a:r>
            <a:r>
              <a:rPr lang="zh-CN" altLang="en-US" sz="2400" kern="100">
                <a:solidFill>
                  <a:srgbClr val="FF0000"/>
                </a:solidFill>
                <a:latin typeface="华文中宋" panose="02010600040101010101" charset="-122"/>
                <a:ea typeface="华文中宋" panose="02010600040101010101" charset="-122"/>
                <a:cs typeface="华文中宋" panose="02010600040101010101" charset="-122"/>
                <a:sym typeface="+mn-ea"/>
              </a:rPr>
              <a:t>反映的不是皇权的削弱，而是皇权的强化</a:t>
            </a:r>
            <a:r>
              <a:rPr lang="zh-CN" altLang="en-US" sz="2400" kern="100">
                <a:latin typeface="华文中宋" panose="02010600040101010101" charset="-122"/>
                <a:ea typeface="华文中宋" panose="02010600040101010101" charset="-122"/>
                <a:cs typeface="华文中宋" panose="02010600040101010101" charset="-122"/>
                <a:sym typeface="+mn-ea"/>
              </a:rPr>
              <a:t>，因为宦官、外戚的权力皆来源于皇帝。</a:t>
            </a:r>
            <a:endParaRPr lang="zh-CN" altLang="en-US" sz="2400" kern="100">
              <a:latin typeface="华文中宋" panose="02010600040101010101" charset="-122"/>
              <a:ea typeface="华文中宋" panose="02010600040101010101" charset="-122"/>
              <a:cs typeface="华文中宋" panose="02010600040101010101" charset="-122"/>
              <a:sym typeface="+mn-ea"/>
            </a:endParaRPr>
          </a:p>
        </p:txBody>
      </p:sp>
      <p:sp>
        <p:nvSpPr>
          <p:cNvPr id="5" name="文本框 4" title=""/>
          <p:cNvSpPr txBox="1"/>
          <p:nvPr/>
        </p:nvSpPr>
        <p:spPr>
          <a:xfrm>
            <a:off x="335280" y="2924810"/>
            <a:ext cx="10946130" cy="3836670"/>
          </a:xfrm>
          <a:prstGeom prst="rect">
            <a:avLst/>
          </a:prstGeom>
          <a:noFill/>
          <a:ln>
            <a:noFill/>
            <a:prstDash val="dash"/>
          </a:ln>
        </p:spPr>
        <p:txBody>
          <a:bodyPr wrap="square" rtlCol="0" anchor="t">
            <a:noAutofit/>
          </a:bodyPr>
          <a:lstStyle/>
          <a:p>
            <a:pPr lvl="0" algn="l">
              <a:lnSpc>
                <a:spcPct val="140000"/>
              </a:lnSpc>
              <a:spcBef>
                <a:spcPct val="0"/>
              </a:spcBef>
              <a:spcAft>
                <a:spcPct val="0"/>
              </a:spcAft>
              <a:buClrTx/>
              <a:buSzTx/>
              <a:buFontTx/>
            </a:pPr>
            <a:r>
              <a:rPr lang="zh-CN" altLang="en-US" sz="2400" kern="100">
                <a:latin typeface="华文中宋" panose="02010600040101010101" charset="-122"/>
                <a:ea typeface="华文中宋" panose="02010600040101010101" charset="-122"/>
                <a:cs typeface="华文中宋" panose="02010600040101010101" charset="-122"/>
                <a:sym typeface="+mn-ea"/>
              </a:rPr>
              <a:t>【知识拓展】明清时期君主专制的异化</a:t>
            </a:r>
            <a:endParaRPr lang="zh-CN" altLang="en-US" sz="24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400" kern="100">
                <a:solidFill>
                  <a:srgbClr val="FF0000"/>
                </a:solidFill>
                <a:latin typeface="华文中宋" panose="02010600040101010101" charset="-122"/>
                <a:ea typeface="华文中宋" panose="02010600040101010101" charset="-122"/>
                <a:cs typeface="华文中宋" panose="02010600040101010101" charset="-122"/>
                <a:sym typeface="+mn-ea"/>
              </a:rPr>
              <a:t>（1）内阁制度</a:t>
            </a:r>
            <a:r>
              <a:rPr lang="zh-CN" altLang="en-US" sz="2400" kern="100">
                <a:latin typeface="华文中宋" panose="02010600040101010101" charset="-122"/>
                <a:ea typeface="华文中宋" panose="02010600040101010101" charset="-122"/>
                <a:cs typeface="华文中宋" panose="02010600040101010101" charset="-122"/>
                <a:sym typeface="+mn-ea"/>
              </a:rPr>
              <a:t>：内阁设立后权力不断加大，甚至通过“票拟”权参与决策，但内阁却</a:t>
            </a:r>
            <a:r>
              <a:rPr lang="zh-CN" altLang="en-US" sz="2400" kern="100">
                <a:solidFill>
                  <a:srgbClr val="FF0000"/>
                </a:solidFill>
                <a:latin typeface="华文中宋" panose="02010600040101010101" charset="-122"/>
                <a:ea typeface="华文中宋" panose="02010600040101010101" charset="-122"/>
                <a:cs typeface="华文中宋" panose="02010600040101010101" charset="-122"/>
                <a:sym typeface="+mn-ea"/>
              </a:rPr>
              <a:t>没有决策权</a:t>
            </a:r>
            <a:r>
              <a:rPr lang="zh-CN" altLang="en-US" sz="2400" kern="100">
                <a:latin typeface="华文中宋" panose="02010600040101010101" charset="-122"/>
                <a:ea typeface="华文中宋" panose="02010600040101010101" charset="-122"/>
                <a:cs typeface="华文中宋" panose="02010600040101010101" charset="-122"/>
                <a:sym typeface="+mn-ea"/>
              </a:rPr>
              <a:t>，因皇权需要而浮动，</a:t>
            </a:r>
            <a:r>
              <a:rPr lang="zh-CN" altLang="en-US" sz="2400" kern="100">
                <a:solidFill>
                  <a:srgbClr val="FF0000"/>
                </a:solidFill>
                <a:latin typeface="华文中宋" panose="02010600040101010101" charset="-122"/>
                <a:ea typeface="华文中宋" panose="02010600040101010101" charset="-122"/>
                <a:cs typeface="华文中宋" panose="02010600040101010101" charset="-122"/>
                <a:sym typeface="+mn-ea"/>
              </a:rPr>
              <a:t>未改变皇权专制</a:t>
            </a:r>
            <a:r>
              <a:rPr lang="zh-CN" altLang="en-US" sz="2400" kern="100">
                <a:latin typeface="华文中宋" panose="02010600040101010101" charset="-122"/>
                <a:ea typeface="华文中宋" panose="02010600040101010101" charset="-122"/>
                <a:cs typeface="华文中宋" panose="02010600040101010101" charset="-122"/>
                <a:sym typeface="+mn-ea"/>
              </a:rPr>
              <a:t>。</a:t>
            </a:r>
            <a:endParaRPr lang="zh-CN" altLang="en-US" sz="24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400" kern="100">
                <a:latin typeface="华文中宋" panose="02010600040101010101" charset="-122"/>
                <a:ea typeface="华文中宋" panose="02010600040101010101" charset="-122"/>
                <a:cs typeface="华文中宋" panose="02010600040101010101" charset="-122"/>
                <a:sym typeface="+mn-ea"/>
              </a:rPr>
              <a:t>（2）</a:t>
            </a:r>
            <a:r>
              <a:rPr lang="zh-CN" altLang="en-US" sz="2400" kern="100">
                <a:solidFill>
                  <a:srgbClr val="FF0000"/>
                </a:solidFill>
                <a:latin typeface="华文中宋" panose="02010600040101010101" charset="-122"/>
                <a:ea typeface="华文中宋" panose="02010600040101010101" charset="-122"/>
                <a:cs typeface="华文中宋" panose="02010600040101010101" charset="-122"/>
                <a:sym typeface="+mn-ea"/>
              </a:rPr>
              <a:t>皇帝不上朝</a:t>
            </a:r>
            <a:r>
              <a:rPr lang="zh-CN" altLang="en-US" sz="2400" kern="100">
                <a:latin typeface="华文中宋" panose="02010600040101010101" charset="-122"/>
                <a:ea typeface="华文中宋" panose="02010600040101010101" charset="-122"/>
                <a:cs typeface="华文中宋" panose="02010600040101010101" charset="-122"/>
                <a:sym typeface="+mn-ea"/>
              </a:rPr>
              <a:t>：明朝共传16位皇帝，享国276年，其中皇帝不上朝的时间长达121年，几乎占了一半，这反映了</a:t>
            </a:r>
            <a:r>
              <a:rPr lang="zh-CN" altLang="en-US" sz="2400" kern="100">
                <a:solidFill>
                  <a:srgbClr val="FF0000"/>
                </a:solidFill>
                <a:latin typeface="华文中宋" panose="02010600040101010101" charset="-122"/>
                <a:ea typeface="华文中宋" panose="02010600040101010101" charset="-122"/>
                <a:cs typeface="华文中宋" panose="02010600040101010101" charset="-122"/>
                <a:sym typeface="+mn-ea"/>
              </a:rPr>
              <a:t>明朝官僚政治运行机制的成熟</a:t>
            </a:r>
            <a:r>
              <a:rPr lang="zh-CN" altLang="en-US" sz="2400" kern="100">
                <a:latin typeface="华文中宋" panose="02010600040101010101" charset="-122"/>
                <a:ea typeface="华文中宋" panose="02010600040101010101" charset="-122"/>
                <a:cs typeface="华文中宋" panose="02010600040101010101" charset="-122"/>
                <a:sym typeface="+mn-ea"/>
              </a:rPr>
              <a:t>。</a:t>
            </a:r>
            <a:endParaRPr lang="zh-CN" altLang="en-US" sz="24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400" kern="100">
                <a:latin typeface="华文中宋" panose="02010600040101010101" charset="-122"/>
                <a:ea typeface="华文中宋" panose="02010600040101010101" charset="-122"/>
                <a:cs typeface="华文中宋" panose="02010600040101010101" charset="-122"/>
                <a:sym typeface="+mn-ea"/>
              </a:rPr>
              <a:t>（3）</a:t>
            </a:r>
            <a:r>
              <a:rPr lang="zh-CN" altLang="en-US" sz="2400" kern="100">
                <a:solidFill>
                  <a:srgbClr val="FF0000"/>
                </a:solidFill>
                <a:latin typeface="华文中宋" panose="02010600040101010101" charset="-122"/>
                <a:ea typeface="华文中宋" panose="02010600040101010101" charset="-122"/>
                <a:cs typeface="华文中宋" panose="02010600040101010101" charset="-122"/>
                <a:sym typeface="+mn-ea"/>
              </a:rPr>
              <a:t>军机处</a:t>
            </a:r>
            <a:r>
              <a:rPr lang="zh-CN" altLang="en-US" sz="2400" kern="100">
                <a:latin typeface="华文中宋" panose="02010600040101010101" charset="-122"/>
                <a:ea typeface="华文中宋" panose="02010600040101010101" charset="-122"/>
                <a:cs typeface="华文中宋" panose="02010600040101010101" charset="-122"/>
                <a:sym typeface="+mn-ea"/>
              </a:rPr>
              <a:t>：削弱了议政王大臣会议和内阁的权力；</a:t>
            </a:r>
            <a:r>
              <a:rPr lang="zh-CN" altLang="en-US" sz="2400" kern="100">
                <a:solidFill>
                  <a:srgbClr val="FF0000"/>
                </a:solidFill>
                <a:latin typeface="华文中宋" panose="02010600040101010101" charset="-122"/>
                <a:ea typeface="华文中宋" panose="02010600040101010101" charset="-122"/>
                <a:cs typeface="华文中宋" panose="02010600040101010101" charset="-122"/>
                <a:sym typeface="+mn-ea"/>
              </a:rPr>
              <a:t>秉旨办事</a:t>
            </a:r>
            <a:r>
              <a:rPr lang="zh-CN" altLang="en-US" sz="2400" kern="100">
                <a:latin typeface="华文中宋" panose="02010600040101010101" charset="-122"/>
                <a:ea typeface="华文中宋" panose="02010600040101010101" charset="-122"/>
                <a:cs typeface="华文中宋" panose="02010600040101010101" charset="-122"/>
                <a:sym typeface="+mn-ea"/>
              </a:rPr>
              <a:t>，防止大臣专权；可“廷寄”下发上谕，</a:t>
            </a:r>
            <a:r>
              <a:rPr lang="zh-CN" altLang="en-US" sz="2400" kern="100">
                <a:solidFill>
                  <a:srgbClr val="FF0000"/>
                </a:solidFill>
                <a:latin typeface="华文中宋" panose="02010600040101010101" charset="-122"/>
                <a:ea typeface="华文中宋" panose="02010600040101010101" charset="-122"/>
                <a:cs typeface="华文中宋" panose="02010600040101010101" charset="-122"/>
                <a:sym typeface="+mn-ea"/>
              </a:rPr>
              <a:t>提高</a:t>
            </a:r>
            <a:r>
              <a:rPr lang="zh-CN" altLang="en-US" sz="2400" kern="100">
                <a:latin typeface="华文中宋" panose="02010600040101010101" charset="-122"/>
                <a:ea typeface="华文中宋" panose="02010600040101010101" charset="-122"/>
                <a:cs typeface="华文中宋" panose="02010600040101010101" charset="-122"/>
                <a:sym typeface="+mn-ea"/>
              </a:rPr>
              <a:t>了中央政府的</a:t>
            </a:r>
            <a:r>
              <a:rPr lang="zh-CN" altLang="en-US" sz="2400" kern="100">
                <a:solidFill>
                  <a:srgbClr val="FF0000"/>
                </a:solidFill>
                <a:latin typeface="华文中宋" panose="02010600040101010101" charset="-122"/>
                <a:ea typeface="华文中宋" panose="02010600040101010101" charset="-122"/>
                <a:cs typeface="华文中宋" panose="02010600040101010101" charset="-122"/>
                <a:sym typeface="+mn-ea"/>
              </a:rPr>
              <a:t>行政效率</a:t>
            </a:r>
            <a:r>
              <a:rPr lang="zh-CN" altLang="en-US" sz="2400" kern="100">
                <a:latin typeface="华文中宋" panose="02010600040101010101" charset="-122"/>
                <a:ea typeface="华文中宋" panose="02010600040101010101" charset="-122"/>
                <a:cs typeface="华文中宋" panose="02010600040101010101" charset="-122"/>
                <a:sym typeface="+mn-ea"/>
              </a:rPr>
              <a:t>。</a:t>
            </a:r>
            <a:endParaRPr lang="zh-CN" altLang="en-US" sz="2400" kern="100">
              <a:latin typeface="华文中宋" panose="02010600040101010101" charset="-122"/>
              <a:ea typeface="华文中宋" panose="02010600040101010101" charset="-122"/>
              <a:cs typeface="华文中宋" panose="02010600040101010101" charset="-122"/>
              <a:sym typeface="+mn-ea"/>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文本框 3" title=""/>
          <p:cNvSpPr txBox="1"/>
          <p:nvPr/>
        </p:nvSpPr>
        <p:spPr>
          <a:xfrm>
            <a:off x="335280" y="397510"/>
            <a:ext cx="11597640" cy="6062980"/>
          </a:xfrm>
          <a:prstGeom prst="rect">
            <a:avLst/>
          </a:prstGeom>
          <a:noFill/>
          <a:ln>
            <a:noFill/>
            <a:prstDash val="dash"/>
          </a:ln>
        </p:spPr>
        <p:txBody>
          <a:bodyPr wrap="square" rtlCol="0" anchor="t">
            <a:noAutofit/>
          </a:bodyPr>
          <a:lstStyle/>
          <a:p>
            <a:pPr lvl="0" algn="l">
              <a:lnSpc>
                <a:spcPct val="140000"/>
              </a:lnSpc>
              <a:spcBef>
                <a:spcPct val="0"/>
              </a:spcBef>
              <a:spcAft>
                <a:spcPct val="0"/>
              </a:spcAft>
              <a:buClrTx/>
              <a:buSzTx/>
              <a:buFontTx/>
            </a:pPr>
            <a:r>
              <a:rPr lang="zh-CN" altLang="en-US" sz="2400" kern="100">
                <a:solidFill>
                  <a:schemeClr val="tx1"/>
                </a:solidFill>
                <a:latin typeface="华文中宋" panose="02010600040101010101" charset="-122"/>
                <a:ea typeface="华文中宋" panose="02010600040101010101" charset="-122"/>
                <a:cs typeface="华文中宋" panose="02010600040101010101" charset="-122"/>
                <a:sym typeface="+mn-ea"/>
              </a:rPr>
              <a:t>（2024·江西宜春·二模）汉武帝时期，将铸币、煮盐、冶铁的权力收归朝廷；把原来因路远而运价高、损耗大的贡品，设官经理，运到缺货地高价出售，得钱归官；在京师设官，对一些货物实行贱买贵卖。此外，汉武帝还下令对商人和高利贷者加重征收财产税，责令商人自报财产，自报财产不实者，罚戍边两年，财物没收。汉武帝的这些措施（   ）</a:t>
            </a:r>
            <a:endParaRPr lang="zh-CN" altLang="en-US" sz="2400" kern="100">
              <a:solidFill>
                <a:schemeClr val="tx1"/>
              </a:solidFill>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400" kern="100">
                <a:solidFill>
                  <a:schemeClr val="tx1"/>
                </a:solidFill>
                <a:latin typeface="华文中宋" panose="02010600040101010101" charset="-122"/>
                <a:ea typeface="华文中宋" panose="02010600040101010101" charset="-122"/>
                <a:cs typeface="华文中宋" panose="02010600040101010101" charset="-122"/>
                <a:sym typeface="+mn-ea"/>
              </a:rPr>
              <a:t>A．增强了危机化解能力	B．推动了商品经济发展</a:t>
            </a:r>
            <a:endParaRPr lang="zh-CN" altLang="en-US" sz="2400" kern="100">
              <a:solidFill>
                <a:schemeClr val="tx1"/>
              </a:solidFill>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400" kern="100">
                <a:solidFill>
                  <a:schemeClr val="tx1"/>
                </a:solidFill>
                <a:latin typeface="华文中宋" panose="02010600040101010101" charset="-122"/>
                <a:ea typeface="华文中宋" panose="02010600040101010101" charset="-122"/>
                <a:cs typeface="华文中宋" panose="02010600040101010101" charset="-122"/>
                <a:sym typeface="+mn-ea"/>
              </a:rPr>
              <a:t>C．解决了政府财政危机	D．扭转了经济凋敝困境</a:t>
            </a:r>
            <a:endParaRPr lang="zh-CN" altLang="en-US" sz="2400" kern="100">
              <a:solidFill>
                <a:schemeClr val="tx1"/>
              </a:solidFill>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400" kern="100">
                <a:solidFill>
                  <a:schemeClr val="tx1"/>
                </a:solidFill>
                <a:latin typeface="华文中宋" panose="02010600040101010101" charset="-122"/>
                <a:ea typeface="华文中宋" panose="02010600040101010101" charset="-122"/>
                <a:cs typeface="华文中宋" panose="02010600040101010101" charset="-122"/>
                <a:sym typeface="+mn-ea"/>
              </a:rPr>
              <a:t>5．（2024·安徽黄山·二模）魏晋时期的察举采取考试方法为普通士人保留了一条进身之路，高门子弟很少屈尊接受察举。但在南朝时期，他们态度发生转变，纷纷参加考试，秀才一科充斥着高门才子。由此可知当时（   ）</a:t>
            </a:r>
            <a:endParaRPr lang="zh-CN" altLang="en-US" sz="2400" kern="100">
              <a:solidFill>
                <a:schemeClr val="tx1"/>
              </a:solidFill>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400" kern="100">
                <a:solidFill>
                  <a:schemeClr val="tx1"/>
                </a:solidFill>
                <a:latin typeface="华文中宋" panose="02010600040101010101" charset="-122"/>
                <a:ea typeface="华文中宋" panose="02010600040101010101" charset="-122"/>
                <a:cs typeface="华文中宋" panose="02010600040101010101" charset="-122"/>
                <a:sym typeface="+mn-ea"/>
              </a:rPr>
              <a:t>A．中枢机构遭到士族垄断	B．选官缺乏选贤任能精神</a:t>
            </a:r>
            <a:endParaRPr lang="zh-CN" altLang="en-US" sz="2400" kern="100">
              <a:solidFill>
                <a:schemeClr val="tx1"/>
              </a:solidFill>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400" kern="100">
                <a:solidFill>
                  <a:schemeClr val="tx1"/>
                </a:solidFill>
                <a:latin typeface="华文中宋" panose="02010600040101010101" charset="-122"/>
                <a:ea typeface="华文中宋" panose="02010600040101010101" charset="-122"/>
                <a:cs typeface="华文中宋" panose="02010600040101010101" charset="-122"/>
                <a:sym typeface="+mn-ea"/>
              </a:rPr>
              <a:t>C．社会阶层流动日益停滞	D．专制集权程度有所强化</a:t>
            </a:r>
            <a:endParaRPr lang="zh-CN" altLang="en-US" sz="2400" kern="100">
              <a:solidFill>
                <a:schemeClr val="tx1"/>
              </a:solidFill>
              <a:latin typeface="华文中宋" panose="02010600040101010101" charset="-122"/>
              <a:ea typeface="华文中宋" panose="02010600040101010101" charset="-122"/>
              <a:cs typeface="华文中宋" panose="02010600040101010101" charset="-122"/>
              <a:sym typeface="+mn-ea"/>
            </a:endParaRPr>
          </a:p>
        </p:txBody>
      </p:sp>
      <p:sp>
        <p:nvSpPr>
          <p:cNvPr id="5" name="文本框 4" title=""/>
          <p:cNvSpPr txBox="1"/>
          <p:nvPr/>
        </p:nvSpPr>
        <p:spPr>
          <a:xfrm>
            <a:off x="8616315" y="2132330"/>
            <a:ext cx="701675" cy="1198880"/>
          </a:xfrm>
          <a:prstGeom prst="rect">
            <a:avLst/>
          </a:prstGeom>
          <a:noFill/>
        </p:spPr>
        <p:txBody>
          <a:bodyPr wrap="square" rtlCol="0">
            <a:spAutoFit/>
          </a:bodyPr>
          <a:lstStyle/>
          <a:p>
            <a:r>
              <a:rPr lang="en-US" altLang="zh-CN" sz="7200">
                <a:solidFill>
                  <a:srgbClr val="FF0000"/>
                </a:solidFill>
              </a:rPr>
              <a:t>A</a:t>
            </a:r>
            <a:endParaRPr lang="en-US" altLang="zh-CN" sz="7200">
              <a:solidFill>
                <a:srgbClr val="FF0000"/>
              </a:solidFill>
            </a:endParaRPr>
          </a:p>
        </p:txBody>
      </p:sp>
      <p:sp>
        <p:nvSpPr>
          <p:cNvPr id="6" name="文本框 5" title=""/>
          <p:cNvSpPr txBox="1"/>
          <p:nvPr/>
        </p:nvSpPr>
        <p:spPr>
          <a:xfrm>
            <a:off x="9480550" y="5444490"/>
            <a:ext cx="701675" cy="1198880"/>
          </a:xfrm>
          <a:prstGeom prst="rect">
            <a:avLst/>
          </a:prstGeom>
          <a:noFill/>
        </p:spPr>
        <p:txBody>
          <a:bodyPr wrap="square" rtlCol="0">
            <a:spAutoFit/>
          </a:bodyPr>
          <a:lstStyle/>
          <a:p>
            <a:r>
              <a:rPr lang="en-US" altLang="zh-CN" sz="7200">
                <a:solidFill>
                  <a:srgbClr val="FF0000"/>
                </a:solidFill>
              </a:rPr>
              <a:t>D</a:t>
            </a:r>
            <a:endParaRPr lang="en-US" altLang="zh-CN" sz="7200">
              <a:solidFill>
                <a:srgbClr val="FF0000"/>
              </a:solidFill>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文本框 3" title=""/>
          <p:cNvSpPr txBox="1"/>
          <p:nvPr/>
        </p:nvSpPr>
        <p:spPr>
          <a:xfrm>
            <a:off x="263525" y="476250"/>
            <a:ext cx="11167110" cy="5773420"/>
          </a:xfrm>
          <a:prstGeom prst="rect">
            <a:avLst/>
          </a:prstGeom>
          <a:noFill/>
          <a:ln>
            <a:noFill/>
            <a:prstDash val="dash"/>
          </a:ln>
        </p:spPr>
        <p:txBody>
          <a:bodyPr wrap="square" rtlCol="0" anchor="t">
            <a:noAutofit/>
          </a:bodyPr>
          <a:lstStyle/>
          <a:p>
            <a:pPr lvl="0" algn="l">
              <a:lnSpc>
                <a:spcPct val="140000"/>
              </a:lnSpc>
              <a:spcBef>
                <a:spcPct val="0"/>
              </a:spcBef>
              <a:spcAft>
                <a:spcPct val="0"/>
              </a:spcAft>
              <a:buClrTx/>
              <a:buSzTx/>
              <a:buFontTx/>
            </a:pPr>
            <a:r>
              <a:rPr lang="zh-CN" altLang="en-US" sz="2400" kern="100">
                <a:latin typeface="华文中宋" panose="02010600040101010101" charset="-122"/>
                <a:ea typeface="华文中宋" panose="02010600040101010101" charset="-122"/>
                <a:cs typeface="华文中宋" panose="02010600040101010101" charset="-122"/>
                <a:sym typeface="+mn-ea"/>
              </a:rPr>
              <a:t>（2024·江西·二模）明前期，大婚、大礼、万寿、出师、制对等例行公文。由内阁直接票拟，经司礼监朱笔抄后直接下六科签署颁行。明朝中期，按照上述规则颁行的诏令在全部诏令中的比重越来越大，并出现“首轴专票”之现象。这一趋势表明（   ）</a:t>
            </a:r>
            <a:endParaRPr lang="zh-CN" altLang="en-US" sz="24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400" kern="100">
                <a:latin typeface="华文中宋" panose="02010600040101010101" charset="-122"/>
                <a:ea typeface="华文中宋" panose="02010600040101010101" charset="-122"/>
                <a:cs typeface="华文中宋" panose="02010600040101010101" charset="-122"/>
                <a:sym typeface="+mn-ea"/>
              </a:rPr>
              <a:t>A．内阁中枢地位的强化	B．司礼监宦官专权趋势显现</a:t>
            </a:r>
            <a:endParaRPr lang="zh-CN" altLang="en-US" sz="24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400" kern="100">
                <a:latin typeface="华文中宋" panose="02010600040101010101" charset="-122"/>
                <a:ea typeface="华文中宋" panose="02010600040101010101" charset="-122"/>
                <a:cs typeface="华文中宋" panose="02010600040101010101" charset="-122"/>
                <a:sym typeface="+mn-ea"/>
              </a:rPr>
              <a:t>C．奏折制度的有效运行	D．君相之间的矛盾趋于缓和</a:t>
            </a:r>
            <a:endParaRPr lang="zh-CN" altLang="en-US" sz="2400" kern="100">
              <a:latin typeface="华文中宋" panose="02010600040101010101" charset="-122"/>
              <a:ea typeface="华文中宋" panose="02010600040101010101" charset="-122"/>
              <a:cs typeface="华文中宋" panose="02010600040101010101" charset="-122"/>
              <a:sym typeface="+mn-ea"/>
            </a:endParaRPr>
          </a:p>
          <a:p>
            <a:pPr>
              <a:lnSpc>
                <a:spcPct val="150000"/>
              </a:lnSpc>
            </a:pPr>
            <a:r>
              <a:rPr lang="zh-CN" altLang="en-US" sz="2400" b="1">
                <a:latin typeface="宋体" panose="02010600030101010101" pitchFamily="2" charset="-122"/>
                <a:sym typeface="+mn-ea"/>
              </a:rPr>
              <a:t>（</a:t>
            </a:r>
            <a:r>
              <a:rPr lang="en-US" altLang="zh-CN" sz="2400" b="1">
                <a:latin typeface="宋体" panose="02010600030101010101" pitchFamily="2" charset="-122"/>
                <a:sym typeface="+mn-ea"/>
              </a:rPr>
              <a:t>2020·</a:t>
            </a:r>
            <a:r>
              <a:rPr lang="zh-CN" altLang="en-US" sz="2400" b="1">
                <a:latin typeface="宋体" panose="02010600030101010101" pitchFamily="2" charset="-122"/>
                <a:sym typeface="+mn-ea"/>
              </a:rPr>
              <a:t>新课标全国</a:t>
            </a:r>
            <a:r>
              <a:rPr lang="en-US" altLang="zh-CN" sz="2400" b="1">
                <a:latin typeface="宋体" panose="02010600030101010101" pitchFamily="2" charset="-122"/>
                <a:sym typeface="+mn-ea"/>
              </a:rPr>
              <a:t>III</a:t>
            </a:r>
            <a:r>
              <a:rPr lang="zh-CN" altLang="en-US" sz="2400" b="1">
                <a:latin typeface="宋体" panose="02010600030101010101" pitchFamily="2" charset="-122"/>
                <a:sym typeface="+mn-ea"/>
              </a:rPr>
              <a:t>卷高考</a:t>
            </a:r>
            <a:r>
              <a:rPr lang="en-US" altLang="zh-CN" sz="2400" b="1">
                <a:latin typeface="宋体" panose="02010600030101010101" pitchFamily="2" charset="-122"/>
                <a:sym typeface="+mn-ea"/>
              </a:rPr>
              <a:t>·27)</a:t>
            </a:r>
            <a:r>
              <a:rPr lang="zh-CN" altLang="en-US" sz="2400" b="1">
                <a:latin typeface="宋体" panose="02010600030101010101" pitchFamily="2" charset="-122"/>
                <a:sym typeface="+mn-ea"/>
              </a:rPr>
              <a:t>明万历年间，神宗下令工部铸钱供内府用，内阁首辅张居正“以利不胜费止之”。神宗向户部索求十万金，张居正面谏力争，“得停发太仓银十万两”。这反映出当时 </a:t>
            </a:r>
            <a:endParaRPr lang="zh-CN" altLang="en-US" sz="2400" b="1">
              <a:latin typeface="宋体" panose="02010600030101010101" pitchFamily="2" charset="-122"/>
              <a:ea typeface="宋体" panose="02010600030101010101" pitchFamily="2" charset="-122"/>
            </a:endParaRPr>
          </a:p>
          <a:p>
            <a:pPr>
              <a:lnSpc>
                <a:spcPct val="150000"/>
              </a:lnSpc>
            </a:pPr>
            <a:r>
              <a:rPr lang="zh-CN" altLang="en-US" sz="2400" b="1">
                <a:latin typeface="宋体" panose="02010600030101010101" pitchFamily="2" charset="-122"/>
                <a:sym typeface="+mn-ea"/>
              </a:rPr>
              <a:t>    A．内阁权势强大		B．皇权受到严重制约</a:t>
            </a:r>
            <a:endParaRPr lang="zh-CN" altLang="en-US" sz="2400" b="1">
              <a:latin typeface="宋体" panose="02010600030101010101" pitchFamily="2" charset="-122"/>
              <a:ea typeface="宋体" panose="02010600030101010101" pitchFamily="2" charset="-122"/>
            </a:endParaRPr>
          </a:p>
          <a:p>
            <a:pPr>
              <a:lnSpc>
                <a:spcPct val="150000"/>
              </a:lnSpc>
            </a:pPr>
            <a:r>
              <a:rPr lang="zh-CN" altLang="en-US" sz="2400" b="1">
                <a:latin typeface="宋体" panose="02010600030101010101" pitchFamily="2" charset="-122"/>
                <a:sym typeface="+mn-ea"/>
              </a:rPr>
              <a:t>    C．社会经济凋敝		D．君权相权关系紧张</a:t>
            </a:r>
            <a:endParaRPr lang="zh-CN" altLang="en-US" sz="2400" kern="100">
              <a:latin typeface="华文中宋" panose="02010600040101010101" charset="-122"/>
              <a:ea typeface="华文中宋" panose="02010600040101010101" charset="-122"/>
              <a:cs typeface="华文中宋" panose="02010600040101010101" charset="-122"/>
              <a:sym typeface="+mn-ea"/>
            </a:endParaRPr>
          </a:p>
        </p:txBody>
      </p:sp>
      <p:sp>
        <p:nvSpPr>
          <p:cNvPr id="5" name="文本框 4" title=""/>
          <p:cNvSpPr txBox="1"/>
          <p:nvPr/>
        </p:nvSpPr>
        <p:spPr>
          <a:xfrm>
            <a:off x="8616315" y="2132330"/>
            <a:ext cx="701675" cy="1198880"/>
          </a:xfrm>
          <a:prstGeom prst="rect">
            <a:avLst/>
          </a:prstGeom>
          <a:noFill/>
        </p:spPr>
        <p:txBody>
          <a:bodyPr wrap="square" rtlCol="0">
            <a:spAutoFit/>
          </a:bodyPr>
          <a:lstStyle/>
          <a:p>
            <a:r>
              <a:rPr lang="en-US" altLang="zh-CN" sz="7200">
                <a:solidFill>
                  <a:srgbClr val="FF0000"/>
                </a:solidFill>
              </a:rPr>
              <a:t>A</a:t>
            </a:r>
            <a:endParaRPr lang="en-US" altLang="zh-CN" sz="7200">
              <a:solidFill>
                <a:srgbClr val="FF0000"/>
              </a:solidFill>
            </a:endParaRPr>
          </a:p>
        </p:txBody>
      </p:sp>
      <p:sp>
        <p:nvSpPr>
          <p:cNvPr id="6" name="文本框 5" title=""/>
          <p:cNvSpPr txBox="1"/>
          <p:nvPr/>
        </p:nvSpPr>
        <p:spPr>
          <a:xfrm>
            <a:off x="8904605" y="4869180"/>
            <a:ext cx="701675" cy="1198880"/>
          </a:xfrm>
          <a:prstGeom prst="rect">
            <a:avLst/>
          </a:prstGeom>
          <a:noFill/>
        </p:spPr>
        <p:txBody>
          <a:bodyPr wrap="square" rtlCol="0">
            <a:spAutoFit/>
          </a:bodyPr>
          <a:lstStyle/>
          <a:p>
            <a:r>
              <a:rPr lang="en-US" altLang="zh-CN" sz="7200">
                <a:solidFill>
                  <a:srgbClr val="FF0000"/>
                </a:solidFill>
              </a:rPr>
              <a:t>A</a:t>
            </a:r>
            <a:endParaRPr lang="en-US" altLang="zh-CN" sz="7200">
              <a:solidFill>
                <a:srgbClr val="FF0000"/>
              </a:solidFill>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19809" name="Rectangle 1" title=""/>
          <p:cNvSpPr txBox="1">
            <a:spLocks noChangeArrowheads="1"/>
          </p:cNvSpPr>
          <p:nvPr/>
        </p:nvSpPr>
        <p:spPr bwMode="auto">
          <a:xfrm>
            <a:off x="119380" y="116840"/>
            <a:ext cx="11952605" cy="6062345"/>
          </a:xfrm>
          <a:prstGeom prst="rect">
            <a:avLst/>
          </a:prstGeom>
          <a:noFill/>
          <a:ln>
            <a:noFill/>
            <a:prstDash val="dash"/>
          </a:ln>
        </p:spPr>
        <p:txBody>
          <a:bodyPr wrap="square" rtlCol="0" anchor="t">
            <a:noAutofit/>
          </a:bodyPr>
          <a:lstStyle/>
          <a:p>
            <a:pPr lvl="0" algn="l">
              <a:lnSpc>
                <a:spcPct val="140000"/>
              </a:lnSpc>
              <a:spcBef>
                <a:spcPct val="0"/>
              </a:spcBef>
              <a:spcAft>
                <a:spcPct val="0"/>
              </a:spcAft>
              <a:buClrTx/>
              <a:buSzTx/>
              <a:buFontTx/>
            </a:pPr>
            <a:r>
              <a:rPr lang="zh-CN" altLang="en-US" sz="2800" kern="100">
                <a:latin typeface="华文中宋" panose="02010600040101010101" charset="-122"/>
                <a:ea typeface="华文中宋" panose="02010600040101010101" charset="-122"/>
                <a:cs typeface="华文中宋" panose="02010600040101010101" charset="-122"/>
                <a:sym typeface="+mn-ea"/>
              </a:rPr>
              <a:t>（2018·新课标全国Ⅰ卷高考·）据学者研究，唐朝“安史之乱”后百余年间的藩镇基本情况如表2所示。表2  “安史之乱”后百余年间唐朝藩镇基本情况表</a:t>
            </a:r>
            <a:endParaRPr lang="zh-CN" altLang="en-US" sz="28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endParaRPr lang="zh-CN" altLang="en-US" sz="28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endParaRPr lang="zh-CN" altLang="en-US" sz="28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endParaRPr lang="zh-CN" altLang="en-US" sz="28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endParaRPr lang="zh-CN" altLang="en-US" sz="28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endParaRPr lang="zh-CN" altLang="en-US" sz="28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800" kern="100">
                <a:latin typeface="华文中宋" panose="02010600040101010101" charset="-122"/>
                <a:ea typeface="华文中宋" panose="02010600040101010101" charset="-122"/>
                <a:cs typeface="华文中宋" panose="02010600040101010101" charset="-122"/>
                <a:sym typeface="+mn-ea"/>
              </a:rPr>
              <a:t>由此可知，这一时期的藩镇</a:t>
            </a:r>
            <a:endParaRPr lang="zh-CN" altLang="en-US" sz="28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800" kern="100">
                <a:latin typeface="华文中宋" panose="02010600040101010101" charset="-122"/>
                <a:ea typeface="华文中宋" panose="02010600040101010101" charset="-122"/>
                <a:cs typeface="华文中宋" panose="02010600040101010101" charset="-122"/>
                <a:sym typeface="+mn-ea"/>
              </a:rPr>
              <a:t>A．控制了朝廷财政收入               B．彼此之间攻伐不已</a:t>
            </a:r>
            <a:endParaRPr lang="zh-CN" altLang="en-US" sz="28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800" kern="100">
                <a:latin typeface="华文中宋" panose="02010600040101010101" charset="-122"/>
                <a:ea typeface="华文中宋" panose="02010600040101010101" charset="-122"/>
                <a:cs typeface="华文中宋" panose="02010600040101010101" charset="-122"/>
                <a:sym typeface="+mn-ea"/>
              </a:rPr>
              <a:t>C．注重维护中央的权威               D．延续了唐朝的统治</a:t>
            </a:r>
            <a:endParaRPr lang="zh-CN" altLang="en-US" sz="2800" kern="100">
              <a:latin typeface="华文中宋" panose="02010600040101010101" charset="-122"/>
              <a:ea typeface="华文中宋" panose="02010600040101010101" charset="-122"/>
              <a:cs typeface="华文中宋" panose="02010600040101010101" charset="-122"/>
              <a:sym typeface="+mn-ea"/>
            </a:endParaRPr>
          </a:p>
        </p:txBody>
      </p:sp>
      <p:graphicFrame>
        <p:nvGraphicFramePr>
          <p:cNvPr id="8" name="表格 7" title=""/>
          <p:cNvGraphicFramePr>
            <a:graphicFrameLocks noGrp="1"/>
          </p:cNvGraphicFramePr>
          <p:nvPr/>
        </p:nvGraphicFramePr>
        <p:xfrm>
          <a:off x="911860" y="1700530"/>
          <a:ext cx="10972800" cy="3051175"/>
        </p:xfrm>
        <a:graphic>
          <a:graphicData uri="http://schemas.openxmlformats.org/drawingml/2006/table">
            <a:tbl>
              <a:tblPr>
                <a:tableStyleId>{16D9F66E-5EB9-4882-86FB-DCBF35E3C3E4}</a:tableStyleId>
              </a:tblPr>
              <a:tblGrid>
                <a:gridCol w="1991360"/>
                <a:gridCol w="2329815"/>
                <a:gridCol w="1991360"/>
                <a:gridCol w="1991360"/>
                <a:gridCol w="2668270"/>
              </a:tblGrid>
              <a:tr h="610235">
                <a:tc>
                  <a:txBody>
                    <a:bodyPr vert="horz" wrap="square"/>
                    <a:lstStyle/>
                    <a:p>
                      <a:pPr algn="ctr">
                        <a:lnSpc>
                          <a:spcPct val="150000"/>
                        </a:lnSpc>
                        <a:spcAft>
                          <a:spcPct val="0"/>
                        </a:spcAft>
                      </a:pPr>
                      <a:r>
                        <a:rPr lang="zh-CN" altLang="en-US" sz="2800" kern="100">
                          <a:solidFill>
                            <a:schemeClr val="tx1"/>
                          </a:solidFill>
                          <a:latin typeface="华文中宋" panose="02010600040101010101" charset="-122"/>
                          <a:ea typeface="华文中宋" panose="02010600040101010101" charset="-122"/>
                          <a:cs typeface="华文中宋" panose="02010600040101010101" charset="-122"/>
                        </a:rPr>
                        <a:t>藩镇类型</a:t>
                      </a:r>
                      <a:endParaRPr lang="zh-CN" altLang="en-US" sz="2800" kern="100">
                        <a:solidFill>
                          <a:schemeClr val="tx1"/>
                        </a:solidFill>
                        <a:latin typeface="华文中宋" panose="02010600040101010101" charset="-122"/>
                        <a:ea typeface="华文中宋" panose="02010600040101010101" charset="-122"/>
                        <a:cs typeface="华文中宋" panose="02010600040101010101" charset="-122"/>
                      </a:endParaRPr>
                    </a:p>
                  </a:txBody>
                  <a:tcPr marT="0" marB="0"/>
                </a:tc>
                <a:tc>
                  <a:txBody>
                    <a:bodyPr vert="horz" wrap="square"/>
                    <a:lstStyle/>
                    <a:p>
                      <a:pPr algn="ctr">
                        <a:lnSpc>
                          <a:spcPct val="150000"/>
                        </a:lnSpc>
                        <a:spcAft>
                          <a:spcPct val="0"/>
                        </a:spcAft>
                      </a:pPr>
                      <a:r>
                        <a:rPr lang="zh-CN" altLang="en-US" sz="2400" kern="100">
                          <a:solidFill>
                            <a:schemeClr val="tx1"/>
                          </a:solidFill>
                          <a:latin typeface="华文中宋" panose="02010600040101010101" charset="-122"/>
                          <a:ea typeface="华文中宋" panose="02010600040101010101" charset="-122"/>
                          <a:cs typeface="华文中宋" panose="02010600040101010101" charset="-122"/>
                        </a:rPr>
                        <a:t>数量</a:t>
                      </a:r>
                      <a:r>
                        <a:rPr lang="zh-CN" altLang="en-US" sz="2800" kern="100">
                          <a:solidFill>
                            <a:schemeClr val="tx1"/>
                          </a:solidFill>
                          <a:latin typeface="华文中宋" panose="02010600040101010101" charset="-122"/>
                          <a:ea typeface="华文中宋" panose="02010600040101010101" charset="-122"/>
                          <a:cs typeface="华文中宋" panose="02010600040101010101" charset="-122"/>
                        </a:rPr>
                        <a:t>（个）</a:t>
                      </a:r>
                      <a:endParaRPr lang="zh-CN" altLang="en-US" sz="2800" kern="100">
                        <a:solidFill>
                          <a:schemeClr val="tx1"/>
                        </a:solidFill>
                        <a:latin typeface="华文中宋" panose="02010600040101010101" charset="-122"/>
                        <a:ea typeface="华文中宋" panose="02010600040101010101" charset="-122"/>
                        <a:cs typeface="华文中宋" panose="02010600040101010101" charset="-122"/>
                      </a:endParaRPr>
                    </a:p>
                  </a:txBody>
                  <a:tcPr marT="0" marB="0"/>
                </a:tc>
                <a:tc>
                  <a:txBody>
                    <a:bodyPr vert="horz" wrap="square"/>
                    <a:lstStyle/>
                    <a:p>
                      <a:pPr algn="ctr">
                        <a:lnSpc>
                          <a:spcPct val="150000"/>
                        </a:lnSpc>
                        <a:spcAft>
                          <a:spcPct val="0"/>
                        </a:spcAft>
                      </a:pPr>
                      <a:r>
                        <a:rPr lang="zh-CN" altLang="en-US" sz="2800" kern="100">
                          <a:solidFill>
                            <a:schemeClr val="tx1"/>
                          </a:solidFill>
                          <a:latin typeface="华文中宋" panose="02010600040101010101" charset="-122"/>
                          <a:ea typeface="华文中宋" panose="02010600040101010101" charset="-122"/>
                          <a:cs typeface="华文中宋" panose="02010600040101010101" charset="-122"/>
                        </a:rPr>
                        <a:t>官员任免</a:t>
                      </a:r>
                      <a:endParaRPr lang="zh-CN" altLang="en-US" sz="2800" kern="100">
                        <a:solidFill>
                          <a:schemeClr val="tx1"/>
                        </a:solidFill>
                        <a:latin typeface="华文中宋" panose="02010600040101010101" charset="-122"/>
                        <a:ea typeface="华文中宋" panose="02010600040101010101" charset="-122"/>
                        <a:cs typeface="华文中宋" panose="02010600040101010101" charset="-122"/>
                      </a:endParaRPr>
                    </a:p>
                  </a:txBody>
                  <a:tcPr marT="0" marB="0"/>
                </a:tc>
                <a:tc>
                  <a:txBody>
                    <a:bodyPr vert="horz" wrap="square"/>
                    <a:lstStyle/>
                    <a:p>
                      <a:pPr algn="ctr">
                        <a:lnSpc>
                          <a:spcPct val="150000"/>
                        </a:lnSpc>
                        <a:spcAft>
                          <a:spcPct val="0"/>
                        </a:spcAft>
                      </a:pPr>
                      <a:r>
                        <a:rPr lang="zh-CN" altLang="en-US" sz="2800" kern="100">
                          <a:solidFill>
                            <a:schemeClr val="tx1"/>
                          </a:solidFill>
                          <a:latin typeface="华文中宋" panose="02010600040101010101" charset="-122"/>
                          <a:ea typeface="华文中宋" panose="02010600040101010101" charset="-122"/>
                          <a:cs typeface="华文中宋" panose="02010600040101010101" charset="-122"/>
                        </a:rPr>
                        <a:t>赋税供纳</a:t>
                      </a:r>
                      <a:endParaRPr lang="zh-CN" altLang="en-US" sz="2800" kern="100">
                        <a:solidFill>
                          <a:schemeClr val="tx1"/>
                        </a:solidFill>
                        <a:latin typeface="华文中宋" panose="02010600040101010101" charset="-122"/>
                        <a:ea typeface="华文中宋" panose="02010600040101010101" charset="-122"/>
                        <a:cs typeface="华文中宋" panose="02010600040101010101" charset="-122"/>
                      </a:endParaRPr>
                    </a:p>
                  </a:txBody>
                  <a:tcPr marT="0" marB="0"/>
                </a:tc>
                <a:tc>
                  <a:txBody>
                    <a:bodyPr vert="horz" wrap="square"/>
                    <a:lstStyle/>
                    <a:p>
                      <a:pPr algn="ctr">
                        <a:lnSpc>
                          <a:spcPct val="150000"/>
                        </a:lnSpc>
                        <a:spcAft>
                          <a:spcPct val="0"/>
                        </a:spcAft>
                      </a:pPr>
                      <a:r>
                        <a:rPr lang="zh-CN" altLang="en-US" sz="2800" kern="100">
                          <a:solidFill>
                            <a:schemeClr val="tx1"/>
                          </a:solidFill>
                          <a:latin typeface="华文中宋" panose="02010600040101010101" charset="-122"/>
                          <a:ea typeface="华文中宋" panose="02010600040101010101" charset="-122"/>
                          <a:cs typeface="华文中宋" panose="02010600040101010101" charset="-122"/>
                        </a:rPr>
                        <a:t>兵额与功能</a:t>
                      </a:r>
                      <a:endParaRPr lang="zh-CN" altLang="en-US" sz="2800" kern="100">
                        <a:solidFill>
                          <a:schemeClr val="tx1"/>
                        </a:solidFill>
                        <a:latin typeface="华文中宋" panose="02010600040101010101" charset="-122"/>
                        <a:ea typeface="华文中宋" panose="02010600040101010101" charset="-122"/>
                        <a:cs typeface="华文中宋" panose="02010600040101010101" charset="-122"/>
                      </a:endParaRPr>
                    </a:p>
                  </a:txBody>
                  <a:tcPr marT="0" marB="0"/>
                </a:tc>
              </a:tr>
              <a:tr h="610235">
                <a:tc>
                  <a:txBody>
                    <a:bodyPr vert="horz" wrap="square"/>
                    <a:lstStyle/>
                    <a:p>
                      <a:pPr algn="ctr">
                        <a:lnSpc>
                          <a:spcPct val="150000"/>
                        </a:lnSpc>
                        <a:spcAft>
                          <a:spcPct val="0"/>
                        </a:spcAft>
                      </a:pPr>
                      <a:r>
                        <a:rPr lang="zh-CN" altLang="en-US" sz="2800" kern="100">
                          <a:solidFill>
                            <a:schemeClr val="tx1"/>
                          </a:solidFill>
                          <a:latin typeface="华文中宋" panose="02010600040101010101" charset="-122"/>
                          <a:ea typeface="华文中宋" panose="02010600040101010101" charset="-122"/>
                          <a:cs typeface="华文中宋" panose="02010600040101010101" charset="-122"/>
                        </a:rPr>
                        <a:t>河朔型</a:t>
                      </a:r>
                      <a:endParaRPr lang="zh-CN" altLang="en-US" sz="2800" kern="100">
                        <a:solidFill>
                          <a:schemeClr val="tx1"/>
                        </a:solidFill>
                        <a:latin typeface="华文中宋" panose="02010600040101010101" charset="-122"/>
                        <a:ea typeface="华文中宋" panose="02010600040101010101" charset="-122"/>
                        <a:cs typeface="华文中宋" panose="02010600040101010101" charset="-122"/>
                      </a:endParaRPr>
                    </a:p>
                  </a:txBody>
                  <a:tcPr marT="0" marB="0"/>
                </a:tc>
                <a:tc>
                  <a:txBody>
                    <a:bodyPr vert="horz" wrap="square"/>
                    <a:lstStyle/>
                    <a:p>
                      <a:pPr algn="ctr">
                        <a:lnSpc>
                          <a:spcPct val="150000"/>
                        </a:lnSpc>
                        <a:spcAft>
                          <a:spcPct val="0"/>
                        </a:spcAft>
                      </a:pPr>
                      <a:r>
                        <a:rPr lang="zh-CN" altLang="en-US" sz="2800" kern="100">
                          <a:solidFill>
                            <a:schemeClr val="tx1"/>
                          </a:solidFill>
                          <a:latin typeface="华文中宋" panose="02010600040101010101" charset="-122"/>
                          <a:ea typeface="华文中宋" panose="02010600040101010101" charset="-122"/>
                          <a:cs typeface="华文中宋" panose="02010600040101010101" charset="-122"/>
                        </a:rPr>
                        <a:t>7</a:t>
                      </a:r>
                      <a:endParaRPr lang="zh-CN" altLang="en-US" sz="2800" kern="100">
                        <a:solidFill>
                          <a:schemeClr val="tx1"/>
                        </a:solidFill>
                        <a:latin typeface="华文中宋" panose="02010600040101010101" charset="-122"/>
                        <a:ea typeface="华文中宋" panose="02010600040101010101" charset="-122"/>
                        <a:cs typeface="华文中宋" panose="02010600040101010101" charset="-122"/>
                      </a:endParaRPr>
                    </a:p>
                  </a:txBody>
                  <a:tcPr marT="0" marB="0"/>
                </a:tc>
                <a:tc>
                  <a:txBody>
                    <a:bodyPr vert="horz" wrap="square"/>
                    <a:lstStyle/>
                    <a:p>
                      <a:pPr algn="ctr">
                        <a:lnSpc>
                          <a:spcPct val="150000"/>
                        </a:lnSpc>
                        <a:spcAft>
                          <a:spcPct val="0"/>
                        </a:spcAft>
                      </a:pPr>
                      <a:r>
                        <a:rPr lang="zh-CN" altLang="en-US" sz="2800" kern="100">
                          <a:solidFill>
                            <a:schemeClr val="tx1"/>
                          </a:solidFill>
                          <a:latin typeface="华文中宋" panose="02010600040101010101" charset="-122"/>
                          <a:ea typeface="华文中宋" panose="02010600040101010101" charset="-122"/>
                          <a:cs typeface="华文中宋" panose="02010600040101010101" charset="-122"/>
                        </a:rPr>
                        <a:t>藩镇自擅</a:t>
                      </a:r>
                      <a:endParaRPr lang="zh-CN" altLang="en-US" sz="2800" kern="100">
                        <a:solidFill>
                          <a:schemeClr val="tx1"/>
                        </a:solidFill>
                        <a:latin typeface="华文中宋" panose="02010600040101010101" charset="-122"/>
                        <a:ea typeface="华文中宋" panose="02010600040101010101" charset="-122"/>
                        <a:cs typeface="华文中宋" panose="02010600040101010101" charset="-122"/>
                      </a:endParaRPr>
                    </a:p>
                  </a:txBody>
                  <a:tcPr marT="0" marB="0"/>
                </a:tc>
                <a:tc>
                  <a:txBody>
                    <a:bodyPr vert="horz" wrap="square"/>
                    <a:lstStyle/>
                    <a:p>
                      <a:pPr algn="ctr">
                        <a:lnSpc>
                          <a:spcPct val="150000"/>
                        </a:lnSpc>
                        <a:spcAft>
                          <a:spcPct val="0"/>
                        </a:spcAft>
                      </a:pPr>
                      <a:r>
                        <a:rPr lang="zh-CN" altLang="en-US" sz="2800" kern="100">
                          <a:solidFill>
                            <a:schemeClr val="tx1"/>
                          </a:solidFill>
                          <a:latin typeface="华文中宋" panose="02010600040101010101" charset="-122"/>
                          <a:ea typeface="华文中宋" panose="02010600040101010101" charset="-122"/>
                          <a:cs typeface="华文中宋" panose="02010600040101010101" charset="-122"/>
                        </a:rPr>
                        <a:t>不上供</a:t>
                      </a:r>
                      <a:endParaRPr lang="zh-CN" altLang="en-US" sz="2800" kern="100">
                        <a:solidFill>
                          <a:schemeClr val="tx1"/>
                        </a:solidFill>
                        <a:latin typeface="华文中宋" panose="02010600040101010101" charset="-122"/>
                        <a:ea typeface="华文中宋" panose="02010600040101010101" charset="-122"/>
                        <a:cs typeface="华文中宋" panose="02010600040101010101" charset="-122"/>
                      </a:endParaRPr>
                    </a:p>
                  </a:txBody>
                  <a:tcPr marT="0" marB="0"/>
                </a:tc>
                <a:tc>
                  <a:txBody>
                    <a:bodyPr vert="horz" wrap="square"/>
                    <a:lstStyle/>
                    <a:p>
                      <a:pPr algn="ctr">
                        <a:lnSpc>
                          <a:spcPct val="150000"/>
                        </a:lnSpc>
                        <a:spcAft>
                          <a:spcPct val="0"/>
                        </a:spcAft>
                      </a:pPr>
                      <a:r>
                        <a:rPr lang="zh-CN" altLang="en-US" sz="2800" kern="100">
                          <a:solidFill>
                            <a:schemeClr val="tx1"/>
                          </a:solidFill>
                          <a:latin typeface="华文中宋" panose="02010600040101010101" charset="-122"/>
                          <a:ea typeface="华文中宋" panose="02010600040101010101" charset="-122"/>
                          <a:cs typeface="华文中宋" panose="02010600040101010101" charset="-122"/>
                        </a:rPr>
                        <a:t>拥重兵以自立</a:t>
                      </a:r>
                      <a:endParaRPr lang="zh-CN" altLang="en-US" sz="2800" kern="100">
                        <a:solidFill>
                          <a:schemeClr val="tx1"/>
                        </a:solidFill>
                        <a:latin typeface="华文中宋" panose="02010600040101010101" charset="-122"/>
                        <a:ea typeface="华文中宋" panose="02010600040101010101" charset="-122"/>
                        <a:cs typeface="华文中宋" panose="02010600040101010101" charset="-122"/>
                      </a:endParaRPr>
                    </a:p>
                  </a:txBody>
                  <a:tcPr marT="0" marB="0"/>
                </a:tc>
              </a:tr>
              <a:tr h="610235">
                <a:tc>
                  <a:txBody>
                    <a:bodyPr vert="horz" wrap="square"/>
                    <a:lstStyle/>
                    <a:p>
                      <a:pPr algn="ctr">
                        <a:lnSpc>
                          <a:spcPct val="150000"/>
                        </a:lnSpc>
                        <a:spcAft>
                          <a:spcPct val="0"/>
                        </a:spcAft>
                      </a:pPr>
                      <a:r>
                        <a:rPr lang="zh-CN" altLang="en-US" sz="2800" kern="100">
                          <a:solidFill>
                            <a:schemeClr val="tx1"/>
                          </a:solidFill>
                          <a:latin typeface="华文中宋" panose="02010600040101010101" charset="-122"/>
                          <a:ea typeface="华文中宋" panose="02010600040101010101" charset="-122"/>
                          <a:cs typeface="华文中宋" panose="02010600040101010101" charset="-122"/>
                        </a:rPr>
                        <a:t>中原型</a:t>
                      </a:r>
                      <a:endParaRPr lang="zh-CN" altLang="en-US" sz="2800" kern="100">
                        <a:solidFill>
                          <a:schemeClr val="tx1"/>
                        </a:solidFill>
                        <a:latin typeface="华文中宋" panose="02010600040101010101" charset="-122"/>
                        <a:ea typeface="华文中宋" panose="02010600040101010101" charset="-122"/>
                        <a:cs typeface="华文中宋" panose="02010600040101010101" charset="-122"/>
                      </a:endParaRPr>
                    </a:p>
                  </a:txBody>
                  <a:tcPr marT="0" marB="0"/>
                </a:tc>
                <a:tc>
                  <a:txBody>
                    <a:bodyPr vert="horz" wrap="square"/>
                    <a:lstStyle/>
                    <a:p>
                      <a:pPr algn="ctr">
                        <a:lnSpc>
                          <a:spcPct val="150000"/>
                        </a:lnSpc>
                        <a:spcAft>
                          <a:spcPct val="0"/>
                        </a:spcAft>
                      </a:pPr>
                      <a:r>
                        <a:rPr lang="zh-CN" altLang="en-US" sz="2800" kern="100">
                          <a:solidFill>
                            <a:schemeClr val="tx1"/>
                          </a:solidFill>
                          <a:latin typeface="华文中宋" panose="02010600040101010101" charset="-122"/>
                          <a:ea typeface="华文中宋" panose="02010600040101010101" charset="-122"/>
                          <a:cs typeface="华文中宋" panose="02010600040101010101" charset="-122"/>
                        </a:rPr>
                        <a:t>8</a:t>
                      </a:r>
                      <a:endParaRPr lang="zh-CN" altLang="en-US" sz="2800" kern="100">
                        <a:solidFill>
                          <a:schemeClr val="tx1"/>
                        </a:solidFill>
                        <a:latin typeface="华文中宋" panose="02010600040101010101" charset="-122"/>
                        <a:ea typeface="华文中宋" panose="02010600040101010101" charset="-122"/>
                        <a:cs typeface="华文中宋" panose="02010600040101010101" charset="-122"/>
                      </a:endParaRPr>
                    </a:p>
                  </a:txBody>
                  <a:tcPr marT="0" marB="0"/>
                </a:tc>
                <a:tc>
                  <a:txBody>
                    <a:bodyPr vert="horz" wrap="square"/>
                    <a:lstStyle/>
                    <a:p>
                      <a:pPr algn="ctr">
                        <a:lnSpc>
                          <a:spcPct val="150000"/>
                        </a:lnSpc>
                        <a:spcAft>
                          <a:spcPct val="0"/>
                        </a:spcAft>
                      </a:pPr>
                      <a:r>
                        <a:rPr lang="zh-CN" altLang="en-US" sz="2800" kern="100">
                          <a:solidFill>
                            <a:schemeClr val="tx1"/>
                          </a:solidFill>
                          <a:latin typeface="华文中宋" panose="02010600040101010101" charset="-122"/>
                          <a:ea typeface="华文中宋" panose="02010600040101010101" charset="-122"/>
                          <a:cs typeface="华文中宋" panose="02010600040101010101" charset="-122"/>
                        </a:rPr>
                        <a:t>朝廷任命</a:t>
                      </a:r>
                      <a:endParaRPr lang="zh-CN" altLang="en-US" sz="2800" kern="100">
                        <a:solidFill>
                          <a:schemeClr val="tx1"/>
                        </a:solidFill>
                        <a:latin typeface="华文中宋" panose="02010600040101010101" charset="-122"/>
                        <a:ea typeface="华文中宋" panose="02010600040101010101" charset="-122"/>
                        <a:cs typeface="华文中宋" panose="02010600040101010101" charset="-122"/>
                      </a:endParaRPr>
                    </a:p>
                  </a:txBody>
                  <a:tcPr marT="0" marB="0"/>
                </a:tc>
                <a:tc>
                  <a:txBody>
                    <a:bodyPr vert="horz" wrap="square"/>
                    <a:lstStyle/>
                    <a:p>
                      <a:pPr algn="ctr">
                        <a:lnSpc>
                          <a:spcPct val="150000"/>
                        </a:lnSpc>
                        <a:spcAft>
                          <a:spcPct val="0"/>
                        </a:spcAft>
                      </a:pPr>
                      <a:r>
                        <a:rPr lang="zh-CN" altLang="en-US" sz="2800" kern="100">
                          <a:solidFill>
                            <a:schemeClr val="tx1"/>
                          </a:solidFill>
                          <a:latin typeface="华文中宋" panose="02010600040101010101" charset="-122"/>
                          <a:ea typeface="华文中宋" panose="02010600040101010101" charset="-122"/>
                          <a:cs typeface="华文中宋" panose="02010600040101010101" charset="-122"/>
                        </a:rPr>
                        <a:t>少上供</a:t>
                      </a:r>
                      <a:endParaRPr lang="zh-CN" altLang="en-US" sz="2800" kern="100">
                        <a:solidFill>
                          <a:schemeClr val="tx1"/>
                        </a:solidFill>
                        <a:latin typeface="华文中宋" panose="02010600040101010101" charset="-122"/>
                        <a:ea typeface="华文中宋" panose="02010600040101010101" charset="-122"/>
                        <a:cs typeface="华文中宋" panose="02010600040101010101" charset="-122"/>
                      </a:endParaRPr>
                    </a:p>
                  </a:txBody>
                  <a:tcPr marT="0" marB="0"/>
                </a:tc>
                <a:tc>
                  <a:txBody>
                    <a:bodyPr vert="horz" wrap="square"/>
                    <a:lstStyle/>
                    <a:p>
                      <a:pPr algn="ctr">
                        <a:lnSpc>
                          <a:spcPct val="150000"/>
                        </a:lnSpc>
                        <a:spcAft>
                          <a:spcPct val="0"/>
                        </a:spcAft>
                      </a:pPr>
                      <a:r>
                        <a:rPr lang="zh-CN" altLang="en-US" sz="2800" kern="100">
                          <a:solidFill>
                            <a:schemeClr val="tx1"/>
                          </a:solidFill>
                          <a:latin typeface="华文中宋" panose="02010600040101010101" charset="-122"/>
                          <a:ea typeface="华文中宋" panose="02010600040101010101" charset="-122"/>
                          <a:cs typeface="华文中宋" panose="02010600040101010101" charset="-122"/>
                        </a:rPr>
                        <a:t>驻重兵防骄藩</a:t>
                      </a:r>
                      <a:endParaRPr lang="zh-CN" altLang="en-US" sz="2800" kern="100">
                        <a:solidFill>
                          <a:schemeClr val="tx1"/>
                        </a:solidFill>
                        <a:latin typeface="华文中宋" panose="02010600040101010101" charset="-122"/>
                        <a:ea typeface="华文中宋" panose="02010600040101010101" charset="-122"/>
                        <a:cs typeface="华文中宋" panose="02010600040101010101" charset="-122"/>
                      </a:endParaRPr>
                    </a:p>
                  </a:txBody>
                  <a:tcPr marT="0" marB="0"/>
                </a:tc>
              </a:tr>
              <a:tr h="610235">
                <a:tc>
                  <a:txBody>
                    <a:bodyPr vert="horz" wrap="square"/>
                    <a:lstStyle/>
                    <a:p>
                      <a:pPr algn="ctr">
                        <a:lnSpc>
                          <a:spcPct val="150000"/>
                        </a:lnSpc>
                        <a:spcAft>
                          <a:spcPct val="0"/>
                        </a:spcAft>
                      </a:pPr>
                      <a:r>
                        <a:rPr lang="zh-CN" altLang="en-US" sz="2800" kern="100">
                          <a:solidFill>
                            <a:schemeClr val="tx1"/>
                          </a:solidFill>
                          <a:latin typeface="华文中宋" panose="02010600040101010101" charset="-122"/>
                          <a:ea typeface="华文中宋" panose="02010600040101010101" charset="-122"/>
                          <a:cs typeface="华文中宋" panose="02010600040101010101" charset="-122"/>
                        </a:rPr>
                        <a:t>边疆型</a:t>
                      </a:r>
                      <a:endParaRPr lang="zh-CN" altLang="en-US" sz="2800" kern="100">
                        <a:solidFill>
                          <a:schemeClr val="tx1"/>
                        </a:solidFill>
                        <a:latin typeface="华文中宋" panose="02010600040101010101" charset="-122"/>
                        <a:ea typeface="华文中宋" panose="02010600040101010101" charset="-122"/>
                        <a:cs typeface="华文中宋" panose="02010600040101010101" charset="-122"/>
                      </a:endParaRPr>
                    </a:p>
                  </a:txBody>
                  <a:tcPr marT="0" marB="0"/>
                </a:tc>
                <a:tc>
                  <a:txBody>
                    <a:bodyPr vert="horz" wrap="square"/>
                    <a:lstStyle/>
                    <a:p>
                      <a:pPr algn="ctr">
                        <a:lnSpc>
                          <a:spcPct val="150000"/>
                        </a:lnSpc>
                        <a:spcAft>
                          <a:spcPct val="0"/>
                        </a:spcAft>
                      </a:pPr>
                      <a:r>
                        <a:rPr lang="zh-CN" altLang="en-US" sz="2800" kern="100">
                          <a:solidFill>
                            <a:schemeClr val="tx1"/>
                          </a:solidFill>
                          <a:latin typeface="华文中宋" panose="02010600040101010101" charset="-122"/>
                          <a:ea typeface="华文中宋" panose="02010600040101010101" charset="-122"/>
                          <a:cs typeface="华文中宋" panose="02010600040101010101" charset="-122"/>
                        </a:rPr>
                        <a:t>17</a:t>
                      </a:r>
                      <a:endParaRPr lang="zh-CN" altLang="en-US" sz="2800" kern="100">
                        <a:solidFill>
                          <a:schemeClr val="tx1"/>
                        </a:solidFill>
                        <a:latin typeface="华文中宋" panose="02010600040101010101" charset="-122"/>
                        <a:ea typeface="华文中宋" panose="02010600040101010101" charset="-122"/>
                        <a:cs typeface="华文中宋" panose="02010600040101010101" charset="-122"/>
                      </a:endParaRPr>
                    </a:p>
                  </a:txBody>
                  <a:tcPr marT="0" marB="0"/>
                </a:tc>
                <a:tc>
                  <a:txBody>
                    <a:bodyPr vert="horz" wrap="square"/>
                    <a:lstStyle/>
                    <a:p>
                      <a:pPr algn="ctr">
                        <a:lnSpc>
                          <a:spcPct val="150000"/>
                        </a:lnSpc>
                        <a:spcAft>
                          <a:spcPct val="0"/>
                        </a:spcAft>
                      </a:pPr>
                      <a:r>
                        <a:rPr lang="zh-CN" altLang="en-US" sz="2800" kern="100">
                          <a:solidFill>
                            <a:schemeClr val="tx1"/>
                          </a:solidFill>
                          <a:latin typeface="华文中宋" panose="02010600040101010101" charset="-122"/>
                          <a:ea typeface="华文中宋" panose="02010600040101010101" charset="-122"/>
                          <a:cs typeface="华文中宋" panose="02010600040101010101" charset="-122"/>
                        </a:rPr>
                        <a:t>朝廷任命</a:t>
                      </a:r>
                      <a:endParaRPr lang="zh-CN" altLang="en-US" sz="2800" kern="100">
                        <a:solidFill>
                          <a:schemeClr val="tx1"/>
                        </a:solidFill>
                        <a:latin typeface="华文中宋" panose="02010600040101010101" charset="-122"/>
                        <a:ea typeface="华文中宋" panose="02010600040101010101" charset="-122"/>
                        <a:cs typeface="华文中宋" panose="02010600040101010101" charset="-122"/>
                      </a:endParaRPr>
                    </a:p>
                  </a:txBody>
                  <a:tcPr marT="0" marB="0"/>
                </a:tc>
                <a:tc>
                  <a:txBody>
                    <a:bodyPr vert="horz" wrap="square"/>
                    <a:lstStyle/>
                    <a:p>
                      <a:pPr algn="ctr">
                        <a:lnSpc>
                          <a:spcPct val="150000"/>
                        </a:lnSpc>
                        <a:spcAft>
                          <a:spcPct val="0"/>
                        </a:spcAft>
                      </a:pPr>
                      <a:r>
                        <a:rPr lang="zh-CN" altLang="en-US" sz="2800" kern="100">
                          <a:solidFill>
                            <a:schemeClr val="tx1"/>
                          </a:solidFill>
                          <a:latin typeface="华文中宋" panose="02010600040101010101" charset="-122"/>
                          <a:ea typeface="华文中宋" panose="02010600040101010101" charset="-122"/>
                          <a:cs typeface="华文中宋" panose="02010600040101010101" charset="-122"/>
                        </a:rPr>
                        <a:t>少上供</a:t>
                      </a:r>
                      <a:endParaRPr lang="zh-CN" altLang="en-US" sz="2800" kern="100">
                        <a:solidFill>
                          <a:schemeClr val="tx1"/>
                        </a:solidFill>
                        <a:latin typeface="华文中宋" panose="02010600040101010101" charset="-122"/>
                        <a:ea typeface="华文中宋" panose="02010600040101010101" charset="-122"/>
                        <a:cs typeface="华文中宋" panose="02010600040101010101" charset="-122"/>
                      </a:endParaRPr>
                    </a:p>
                  </a:txBody>
                  <a:tcPr marT="0" marB="0"/>
                </a:tc>
                <a:tc>
                  <a:txBody>
                    <a:bodyPr vert="horz" wrap="square"/>
                    <a:lstStyle/>
                    <a:p>
                      <a:pPr algn="ctr">
                        <a:lnSpc>
                          <a:spcPct val="150000"/>
                        </a:lnSpc>
                        <a:spcAft>
                          <a:spcPct val="0"/>
                        </a:spcAft>
                      </a:pPr>
                      <a:r>
                        <a:rPr lang="zh-CN" altLang="en-US" sz="2800" kern="100">
                          <a:solidFill>
                            <a:schemeClr val="tx1"/>
                          </a:solidFill>
                          <a:latin typeface="华文中宋" panose="02010600040101010101" charset="-122"/>
                          <a:ea typeface="华文中宋" panose="02010600040101010101" charset="-122"/>
                          <a:cs typeface="华文中宋" panose="02010600040101010101" charset="-122"/>
                        </a:rPr>
                        <a:t>驻重兵守边疆</a:t>
                      </a:r>
                      <a:endParaRPr lang="zh-CN" altLang="en-US" sz="2800" kern="100">
                        <a:solidFill>
                          <a:schemeClr val="tx1"/>
                        </a:solidFill>
                        <a:latin typeface="华文中宋" panose="02010600040101010101" charset="-122"/>
                        <a:ea typeface="华文中宋" panose="02010600040101010101" charset="-122"/>
                        <a:cs typeface="华文中宋" panose="02010600040101010101" charset="-122"/>
                      </a:endParaRPr>
                    </a:p>
                  </a:txBody>
                  <a:tcPr marT="0" marB="0"/>
                </a:tc>
              </a:tr>
              <a:tr h="610235">
                <a:tc>
                  <a:txBody>
                    <a:bodyPr vert="horz" wrap="square"/>
                    <a:lstStyle/>
                    <a:p>
                      <a:pPr algn="ctr">
                        <a:lnSpc>
                          <a:spcPct val="150000"/>
                        </a:lnSpc>
                        <a:spcAft>
                          <a:spcPct val="0"/>
                        </a:spcAft>
                      </a:pPr>
                      <a:r>
                        <a:rPr lang="zh-CN" altLang="en-US" sz="2800" kern="100">
                          <a:solidFill>
                            <a:schemeClr val="tx1"/>
                          </a:solidFill>
                          <a:latin typeface="华文中宋" panose="02010600040101010101" charset="-122"/>
                          <a:ea typeface="华文中宋" panose="02010600040101010101" charset="-122"/>
                          <a:cs typeface="华文中宋" panose="02010600040101010101" charset="-122"/>
                        </a:rPr>
                        <a:t>东南型</a:t>
                      </a:r>
                      <a:endParaRPr lang="zh-CN" altLang="en-US" sz="2800" kern="100">
                        <a:solidFill>
                          <a:schemeClr val="tx1"/>
                        </a:solidFill>
                        <a:latin typeface="华文中宋" panose="02010600040101010101" charset="-122"/>
                        <a:ea typeface="华文中宋" panose="02010600040101010101" charset="-122"/>
                        <a:cs typeface="华文中宋" panose="02010600040101010101" charset="-122"/>
                      </a:endParaRPr>
                    </a:p>
                  </a:txBody>
                  <a:tcPr marT="0" marB="0"/>
                </a:tc>
                <a:tc>
                  <a:txBody>
                    <a:bodyPr vert="horz" wrap="square"/>
                    <a:lstStyle/>
                    <a:p>
                      <a:pPr algn="ctr">
                        <a:lnSpc>
                          <a:spcPct val="150000"/>
                        </a:lnSpc>
                        <a:spcAft>
                          <a:spcPct val="0"/>
                        </a:spcAft>
                      </a:pPr>
                      <a:r>
                        <a:rPr lang="zh-CN" altLang="en-US" sz="2800" kern="100">
                          <a:solidFill>
                            <a:schemeClr val="tx1"/>
                          </a:solidFill>
                          <a:latin typeface="华文中宋" panose="02010600040101010101" charset="-122"/>
                          <a:ea typeface="华文中宋" panose="02010600040101010101" charset="-122"/>
                          <a:cs typeface="华文中宋" panose="02010600040101010101" charset="-122"/>
                        </a:rPr>
                        <a:t>9</a:t>
                      </a:r>
                      <a:endParaRPr lang="zh-CN" altLang="en-US" sz="2800" kern="100">
                        <a:solidFill>
                          <a:schemeClr val="tx1"/>
                        </a:solidFill>
                        <a:latin typeface="华文中宋" panose="02010600040101010101" charset="-122"/>
                        <a:ea typeface="华文中宋" panose="02010600040101010101" charset="-122"/>
                        <a:cs typeface="华文中宋" panose="02010600040101010101" charset="-122"/>
                      </a:endParaRPr>
                    </a:p>
                  </a:txBody>
                  <a:tcPr marT="0" marB="0"/>
                </a:tc>
                <a:tc>
                  <a:txBody>
                    <a:bodyPr vert="horz" wrap="square"/>
                    <a:lstStyle/>
                    <a:p>
                      <a:pPr algn="ctr">
                        <a:lnSpc>
                          <a:spcPct val="150000"/>
                        </a:lnSpc>
                        <a:spcAft>
                          <a:spcPct val="0"/>
                        </a:spcAft>
                      </a:pPr>
                      <a:r>
                        <a:rPr lang="zh-CN" altLang="en-US" sz="2800" kern="100">
                          <a:solidFill>
                            <a:schemeClr val="tx1"/>
                          </a:solidFill>
                          <a:latin typeface="华文中宋" panose="02010600040101010101" charset="-122"/>
                          <a:ea typeface="华文中宋" panose="02010600040101010101" charset="-122"/>
                          <a:cs typeface="华文中宋" panose="02010600040101010101" charset="-122"/>
                        </a:rPr>
                        <a:t>朝廷任命</a:t>
                      </a:r>
                      <a:endParaRPr lang="zh-CN" altLang="en-US" sz="2800" kern="100">
                        <a:solidFill>
                          <a:schemeClr val="tx1"/>
                        </a:solidFill>
                        <a:latin typeface="华文中宋" panose="02010600040101010101" charset="-122"/>
                        <a:ea typeface="华文中宋" panose="02010600040101010101" charset="-122"/>
                        <a:cs typeface="华文中宋" panose="02010600040101010101" charset="-122"/>
                      </a:endParaRPr>
                    </a:p>
                  </a:txBody>
                  <a:tcPr marT="0" marB="0"/>
                </a:tc>
                <a:tc>
                  <a:txBody>
                    <a:bodyPr vert="horz" wrap="square"/>
                    <a:lstStyle/>
                    <a:p>
                      <a:pPr algn="ctr">
                        <a:lnSpc>
                          <a:spcPct val="150000"/>
                        </a:lnSpc>
                        <a:spcAft>
                          <a:spcPct val="0"/>
                        </a:spcAft>
                      </a:pPr>
                      <a:r>
                        <a:rPr lang="zh-CN" altLang="en-US" sz="2800" kern="100">
                          <a:solidFill>
                            <a:schemeClr val="tx1"/>
                          </a:solidFill>
                          <a:latin typeface="华文中宋" panose="02010600040101010101" charset="-122"/>
                          <a:ea typeface="华文中宋" panose="02010600040101010101" charset="-122"/>
                          <a:cs typeface="华文中宋" panose="02010600040101010101" charset="-122"/>
                        </a:rPr>
                        <a:t>上供</a:t>
                      </a:r>
                      <a:endParaRPr lang="zh-CN" altLang="en-US" sz="2800" kern="100">
                        <a:solidFill>
                          <a:schemeClr val="tx1"/>
                        </a:solidFill>
                        <a:latin typeface="华文中宋" panose="02010600040101010101" charset="-122"/>
                        <a:ea typeface="华文中宋" panose="02010600040101010101" charset="-122"/>
                        <a:cs typeface="华文中宋" panose="02010600040101010101" charset="-122"/>
                      </a:endParaRPr>
                    </a:p>
                  </a:txBody>
                  <a:tcPr marT="0" marB="0"/>
                </a:tc>
                <a:tc>
                  <a:txBody>
                    <a:bodyPr vert="horz" wrap="square"/>
                    <a:lstStyle/>
                    <a:p>
                      <a:pPr algn="ctr">
                        <a:lnSpc>
                          <a:spcPct val="150000"/>
                        </a:lnSpc>
                        <a:spcAft>
                          <a:spcPct val="0"/>
                        </a:spcAft>
                      </a:pPr>
                      <a:r>
                        <a:rPr lang="zh-CN" altLang="en-US" sz="2800" kern="100">
                          <a:solidFill>
                            <a:schemeClr val="tx1"/>
                          </a:solidFill>
                          <a:latin typeface="华文中宋" panose="02010600040101010101" charset="-122"/>
                          <a:ea typeface="华文中宋" panose="02010600040101010101" charset="-122"/>
                          <a:cs typeface="华文中宋" panose="02010600040101010101" charset="-122"/>
                        </a:rPr>
                        <a:t>驻兵少防盗贼</a:t>
                      </a:r>
                      <a:endParaRPr lang="zh-CN" altLang="en-US" sz="2800" kern="100">
                        <a:solidFill>
                          <a:schemeClr val="tx1"/>
                        </a:solidFill>
                        <a:latin typeface="华文中宋" panose="02010600040101010101" charset="-122"/>
                        <a:ea typeface="华文中宋" panose="02010600040101010101" charset="-122"/>
                        <a:cs typeface="华文中宋" panose="02010600040101010101" charset="-122"/>
                      </a:endParaRPr>
                    </a:p>
                  </a:txBody>
                  <a:tcPr marT="0" marB="0"/>
                </a:tc>
              </a:tr>
            </a:tbl>
          </a:graphicData>
        </a:graphic>
      </p:graphicFrame>
      <p:sp>
        <p:nvSpPr>
          <p:cNvPr id="6" name="文本框 5" title=""/>
          <p:cNvSpPr txBox="1"/>
          <p:nvPr/>
        </p:nvSpPr>
        <p:spPr>
          <a:xfrm>
            <a:off x="9768840" y="5012690"/>
            <a:ext cx="701675" cy="1198880"/>
          </a:xfrm>
          <a:prstGeom prst="rect">
            <a:avLst/>
          </a:prstGeom>
          <a:noFill/>
        </p:spPr>
        <p:txBody>
          <a:bodyPr wrap="square" rtlCol="0">
            <a:spAutoFit/>
          </a:bodyPr>
          <a:lstStyle/>
          <a:p>
            <a:r>
              <a:rPr lang="en-US" altLang="zh-CN" sz="7200">
                <a:solidFill>
                  <a:srgbClr val="FF0000"/>
                </a:solidFill>
              </a:rPr>
              <a:t>D</a:t>
            </a:r>
            <a:endParaRPr lang="en-US" altLang="zh-CN" sz="7200">
              <a:solidFill>
                <a:srgbClr val="FF0000"/>
              </a:solidFill>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文本框 3" title=""/>
          <p:cNvSpPr txBox="1"/>
          <p:nvPr/>
        </p:nvSpPr>
        <p:spPr>
          <a:xfrm>
            <a:off x="104140" y="189230"/>
            <a:ext cx="11962130" cy="6069965"/>
          </a:xfrm>
          <a:prstGeom prst="rect">
            <a:avLst/>
          </a:prstGeom>
          <a:noFill/>
          <a:ln>
            <a:noFill/>
            <a:prstDash val="dash"/>
          </a:ln>
        </p:spPr>
        <p:txBody>
          <a:bodyPr wrap="square" rtlCol="0" anchor="t">
            <a:noAutofit/>
          </a:bodyPr>
          <a:lstStyle/>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【自然经济、小农经济】</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小农经济：是</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以家庭为单位，生产资料个体所有制为基础的</a:t>
            </a:r>
            <a:r>
              <a:rPr lang="zh-CN" altLang="en-US" sz="2600" kern="100">
                <a:latin typeface="华文中宋" panose="02010600040101010101" charset="-122"/>
                <a:ea typeface="华文中宋" panose="02010600040101010101" charset="-122"/>
                <a:cs typeface="华文中宋" panose="02010600040101010101" charset="-122"/>
                <a:sym typeface="+mn-ea"/>
              </a:rPr>
              <a:t>小规模农业经济。它结合了农业和家庭手工业，实行</a:t>
            </a:r>
            <a:r>
              <a:rPr lang="en-US" altLang="zh-CN" sz="2600" kern="100">
                <a:latin typeface="华文中宋" panose="02010600040101010101" charset="-122"/>
                <a:ea typeface="华文中宋" panose="02010600040101010101" charset="-122"/>
                <a:cs typeface="华文中宋" panose="02010600040101010101" charset="-122"/>
                <a:sym typeface="+mn-ea"/>
              </a:rPr>
              <a:t>“</a:t>
            </a:r>
            <a:r>
              <a:rPr lang="zh-CN" altLang="en-US" sz="2600" kern="100">
                <a:latin typeface="华文中宋" panose="02010600040101010101" charset="-122"/>
                <a:ea typeface="华文中宋" panose="02010600040101010101" charset="-122"/>
                <a:cs typeface="华文中宋" panose="02010600040101010101" charset="-122"/>
                <a:sym typeface="+mn-ea"/>
              </a:rPr>
              <a:t>男耕女织</a:t>
            </a:r>
            <a:r>
              <a:rPr lang="en-US" altLang="zh-CN" sz="2600" kern="100">
                <a:latin typeface="华文中宋" panose="02010600040101010101" charset="-122"/>
                <a:ea typeface="华文中宋" panose="02010600040101010101" charset="-122"/>
                <a:cs typeface="华文中宋" panose="02010600040101010101" charset="-122"/>
                <a:sym typeface="+mn-ea"/>
              </a:rPr>
              <a:t>”</a:t>
            </a:r>
            <a:r>
              <a:rPr lang="zh-CN" altLang="en-US" sz="2600" kern="100">
                <a:latin typeface="华文中宋" panose="02010600040101010101" charset="-122"/>
                <a:ea typeface="华文中宋" panose="02010600040101010101" charset="-122"/>
                <a:cs typeface="华文中宋" panose="02010600040101010101" charset="-122"/>
                <a:sym typeface="+mn-ea"/>
              </a:rPr>
              <a:t>的模式。小农经济在中国封建社会中占主导地位，是国家财政收入的主要来源。</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（包含自耕农经济和租佃经济）</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自然经济：是一种自给自足的经济形式，主</a:t>
            </a:r>
            <a:r>
              <a:rPr lang="zh-CN" altLang="en-US" sz="2600" kern="100">
                <a:latin typeface="华文中宋" panose="02010600040101010101" charset="-122"/>
                <a:ea typeface="华文中宋" panose="02010600040101010101" charset="-122"/>
                <a:cs typeface="华文中宋" panose="02010600040101010101" charset="-122"/>
                <a:sym typeface="+mn-ea"/>
              </a:rPr>
              <a:t>要为了满足生产者本身或经济单位的需要而进行生产，而不是为了交换。</a:t>
            </a:r>
            <a:r>
              <a:rPr lang="en-US" altLang="zh-CN" sz="2600" kern="100">
                <a:latin typeface="华文中宋" panose="02010600040101010101" charset="-122"/>
                <a:ea typeface="华文中宋" panose="02010600040101010101" charset="-122"/>
                <a:cs typeface="华文中宋" panose="02010600040101010101" charset="-122"/>
                <a:sym typeface="+mn-ea"/>
              </a:rPr>
              <a:t>‌</a:t>
            </a:r>
            <a:r>
              <a:rPr lang="zh-CN" altLang="en-US" sz="2600" kern="100">
                <a:latin typeface="华文中宋" panose="02010600040101010101" charset="-122"/>
                <a:ea typeface="华文中宋" panose="02010600040101010101" charset="-122"/>
                <a:cs typeface="华文中宋" panose="02010600040101010101" charset="-122"/>
                <a:sym typeface="+mn-ea"/>
              </a:rPr>
              <a:t>在这种经济形式下，生产者生产的商品主要用于满足自身或经济单位的需求，而不是通过市场交换来实现。自然经济的特点包括封闭性、狭隘性、保守性和自给自足。</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商品经济：</a:t>
            </a:r>
            <a:r>
              <a:rPr lang="en-US" altLang="zh-CN" sz="2600" kern="100">
                <a:latin typeface="华文中宋" panose="02010600040101010101" charset="-122"/>
                <a:ea typeface="华文中宋" panose="02010600040101010101" charset="-122"/>
                <a:cs typeface="华文中宋" panose="02010600040101010101" charset="-122"/>
                <a:sym typeface="+mn-ea"/>
              </a:rPr>
              <a:t>“</a:t>
            </a:r>
            <a:r>
              <a:rPr lang="zh-CN" altLang="en-US" sz="2600" kern="100">
                <a:latin typeface="华文中宋" panose="02010600040101010101" charset="-122"/>
                <a:ea typeface="华文中宋" panose="02010600040101010101" charset="-122"/>
                <a:cs typeface="华文中宋" panose="02010600040101010101" charset="-122"/>
                <a:sym typeface="+mn-ea"/>
              </a:rPr>
              <a:t>自然经济</a:t>
            </a:r>
            <a:r>
              <a:rPr lang="en-US" altLang="zh-CN" sz="2600" kern="100">
                <a:latin typeface="华文中宋" panose="02010600040101010101" charset="-122"/>
                <a:ea typeface="华文中宋" panose="02010600040101010101" charset="-122"/>
                <a:cs typeface="华文中宋" panose="02010600040101010101" charset="-122"/>
                <a:sym typeface="+mn-ea"/>
              </a:rPr>
              <a:t>”</a:t>
            </a:r>
            <a:r>
              <a:rPr lang="zh-CN" altLang="en-US" sz="2600" kern="100">
                <a:latin typeface="华文中宋" panose="02010600040101010101" charset="-122"/>
                <a:ea typeface="华文中宋" panose="02010600040101010101" charset="-122"/>
                <a:cs typeface="华文中宋" panose="02010600040101010101" charset="-122"/>
                <a:sym typeface="+mn-ea"/>
              </a:rPr>
              <a:t>的对立物，是商品的生产、交换、出售的总和。商品经济是指直</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接以交换为目的的经济形式</a:t>
            </a:r>
            <a:r>
              <a:rPr lang="zh-CN" altLang="en-US" sz="2600" kern="100">
                <a:latin typeface="华文中宋" panose="02010600040101010101" charset="-122"/>
                <a:ea typeface="华文中宋" panose="02010600040101010101" charset="-122"/>
                <a:cs typeface="华文中宋" panose="02010600040101010101" charset="-122"/>
                <a:sym typeface="+mn-ea"/>
              </a:rPr>
              <a:t>，包括商品生产和商品交换。</a:t>
            </a:r>
            <a:endParaRPr lang="zh-CN" altLang="en-US" sz="2600" kern="100">
              <a:latin typeface="华文中宋" panose="02010600040101010101" charset="-122"/>
              <a:ea typeface="华文中宋" panose="02010600040101010101" charset="-122"/>
              <a:cs typeface="华文中宋" panose="02010600040101010101" charset="-122"/>
              <a:sym typeface="+mn-ea"/>
            </a:endParaRPr>
          </a:p>
        </p:txBody>
      </p:sp>
      <p:pic>
        <p:nvPicPr>
          <p:cNvPr id="2" name="图片 1" title=""/>
          <p:cNvPicPr>
            <a:picLocks noChangeAspect="1"/>
          </p:cNvPicPr>
          <p:nvPr/>
        </p:nvPicPr>
        <p:blipFill>
          <a:blip r:embed="rId2"/>
          <a:stretch>
            <a:fillRect/>
          </a:stretch>
        </p:blipFill>
        <p:spPr>
          <a:xfrm>
            <a:off x="8760460" y="1859280"/>
            <a:ext cx="3220720" cy="1303020"/>
          </a:xfrm>
          <a:prstGeom prst="rect">
            <a:avLst/>
          </a:prstGeom>
        </p:spPr>
      </p:pic>
      <p:sp>
        <p:nvSpPr>
          <p:cNvPr id="3" name="文本框 2" title=""/>
          <p:cNvSpPr txBox="1"/>
          <p:nvPr/>
        </p:nvSpPr>
        <p:spPr>
          <a:xfrm>
            <a:off x="2247900" y="133350"/>
            <a:ext cx="4064000" cy="368300"/>
          </a:xfrm>
          <a:prstGeom prst="rect">
            <a:avLst/>
          </a:prstGeom>
          <a:noFill/>
        </p:spPr>
        <p:txBody>
          <a:bodyPr wrap="square" rtlCol="0">
            <a:spAutoFit/>
          </a:bodyPr>
          <a:lstStyle/>
          <a:p>
            <a:endParaRPr lang="zh-CN" altLang="en-US"/>
          </a:p>
        </p:txBody>
      </p:sp>
    </p:spTree>
  </p:cSld>
  <p:clrMapOvr>
    <a:masterClrMapping/>
  </p:clrMapOvr>
  <p:transition spd="slow">
    <p:wipe/>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文本框 3" title=""/>
          <p:cNvSpPr txBox="1"/>
          <p:nvPr/>
        </p:nvSpPr>
        <p:spPr>
          <a:xfrm>
            <a:off x="47625" y="548640"/>
            <a:ext cx="11749405" cy="4720590"/>
          </a:xfrm>
          <a:prstGeom prst="rect">
            <a:avLst/>
          </a:prstGeom>
          <a:noFill/>
          <a:ln>
            <a:noFill/>
            <a:prstDash val="dash"/>
          </a:ln>
        </p:spPr>
        <p:txBody>
          <a:bodyPr wrap="square" rtlCol="0" anchor="t">
            <a:noAutofit/>
          </a:bodyPr>
          <a:lstStyle/>
          <a:p>
            <a:pPr lvl="0" algn="l">
              <a:lnSpc>
                <a:spcPct val="140000"/>
              </a:lnSpc>
              <a:spcBef>
                <a:spcPct val="0"/>
              </a:spcBef>
              <a:spcAft>
                <a:spcPct val="0"/>
              </a:spcAft>
              <a:buClrTx/>
              <a:buSzTx/>
              <a:buFontTx/>
            </a:pP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【主户&amp;客户】宋代户籍分主户和客户。主户是指占有田地、承担赋役的人家</a:t>
            </a:r>
            <a:r>
              <a:rPr lang="zh-CN" altLang="en-US" sz="2600" kern="100">
                <a:latin typeface="华文中宋" panose="02010600040101010101" charset="-122"/>
                <a:ea typeface="华文中宋" panose="02010600040101010101" charset="-122"/>
                <a:cs typeface="华文中宋" panose="02010600040101010101" charset="-122"/>
                <a:sym typeface="+mn-ea"/>
              </a:rPr>
              <a:t>。按照他们财产（主要是田地）的多少，分为五等。一、二等户田地产业多、称为上户；四、五等户田地产业少，称为下户或贫下户；处于中间的三等户，称为中户。客</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户是指没有田地产业的人家，主要是佃</a:t>
            </a:r>
            <a:r>
              <a:rPr lang="zh-CN" altLang="en-US" sz="2600" kern="100">
                <a:latin typeface="华文中宋" panose="02010600040101010101" charset="-122"/>
                <a:ea typeface="华文中宋" panose="02010600040101010101" charset="-122"/>
                <a:cs typeface="华文中宋" panose="02010600040101010101" charset="-122"/>
                <a:sym typeface="+mn-ea"/>
              </a:rPr>
              <a:t>户，他们租种地主的田地，受到地主的剥削和压迫。</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【金瓶掣签制度 】</a:t>
            </a:r>
            <a:r>
              <a:rPr lang="zh-CN" altLang="en-US" sz="2600" kern="100">
                <a:latin typeface="华文中宋" panose="02010600040101010101" charset="-122"/>
                <a:ea typeface="华文中宋" panose="02010600040101010101" charset="-122"/>
                <a:cs typeface="华文中宋" panose="02010600040101010101" charset="-122"/>
                <a:sym typeface="+mn-ea"/>
              </a:rPr>
              <a:t>按照格鲁派教规，达赖、班禅采用灵童转世的方法选择继承人。乾隆后期作出规定，转世灵童的人选必须通过驻藏大臣主持的金瓶掣签仪式来确认，报朝廷批准。</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这一制度有利于加强中央对西藏的管辖。</a:t>
            </a:r>
            <a:r>
              <a:rPr lang="zh-CN" altLang="en-US" sz="2600" kern="100">
                <a:latin typeface="华文中宋" panose="02010600040101010101" charset="-122"/>
                <a:ea typeface="华文中宋" panose="02010600040101010101" charset="-122"/>
                <a:cs typeface="华文中宋" panose="02010600040101010101" charset="-122"/>
                <a:sym typeface="+mn-ea"/>
              </a:rPr>
              <a:t> </a:t>
            </a:r>
            <a:endParaRPr lang="zh-CN" altLang="en-US" sz="2600" kern="100">
              <a:solidFill>
                <a:schemeClr val="tx1"/>
              </a:solidFill>
              <a:latin typeface="华文中宋" panose="02010600040101010101" charset="-122"/>
              <a:ea typeface="华文中宋" panose="02010600040101010101" charset="-122"/>
              <a:cs typeface="华文中宋" panose="02010600040101010101" charset="-122"/>
            </a:endParaRPr>
          </a:p>
          <a:p>
            <a:pPr lvl="0" algn="l">
              <a:lnSpc>
                <a:spcPct val="140000"/>
              </a:lnSpc>
              <a:spcBef>
                <a:spcPct val="0"/>
              </a:spcBef>
              <a:spcAft>
                <a:spcPct val="0"/>
              </a:spcAft>
              <a:buClrTx/>
              <a:buSzTx/>
              <a:buFontTx/>
            </a:pPr>
            <a:endParaRPr lang="zh-CN" altLang="en-US" sz="2600" kern="100">
              <a:latin typeface="华文中宋" panose="02010600040101010101" charset="-122"/>
              <a:ea typeface="华文中宋" panose="02010600040101010101" charset="-122"/>
              <a:cs typeface="华文中宋" panose="02010600040101010101" charset="-122"/>
              <a:sym typeface="+mn-ea"/>
            </a:endParaRPr>
          </a:p>
        </p:txBody>
      </p:sp>
    </p:spTree>
  </p:cSld>
  <p:clrMapOvr>
    <a:masterClrMapping/>
  </p:clrMapOvr>
  <p:transition spd="slow">
    <p:wipe/>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文本框 3" title=""/>
          <p:cNvSpPr txBox="1"/>
          <p:nvPr/>
        </p:nvSpPr>
        <p:spPr>
          <a:xfrm>
            <a:off x="191770" y="188595"/>
            <a:ext cx="11762105" cy="6231890"/>
          </a:xfrm>
          <a:prstGeom prst="rect">
            <a:avLst/>
          </a:prstGeom>
          <a:noFill/>
          <a:ln>
            <a:noFill/>
            <a:prstDash val="dash"/>
          </a:ln>
        </p:spPr>
        <p:txBody>
          <a:bodyPr wrap="square" rtlCol="0" anchor="t">
            <a:noAutofit/>
          </a:bodyPr>
          <a:lstStyle/>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概念解读：</a:t>
            </a:r>
            <a:r>
              <a:rPr lang="en-US" altLang="zh-CN" sz="2600" kern="100">
                <a:latin typeface="华文中宋" panose="02010600040101010101" charset="-122"/>
                <a:ea typeface="华文中宋" panose="02010600040101010101" charset="-122"/>
                <a:cs typeface="华文中宋" panose="02010600040101010101" charset="-122"/>
                <a:sym typeface="+mn-ea"/>
              </a:rPr>
              <a:t>  </a:t>
            </a:r>
            <a:r>
              <a:rPr lang="zh-CN" altLang="en-US" sz="3200" kern="100">
                <a:latin typeface="华文中宋" panose="02010600040101010101" charset="-122"/>
                <a:ea typeface="华文中宋" panose="02010600040101010101" charset="-122"/>
                <a:cs typeface="华文中宋" panose="02010600040101010101" charset="-122"/>
                <a:sym typeface="+mn-ea"/>
              </a:rPr>
              <a:t>精耕细作</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含义：</a:t>
            </a:r>
            <a:r>
              <a:rPr lang="en-US" altLang="zh-CN" sz="2600" kern="100">
                <a:latin typeface="华文中宋" panose="02010600040101010101" charset="-122"/>
                <a:ea typeface="华文中宋" panose="02010600040101010101" charset="-122"/>
                <a:cs typeface="华文中宋" panose="02010600040101010101" charset="-122"/>
                <a:sym typeface="+mn-ea"/>
              </a:rPr>
              <a:t>  </a:t>
            </a:r>
            <a:r>
              <a:rPr lang="zh-CN" altLang="en-US" sz="2600" kern="100">
                <a:latin typeface="华文中宋" panose="02010600040101010101" charset="-122"/>
                <a:ea typeface="华文中宋" panose="02010600040101010101" charset="-122"/>
                <a:cs typeface="华文中宋" panose="02010600040101010101" charset="-122"/>
                <a:sym typeface="+mn-ea"/>
              </a:rPr>
              <a:t>指在一定面积的土地上，投入较多的生产资料、劳动和技术，进行细致的土地耕作，最大限度地提高单位面积产量。</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提高土地利用率和土地生产率是农业精耕细作的主攻方向，所以所有的技术措施都是围绕它们展开的。一般而言，</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主要有六个方面的措施</a:t>
            </a:r>
            <a:r>
              <a:rPr lang="zh-CN" altLang="en-US" sz="2600" kern="100">
                <a:latin typeface="华文中宋" panose="02010600040101010101" charset="-122"/>
                <a:ea typeface="华文中宋" panose="02010600040101010101" charset="-122"/>
                <a:cs typeface="华文中宋" panose="02010600040101010101" charset="-122"/>
                <a:sym typeface="+mn-ea"/>
              </a:rPr>
              <a:t>。</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其一，利用和改造土壤。</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其二，用地养地，以使地力常新壮。</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其三，抗旱保墒和合理用水。</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其四，合理施肥，用粪犹用药。</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其五，培育良种和种子处理。</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其六，精细的田间管理。</a:t>
            </a:r>
            <a:endParaRPr lang="zh-CN" altLang="en-US" sz="2600" kern="100">
              <a:latin typeface="华文中宋" panose="02010600040101010101" charset="-122"/>
              <a:ea typeface="华文中宋" panose="02010600040101010101" charset="-122"/>
              <a:cs typeface="华文中宋" panose="02010600040101010101" charset="-122"/>
              <a:sym typeface="+mn-ea"/>
            </a:endParaRPr>
          </a:p>
        </p:txBody>
      </p:sp>
    </p:spTree>
  </p:cSld>
  <p:clrMapOvr>
    <a:masterClrMapping/>
  </p:clrMapOvr>
  <p:transition spd="slow">
    <p:wipe/>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文本框 3" title=""/>
          <p:cNvSpPr txBox="1"/>
          <p:nvPr/>
        </p:nvSpPr>
        <p:spPr>
          <a:xfrm>
            <a:off x="1621790" y="1268730"/>
            <a:ext cx="8947785" cy="3485515"/>
          </a:xfrm>
          <a:prstGeom prst="rect">
            <a:avLst/>
          </a:prstGeom>
          <a:noFill/>
          <a:ln>
            <a:noFill/>
            <a:prstDash val="dash"/>
          </a:ln>
        </p:spPr>
        <p:txBody>
          <a:bodyPr wrap="square" rtlCol="0" anchor="t">
            <a:noAutofit/>
          </a:bodyPr>
          <a:lstStyle/>
          <a:p>
            <a:pPr lvl="0" algn="l">
              <a:lnSpc>
                <a:spcPct val="140000"/>
              </a:lnSpc>
              <a:spcBef>
                <a:spcPct val="0"/>
              </a:spcBef>
              <a:spcAft>
                <a:spcPct val="0"/>
              </a:spcAft>
              <a:buClrTx/>
              <a:buSzTx/>
              <a:buFontTx/>
            </a:pPr>
            <a:endParaRPr lang="zh-CN" altLang="en-US" sz="2600" kern="100">
              <a:latin typeface="华文中宋" panose="02010600040101010101" charset="-122"/>
              <a:ea typeface="华文中宋" panose="02010600040101010101" charset="-122"/>
              <a:cs typeface="华文中宋" panose="02010600040101010101" charset="-122"/>
              <a:sym typeface="+mn-ea"/>
            </a:endParaRPr>
          </a:p>
        </p:txBody>
      </p:sp>
      <p:sp>
        <p:nvSpPr>
          <p:cNvPr id="2" name="文本框 1" title=""/>
          <p:cNvSpPr txBox="1"/>
          <p:nvPr/>
        </p:nvSpPr>
        <p:spPr>
          <a:xfrm>
            <a:off x="335280" y="188595"/>
            <a:ext cx="10691495" cy="3046095"/>
          </a:xfrm>
          <a:prstGeom prst="rect">
            <a:avLst/>
          </a:prstGeom>
          <a:noFill/>
          <a:ln>
            <a:noFill/>
            <a:prstDash val="dash"/>
          </a:ln>
        </p:spPr>
        <p:txBody>
          <a:bodyPr wrap="square" rtlCol="0" anchor="t">
            <a:noAutofit/>
          </a:bodyPr>
          <a:lstStyle/>
          <a:p>
            <a:pPr lvl="0" algn="l">
              <a:lnSpc>
                <a:spcPct val="140000"/>
              </a:lnSpc>
              <a:spcBef>
                <a:spcPct val="0"/>
              </a:spcBef>
              <a:spcAft>
                <a:spcPct val="0"/>
              </a:spcAft>
              <a:buClrTx/>
              <a:buSzTx/>
              <a:buFontTx/>
            </a:pPr>
            <a:r>
              <a:rPr lang="en-US" altLang="zh-CN" sz="2600" kern="100">
                <a:latin typeface="华文中宋" panose="02010600040101010101" charset="-122"/>
                <a:ea typeface="华文中宋" panose="02010600040101010101" charset="-122"/>
                <a:cs typeface="华文中宋" panose="02010600040101010101" charset="-122"/>
                <a:sym typeface="+mn-ea"/>
              </a:rPr>
              <a:t>1.</a:t>
            </a:r>
            <a:r>
              <a:rPr lang="zh-CN" altLang="en-US" sz="2600" kern="100">
                <a:latin typeface="华文中宋" panose="02010600040101010101" charset="-122"/>
                <a:ea typeface="华文中宋" panose="02010600040101010101" charset="-122"/>
                <a:cs typeface="华文中宋" panose="02010600040101010101" charset="-122"/>
                <a:sym typeface="+mn-ea"/>
              </a:rPr>
              <a:t>（2021年·湖南卷·3）西晋的占田制、南朝刘宋的占山护泽令均规定，官员可按品级高低占有数目不等的农田、山地，助长了大土地所有制发展。至隋唐，实行均田制，普遍授田。据此可知，西晋至唐（   ）</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A．自耕农数量存在反复          B．皇权与世族势力互相依赖</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C．九品中正制遭到破坏          D．田制改革目的是开发土地</a:t>
            </a:r>
            <a:endParaRPr lang="zh-CN" altLang="en-US" sz="2600" kern="100">
              <a:latin typeface="华文中宋" panose="02010600040101010101" charset="-122"/>
              <a:ea typeface="华文中宋" panose="02010600040101010101" charset="-122"/>
              <a:cs typeface="华文中宋" panose="02010600040101010101" charset="-122"/>
              <a:sym typeface="+mn-ea"/>
            </a:endParaRPr>
          </a:p>
        </p:txBody>
      </p:sp>
      <p:sp>
        <p:nvSpPr>
          <p:cNvPr id="3" name="文本框 2" title=""/>
          <p:cNvSpPr txBox="1"/>
          <p:nvPr/>
        </p:nvSpPr>
        <p:spPr>
          <a:xfrm>
            <a:off x="335915" y="3356610"/>
            <a:ext cx="11116945" cy="3415030"/>
          </a:xfrm>
          <a:prstGeom prst="rect">
            <a:avLst/>
          </a:prstGeom>
          <a:noFill/>
          <a:ln>
            <a:noFill/>
            <a:prstDash val="dash"/>
          </a:ln>
        </p:spPr>
        <p:txBody>
          <a:bodyPr wrap="square" rtlCol="0" anchor="t">
            <a:noAutofit/>
          </a:bodyPr>
          <a:lstStyle/>
          <a:p>
            <a:pPr lvl="0" algn="l">
              <a:lnSpc>
                <a:spcPct val="140000"/>
              </a:lnSpc>
              <a:spcBef>
                <a:spcPct val="0"/>
              </a:spcBef>
              <a:spcAft>
                <a:spcPct val="0"/>
              </a:spcAft>
              <a:buClrTx/>
              <a:buSzTx/>
              <a:buFontTx/>
            </a:pPr>
            <a:r>
              <a:rPr lang="en-US" altLang="zh-CN" sz="2600" kern="100">
                <a:latin typeface="华文中宋" panose="02010600040101010101" charset="-122"/>
                <a:ea typeface="华文中宋" panose="02010600040101010101" charset="-122"/>
                <a:cs typeface="华文中宋" panose="02010600040101010101" charset="-122"/>
                <a:sym typeface="+mn-ea"/>
              </a:rPr>
              <a:t>2.</a:t>
            </a:r>
            <a:r>
              <a:rPr lang="zh-CN" altLang="en-US" sz="2600" kern="100">
                <a:latin typeface="华文中宋" panose="02010600040101010101" charset="-122"/>
                <a:ea typeface="华文中宋" panose="02010600040101010101" charset="-122"/>
                <a:cs typeface="华文中宋" panose="02010600040101010101" charset="-122"/>
                <a:sym typeface="+mn-ea"/>
              </a:rPr>
              <a:t>（2018年·课标Ⅱ卷·25）西汉文景时期，粮食增产，粮价极低，国家收取的实物田租很少甚至免除，但百姓必须把粮食换成钱币，缴纳较高税额的人头税。富商大贾趁机操纵物价，放高力贷，加剧了土地兼并、农户流亡。这反映出当时（   ）</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A．重农抑商政策未能实行            B．自耕农经济发展受阻</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C．粮价低抑制了生产热情            D．富商大贾操纵税收</a:t>
            </a:r>
            <a:endParaRPr lang="zh-CN" altLang="en-US" sz="2600" kern="100">
              <a:latin typeface="华文中宋" panose="02010600040101010101" charset="-122"/>
              <a:ea typeface="华文中宋" panose="02010600040101010101" charset="-122"/>
              <a:cs typeface="华文中宋" panose="02010600040101010101" charset="-122"/>
              <a:sym typeface="+mn-ea"/>
            </a:endParaRPr>
          </a:p>
        </p:txBody>
      </p:sp>
      <p:sp>
        <p:nvSpPr>
          <p:cNvPr id="5" name="文本框 4" title=""/>
          <p:cNvSpPr txBox="1"/>
          <p:nvPr/>
        </p:nvSpPr>
        <p:spPr>
          <a:xfrm>
            <a:off x="8760460" y="1484630"/>
            <a:ext cx="701675" cy="1198880"/>
          </a:xfrm>
          <a:prstGeom prst="rect">
            <a:avLst/>
          </a:prstGeom>
          <a:noFill/>
        </p:spPr>
        <p:txBody>
          <a:bodyPr wrap="square" rtlCol="0">
            <a:spAutoFit/>
          </a:bodyPr>
          <a:lstStyle/>
          <a:p>
            <a:r>
              <a:rPr lang="en-US" altLang="zh-CN" sz="7200">
                <a:solidFill>
                  <a:srgbClr val="FF0000"/>
                </a:solidFill>
              </a:rPr>
              <a:t>A</a:t>
            </a:r>
            <a:endParaRPr lang="en-US" altLang="zh-CN" sz="7200">
              <a:solidFill>
                <a:srgbClr val="FF0000"/>
              </a:solidFill>
            </a:endParaRPr>
          </a:p>
        </p:txBody>
      </p:sp>
      <p:sp>
        <p:nvSpPr>
          <p:cNvPr id="6" name="文本框 5" title=""/>
          <p:cNvSpPr txBox="1"/>
          <p:nvPr/>
        </p:nvSpPr>
        <p:spPr>
          <a:xfrm>
            <a:off x="9624695" y="4796790"/>
            <a:ext cx="701675" cy="1198880"/>
          </a:xfrm>
          <a:prstGeom prst="rect">
            <a:avLst/>
          </a:prstGeom>
          <a:noFill/>
        </p:spPr>
        <p:txBody>
          <a:bodyPr wrap="square" rtlCol="0">
            <a:spAutoFit/>
          </a:bodyPr>
          <a:lstStyle/>
          <a:p>
            <a:r>
              <a:rPr lang="en-US" altLang="zh-CN" sz="7200">
                <a:solidFill>
                  <a:srgbClr val="FF0000"/>
                </a:solidFill>
              </a:rPr>
              <a:t>B</a:t>
            </a:r>
            <a:endParaRPr lang="en-US" altLang="zh-CN" sz="7200">
              <a:solidFill>
                <a:srgbClr val="FF0000"/>
              </a:solidFill>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title=""/>
          <p:cNvSpPr txBox="1"/>
          <p:nvPr/>
        </p:nvSpPr>
        <p:spPr>
          <a:xfrm>
            <a:off x="0" y="-15240"/>
            <a:ext cx="11499215" cy="3048000"/>
          </a:xfrm>
          <a:prstGeom prst="rect">
            <a:avLst/>
          </a:prstGeom>
          <a:noFill/>
          <a:ln>
            <a:noFill/>
            <a:prstDash val="dash"/>
          </a:ln>
        </p:spPr>
        <p:txBody>
          <a:bodyPr wrap="square" rtlCol="0" anchor="t">
            <a:noAutofit/>
          </a:bodyPr>
          <a:lstStyle/>
          <a:p>
            <a:pPr lvl="0" algn="l">
              <a:lnSpc>
                <a:spcPct val="140000"/>
              </a:lnSpc>
              <a:spcBef>
                <a:spcPct val="0"/>
              </a:spcBef>
              <a:spcAft>
                <a:spcPct val="0"/>
              </a:spcAft>
              <a:buClrTx/>
              <a:buSzTx/>
              <a:buFontTx/>
            </a:pPr>
            <a:r>
              <a:rPr lang="en-US" altLang="zh-CN" sz="2600" kern="100">
                <a:latin typeface="华文中宋" panose="02010600040101010101" charset="-122"/>
                <a:ea typeface="华文中宋" panose="02010600040101010101" charset="-122"/>
                <a:cs typeface="华文中宋" panose="02010600040101010101" charset="-122"/>
                <a:sym typeface="+mn-ea"/>
              </a:rPr>
              <a:t>3.</a:t>
            </a:r>
            <a:r>
              <a:rPr lang="zh-CN" altLang="en-US" sz="2600" kern="100">
                <a:latin typeface="华文中宋" panose="02010600040101010101" charset="-122"/>
                <a:ea typeface="华文中宋" panose="02010600040101010101" charset="-122"/>
                <a:cs typeface="华文中宋" panose="02010600040101010101" charset="-122"/>
                <a:sym typeface="+mn-ea"/>
              </a:rPr>
              <a:t>（2017·全国·高考真题）下表为唐代后期敦煌某地土地占有情况统计表。据此可知，当时该地</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 </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A．自耕农经济盛行	B．土地集中现象突出</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C．均田制破坏严重	D．农业生产效率提高</a:t>
            </a:r>
            <a:endParaRPr lang="zh-CN" altLang="en-US" sz="2600" kern="100">
              <a:latin typeface="华文中宋" panose="02010600040101010101" charset="-122"/>
              <a:ea typeface="华文中宋" panose="02010600040101010101" charset="-122"/>
              <a:cs typeface="华文中宋" panose="02010600040101010101" charset="-122"/>
              <a:sym typeface="+mn-ea"/>
            </a:endParaRPr>
          </a:p>
        </p:txBody>
      </p:sp>
      <p:pic>
        <p:nvPicPr>
          <p:cNvPr id="100001" name="图片 100001" title=""/>
          <p:cNvPicPr>
            <a:picLocks noChangeAspect="1"/>
          </p:cNvPicPr>
          <p:nvPr/>
        </p:nvPicPr>
        <p:blipFill>
          <a:blip r:embed="rId2"/>
          <a:stretch>
            <a:fillRect/>
          </a:stretch>
        </p:blipFill>
        <p:spPr>
          <a:xfrm>
            <a:off x="4655820" y="548640"/>
            <a:ext cx="5880735" cy="2268220"/>
          </a:xfrm>
          <a:prstGeom prst="rect">
            <a:avLst/>
          </a:prstGeom>
        </p:spPr>
      </p:pic>
      <p:sp>
        <p:nvSpPr>
          <p:cNvPr id="5" name="文本框 4" title=""/>
          <p:cNvSpPr txBox="1"/>
          <p:nvPr/>
        </p:nvSpPr>
        <p:spPr>
          <a:xfrm>
            <a:off x="9120505" y="764540"/>
            <a:ext cx="701675" cy="1198880"/>
          </a:xfrm>
          <a:prstGeom prst="rect">
            <a:avLst/>
          </a:prstGeom>
          <a:noFill/>
        </p:spPr>
        <p:txBody>
          <a:bodyPr wrap="square" rtlCol="0">
            <a:spAutoFit/>
          </a:bodyPr>
          <a:lstStyle/>
          <a:p>
            <a:r>
              <a:rPr lang="en-US" altLang="zh-CN" sz="7200">
                <a:solidFill>
                  <a:srgbClr val="FF0000"/>
                </a:solidFill>
              </a:rPr>
              <a:t>A</a:t>
            </a:r>
            <a:endParaRPr lang="en-US" altLang="zh-CN" sz="7200">
              <a:solidFill>
                <a:srgbClr val="FF0000"/>
              </a:solidFill>
            </a:endParaRPr>
          </a:p>
        </p:txBody>
      </p:sp>
      <p:sp>
        <p:nvSpPr>
          <p:cNvPr id="3" name="文本框 2" title=""/>
          <p:cNvSpPr txBox="1"/>
          <p:nvPr/>
        </p:nvSpPr>
        <p:spPr>
          <a:xfrm>
            <a:off x="143510" y="3860800"/>
            <a:ext cx="11766550" cy="3068955"/>
          </a:xfrm>
          <a:prstGeom prst="rect">
            <a:avLst/>
          </a:prstGeom>
          <a:noFill/>
          <a:ln>
            <a:noFill/>
            <a:prstDash val="dash"/>
          </a:ln>
        </p:spPr>
        <p:txBody>
          <a:bodyPr wrap="square" rtlCol="0" anchor="t">
            <a:noAutofit/>
          </a:bodyPr>
          <a:lstStyle/>
          <a:p>
            <a:pPr lvl="0" algn="l">
              <a:lnSpc>
                <a:spcPct val="140000"/>
              </a:lnSpc>
              <a:spcBef>
                <a:spcPct val="0"/>
              </a:spcBef>
              <a:spcAft>
                <a:spcPct val="0"/>
              </a:spcAft>
              <a:buClrTx/>
              <a:buSzTx/>
              <a:buFontTx/>
            </a:pPr>
            <a:r>
              <a:rPr lang="en-US" altLang="zh-CN" sz="2600" kern="100">
                <a:latin typeface="华文中宋" panose="02010600040101010101" charset="-122"/>
                <a:ea typeface="华文中宋" panose="02010600040101010101" charset="-122"/>
                <a:cs typeface="华文中宋" panose="02010600040101010101" charset="-122"/>
                <a:sym typeface="+mn-ea"/>
              </a:rPr>
              <a:t>4.</a:t>
            </a:r>
            <a:r>
              <a:rPr lang="zh-CN" altLang="en-US" sz="2600" kern="100">
                <a:latin typeface="华文中宋" panose="02010600040101010101" charset="-122"/>
                <a:ea typeface="华文中宋" panose="02010600040101010101" charset="-122"/>
                <a:cs typeface="华文中宋" panose="02010600040101010101" charset="-122"/>
                <a:sym typeface="+mn-ea"/>
              </a:rPr>
              <a:t>《唐会要》记载：(唐玄宗）天宝元年(742年）六月敕“如闻河东、河北官人职田(政府按官职品级授给官吏作为俸禄的田地），既纳地租，仍收桑课，田树兼税，民何以堪”。据此可推知唐朝时期（   ）</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A．国有土地下佃农的负担沉重	B．均田制推行官吏获得了土地</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C．两税法实施加重了人民负担	D．封建剥削使自耕农经济解体</a:t>
            </a:r>
            <a:endParaRPr lang="zh-CN" altLang="en-US" sz="2600" kern="100">
              <a:latin typeface="华文中宋" panose="02010600040101010101" charset="-122"/>
              <a:ea typeface="华文中宋" panose="02010600040101010101" charset="-122"/>
              <a:cs typeface="华文中宋" panose="02010600040101010101" charset="-122"/>
              <a:sym typeface="+mn-ea"/>
            </a:endParaRPr>
          </a:p>
        </p:txBody>
      </p:sp>
      <p:sp>
        <p:nvSpPr>
          <p:cNvPr id="6" name="文本框 5" title=""/>
          <p:cNvSpPr txBox="1"/>
          <p:nvPr/>
        </p:nvSpPr>
        <p:spPr>
          <a:xfrm>
            <a:off x="9624695" y="4869180"/>
            <a:ext cx="701675" cy="1198880"/>
          </a:xfrm>
          <a:prstGeom prst="rect">
            <a:avLst/>
          </a:prstGeom>
          <a:noFill/>
        </p:spPr>
        <p:txBody>
          <a:bodyPr wrap="square" rtlCol="0">
            <a:spAutoFit/>
          </a:bodyPr>
          <a:lstStyle/>
          <a:p>
            <a:r>
              <a:rPr lang="en-US" altLang="zh-CN" sz="7200">
                <a:solidFill>
                  <a:srgbClr val="FF0000"/>
                </a:solidFill>
              </a:rPr>
              <a:t>A</a:t>
            </a:r>
            <a:endParaRPr lang="en-US" altLang="zh-CN" sz="7200">
              <a:solidFill>
                <a:srgbClr val="FF0000"/>
              </a:solidFill>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title=""/>
          <p:cNvSpPr txBox="1"/>
          <p:nvPr>
            <p:custDataLst>
              <p:tags r:id="rId2"/>
            </p:custDataLst>
          </p:nvPr>
        </p:nvSpPr>
        <p:spPr>
          <a:xfrm>
            <a:off x="479425" y="405130"/>
            <a:ext cx="10989310" cy="1938020"/>
          </a:xfrm>
          <a:prstGeom prst="rect">
            <a:avLst/>
          </a:prstGeom>
          <a:noFill/>
          <a:ln>
            <a:noFill/>
            <a:prstDash val="dash"/>
          </a:ln>
        </p:spPr>
        <p:txBody>
          <a:bodyPr wrap="square" rtlCol="0" anchor="t">
            <a:noAutofit/>
          </a:bodyPr>
          <a:lstStyle/>
          <a:p>
            <a:pPr lvl="0" algn="l">
              <a:lnSpc>
                <a:spcPct val="140000"/>
              </a:lnSpc>
              <a:spcBef>
                <a:spcPct val="0"/>
              </a:spcBef>
              <a:spcAft>
                <a:spcPct val="0"/>
              </a:spcAft>
              <a:buClrTx/>
              <a:buSzTx/>
              <a:buFontTx/>
            </a:pPr>
            <a:r>
              <a:rPr lang="en-US" altLang="zh-CN" sz="2600" kern="100">
                <a:latin typeface="华文中宋" panose="02010600040101010101" charset="-122"/>
                <a:ea typeface="华文中宋" panose="02010600040101010101" charset="-122"/>
                <a:cs typeface="华文中宋" panose="02010600040101010101" charset="-122"/>
                <a:sym typeface="+mn-ea"/>
              </a:rPr>
              <a:t>5.</a:t>
            </a:r>
            <a:r>
              <a:rPr lang="zh-CN" altLang="en-US" sz="2600" kern="100">
                <a:latin typeface="华文中宋" panose="02010600040101010101" charset="-122"/>
                <a:ea typeface="华文中宋" panose="02010600040101010101" charset="-122"/>
                <a:cs typeface="华文中宋" panose="02010600040101010101" charset="-122"/>
                <a:sym typeface="+mn-ea"/>
              </a:rPr>
              <a:t>（2021·湖南卷·5）宋孝宗时绍兴府赈灾，有人户状告“检放秋苗不尽不实”。朱熹受命调查后发现确实存在不实，但是当时田土大多已经种麦，没有稻根可据以核查受灾面积。这反映了（    ）</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A．绍兴府行政效率低下               B．理学强调实事求是的精神</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C．宋代赈灾方式不合理               D．绍兴农业精耕细作的特点</a:t>
            </a:r>
            <a:endParaRPr lang="zh-CN" altLang="en-US" sz="2600" kern="100">
              <a:latin typeface="华文中宋" panose="02010600040101010101" charset="-122"/>
              <a:ea typeface="华文中宋" panose="02010600040101010101" charset="-122"/>
              <a:cs typeface="华文中宋" panose="02010600040101010101" charset="-122"/>
              <a:sym typeface="+mn-ea"/>
            </a:endParaRPr>
          </a:p>
        </p:txBody>
      </p:sp>
      <p:sp>
        <p:nvSpPr>
          <p:cNvPr id="5" name="文本框 4" title=""/>
          <p:cNvSpPr txBox="1"/>
          <p:nvPr>
            <p:custDataLst>
              <p:tags r:id="rId3"/>
            </p:custDataLst>
          </p:nvPr>
        </p:nvSpPr>
        <p:spPr>
          <a:xfrm>
            <a:off x="8760460" y="1484630"/>
            <a:ext cx="701675" cy="1198880"/>
          </a:xfrm>
          <a:prstGeom prst="rect">
            <a:avLst/>
          </a:prstGeom>
          <a:noFill/>
        </p:spPr>
        <p:txBody>
          <a:bodyPr wrap="square" rtlCol="0">
            <a:spAutoFit/>
          </a:bodyPr>
          <a:lstStyle/>
          <a:p>
            <a:r>
              <a:rPr lang="en-US" altLang="zh-CN" sz="7200">
                <a:solidFill>
                  <a:srgbClr val="FF0000"/>
                </a:solidFill>
              </a:rPr>
              <a:t>D</a:t>
            </a:r>
            <a:endParaRPr lang="en-US" altLang="zh-CN" sz="7200">
              <a:solidFill>
                <a:srgbClr val="FF0000"/>
              </a:solidFill>
            </a:endParaRPr>
          </a:p>
        </p:txBody>
      </p:sp>
      <p:sp>
        <p:nvSpPr>
          <p:cNvPr id="3" name="文本框 2" title=""/>
          <p:cNvSpPr txBox="1"/>
          <p:nvPr>
            <p:custDataLst>
              <p:tags r:id="rId4"/>
            </p:custDataLst>
          </p:nvPr>
        </p:nvSpPr>
        <p:spPr>
          <a:xfrm>
            <a:off x="193675" y="3572510"/>
            <a:ext cx="11804650" cy="2586355"/>
          </a:xfrm>
          <a:prstGeom prst="rect">
            <a:avLst/>
          </a:prstGeom>
          <a:noFill/>
          <a:ln>
            <a:noFill/>
            <a:prstDash val="dash"/>
          </a:ln>
        </p:spPr>
        <p:txBody>
          <a:bodyPr wrap="square" rtlCol="0" anchor="t">
            <a:noAutofit/>
          </a:bodyPr>
          <a:lstStyle/>
          <a:p>
            <a:pPr lvl="0" algn="l">
              <a:lnSpc>
                <a:spcPct val="140000"/>
              </a:lnSpc>
              <a:spcBef>
                <a:spcPct val="0"/>
              </a:spcBef>
              <a:spcAft>
                <a:spcPct val="0"/>
              </a:spcAft>
              <a:buClrTx/>
              <a:buSzTx/>
              <a:buFontTx/>
            </a:pPr>
            <a:r>
              <a:rPr lang="en-US" altLang="zh-CN" sz="2600" kern="100">
                <a:latin typeface="华文中宋" panose="02010600040101010101" charset="-122"/>
                <a:ea typeface="华文中宋" panose="02010600040101010101" charset="-122"/>
                <a:cs typeface="华文中宋" panose="02010600040101010101" charset="-122"/>
                <a:sym typeface="+mn-ea"/>
              </a:rPr>
              <a:t>6.</a:t>
            </a:r>
            <a:r>
              <a:rPr lang="zh-CN" altLang="en-US" sz="2600" kern="100">
                <a:latin typeface="华文中宋" panose="02010600040101010101" charset="-122"/>
                <a:ea typeface="华文中宋" panose="02010600040101010101" charset="-122"/>
                <a:cs typeface="华文中宋" panose="02010600040101010101" charset="-122"/>
                <a:sym typeface="+mn-ea"/>
              </a:rPr>
              <a:t>南宋时，临安有谚语说：“东门菜，西门水，南门柴，北门米，盖东门绝无民居，弥望皆菜圃。”而南宋诗人赵蕃也在《抚州城外作》中写道“不惟稻陇有佳色，菜畦苗叶相与昌”。这反映出南宋时期（    ）</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A．精耕细作的农业经营	B．地域分工的经济形态</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C．城乡经济联系较密切	D．经济重心南移的完成</a:t>
            </a:r>
            <a:endParaRPr lang="zh-CN" altLang="en-US" sz="2600" kern="100">
              <a:latin typeface="华文中宋" panose="02010600040101010101" charset="-122"/>
              <a:ea typeface="华文中宋" panose="02010600040101010101" charset="-122"/>
              <a:cs typeface="华文中宋" panose="02010600040101010101" charset="-122"/>
              <a:sym typeface="+mn-ea"/>
            </a:endParaRPr>
          </a:p>
        </p:txBody>
      </p:sp>
      <p:sp>
        <p:nvSpPr>
          <p:cNvPr id="6" name="文本框 5" title=""/>
          <p:cNvSpPr txBox="1"/>
          <p:nvPr>
            <p:custDataLst>
              <p:tags r:id="rId5"/>
            </p:custDataLst>
          </p:nvPr>
        </p:nvSpPr>
        <p:spPr>
          <a:xfrm>
            <a:off x="9624695" y="4796790"/>
            <a:ext cx="701675" cy="1198880"/>
          </a:xfrm>
          <a:prstGeom prst="rect">
            <a:avLst/>
          </a:prstGeom>
          <a:noFill/>
        </p:spPr>
        <p:txBody>
          <a:bodyPr wrap="square" rtlCol="0">
            <a:spAutoFit/>
          </a:bodyPr>
          <a:lstStyle/>
          <a:p>
            <a:r>
              <a:rPr lang="en-US" altLang="zh-CN" sz="7200">
                <a:solidFill>
                  <a:srgbClr val="FF0000"/>
                </a:solidFill>
              </a:rPr>
              <a:t>A</a:t>
            </a:r>
            <a:endParaRPr lang="en-US" altLang="zh-CN" sz="7200">
              <a:solidFill>
                <a:srgbClr val="FF0000"/>
              </a:solidFill>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title=""/>
          <p:cNvSpPr txBox="1">
            <a:spLocks noGrp="1"/>
          </p:cNvSpPr>
          <p:nvPr>
            <p:ph idx="1"/>
          </p:nvPr>
        </p:nvSpPr>
        <p:spPr>
          <a:xfrm>
            <a:off x="335447" y="333000"/>
            <a:ext cx="11029615" cy="3634486"/>
          </a:xfrm>
          <a:noFill/>
          <a:ln>
            <a:noFill/>
            <a:prstDash val="dash"/>
          </a:ln>
        </p:spPr>
        <p:txBody>
          <a:bodyPr wrap="square" rtlCol="0" anchor="t">
            <a:noAutofit/>
          </a:bodyPr>
          <a:lstStyle/>
          <a:p>
            <a:pPr marL="0" lvl="0" algn="l">
              <a:lnSpc>
                <a:spcPct val="140000"/>
              </a:lnSpc>
              <a:spcBef>
                <a:spcPct val="0"/>
              </a:spcBef>
              <a:spcAft>
                <a:spcPct val="0"/>
              </a:spcAft>
              <a:buClrTx/>
              <a:buSzTx/>
              <a:buFontTx/>
              <a:buNone/>
            </a:pPr>
            <a:r>
              <a:rPr lang="en-US" altLang="zh-CN" sz="2600" kern="100">
                <a:latin typeface="华文中宋" panose="02010600040101010101" charset="-122"/>
                <a:ea typeface="华文中宋" panose="02010600040101010101" charset="-122"/>
                <a:cs typeface="华文中宋" panose="02010600040101010101" charset="-122"/>
                <a:sym typeface="+mn-ea"/>
              </a:rPr>
              <a:t>7.</a:t>
            </a:r>
            <a:r>
              <a:rPr lang="zh-CN" altLang="en-US" sz="2600" kern="100">
                <a:latin typeface="华文中宋" panose="02010600040101010101" charset="-122"/>
                <a:ea typeface="华文中宋" panose="02010600040101010101" charset="-122"/>
                <a:cs typeface="华文中宋" panose="02010600040101010101" charset="-122"/>
                <a:sym typeface="+mn-ea"/>
              </a:rPr>
              <a:t>（2024福建漳州一模）宋代施行学田制，由朝廷赐予州县置办、民间捐献等方式购置一定数量的士地，作为学校的固定资产，学校这些土地租佃给附近的农民耕种。学田制的推行</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marL="0" lvl="0" algn="l">
              <a:lnSpc>
                <a:spcPct val="140000"/>
              </a:lnSpc>
              <a:spcBef>
                <a:spcPct val="0"/>
              </a:spcBef>
              <a:spcAft>
                <a:spcPct val="0"/>
              </a:spcAft>
              <a:buClrTx/>
              <a:buSzTx/>
              <a:buFontTx/>
              <a:buNone/>
            </a:pPr>
            <a:r>
              <a:rPr lang="zh-CN" altLang="en-US" sz="2600" kern="100">
                <a:latin typeface="华文中宋" panose="02010600040101010101" charset="-122"/>
                <a:ea typeface="华文中宋" panose="02010600040101010101" charset="-122"/>
                <a:cs typeface="华文中宋" panose="02010600040101010101" charset="-122"/>
                <a:sym typeface="+mn-ea"/>
              </a:rPr>
              <a:t>A．缓解政府财政困难                     B．减轻农民赋税负担</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marL="0" lvl="0" algn="l">
              <a:lnSpc>
                <a:spcPct val="140000"/>
              </a:lnSpc>
              <a:spcBef>
                <a:spcPct val="0"/>
              </a:spcBef>
              <a:spcAft>
                <a:spcPct val="0"/>
              </a:spcAft>
              <a:buClrTx/>
              <a:buSzTx/>
              <a:buFontTx/>
              <a:buNone/>
            </a:pPr>
            <a:r>
              <a:rPr lang="zh-CN" altLang="en-US" sz="2600" kern="100">
                <a:latin typeface="华文中宋" panose="02010600040101010101" charset="-122"/>
                <a:ea typeface="华文中宋" panose="02010600040101010101" charset="-122"/>
                <a:cs typeface="华文中宋" panose="02010600040101010101" charset="-122"/>
                <a:sym typeface="+mn-ea"/>
              </a:rPr>
              <a:t>C．促进了教育平民化                     D．推动租佃制的普及</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marL="0" lvl="0" algn="l">
              <a:lnSpc>
                <a:spcPct val="140000"/>
              </a:lnSpc>
              <a:spcBef>
                <a:spcPct val="0"/>
              </a:spcBef>
              <a:spcAft>
                <a:spcPct val="0"/>
              </a:spcAft>
              <a:buClrTx/>
              <a:buSzTx/>
              <a:buFontTx/>
              <a:buNone/>
            </a:pPr>
            <a:endParaRPr lang="zh-CN" altLang="en-US" sz="2600" kern="100">
              <a:latin typeface="华文中宋" panose="02010600040101010101" charset="-122"/>
              <a:ea typeface="华文中宋" panose="02010600040101010101" charset="-122"/>
              <a:cs typeface="华文中宋" panose="02010600040101010101" charset="-122"/>
              <a:sym typeface="+mn-ea"/>
            </a:endParaRPr>
          </a:p>
        </p:txBody>
      </p:sp>
      <p:sp>
        <p:nvSpPr>
          <p:cNvPr id="2" name="文本框 1" title=""/>
          <p:cNvSpPr txBox="1"/>
          <p:nvPr/>
        </p:nvSpPr>
        <p:spPr>
          <a:xfrm>
            <a:off x="9696450" y="2060575"/>
            <a:ext cx="701675" cy="1198880"/>
          </a:xfrm>
          <a:prstGeom prst="rect">
            <a:avLst/>
          </a:prstGeom>
          <a:noFill/>
        </p:spPr>
        <p:txBody>
          <a:bodyPr wrap="square" rtlCol="0">
            <a:spAutoFit/>
          </a:bodyPr>
          <a:lstStyle/>
          <a:p>
            <a:r>
              <a:rPr lang="en-US" altLang="zh-CN" sz="7200">
                <a:solidFill>
                  <a:srgbClr val="FF0000"/>
                </a:solidFill>
              </a:rPr>
              <a:t>C</a:t>
            </a:r>
            <a:endParaRPr lang="en-US" altLang="zh-CN" sz="7200">
              <a:solidFill>
                <a:srgbClr val="FF0000"/>
              </a:solidFill>
            </a:endParaRPr>
          </a:p>
        </p:txBody>
      </p:sp>
      <p:sp>
        <p:nvSpPr>
          <p:cNvPr id="7" name="内容占位符 2" title=""/>
          <p:cNvSpPr txBox="1">
            <a:spLocks noGrp="1"/>
          </p:cNvSpPr>
          <p:nvPr/>
        </p:nvSpPr>
        <p:spPr>
          <a:xfrm>
            <a:off x="263525" y="3140710"/>
            <a:ext cx="11029315" cy="3023870"/>
          </a:xfrm>
          <a:prstGeom prst="rect">
            <a:avLst/>
          </a:prstGeom>
          <a:noFill/>
          <a:ln w="9525">
            <a:noFill/>
            <a:prstDash val="dash"/>
          </a:ln>
        </p:spPr>
        <p:txBody>
          <a:bodyPr wrap="square" rtlCol="0" anchor="t">
            <a:noAutofit/>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lvl="0" algn="l">
              <a:lnSpc>
                <a:spcPct val="140000"/>
              </a:lnSpc>
              <a:spcBef>
                <a:spcPct val="0"/>
              </a:spcBef>
              <a:spcAft>
                <a:spcPct val="0"/>
              </a:spcAft>
              <a:buClrTx/>
              <a:buSzTx/>
              <a:buFontTx/>
              <a:buNone/>
            </a:pPr>
            <a:r>
              <a:rPr lang="en-US" altLang="zh-CN" sz="2600" kern="100">
                <a:latin typeface="华文中宋" panose="02010600040101010101" charset="-122"/>
                <a:ea typeface="华文中宋" panose="02010600040101010101" charset="-122"/>
                <a:cs typeface="华文中宋" panose="02010600040101010101" charset="-122"/>
                <a:sym typeface="+mn-ea"/>
              </a:rPr>
              <a:t>8</a:t>
            </a:r>
            <a:r>
              <a:rPr lang="zh-CN" altLang="en-US" sz="2600" kern="100">
                <a:latin typeface="华文中宋" panose="02010600040101010101" charset="-122"/>
                <a:ea typeface="华文中宋" panose="02010600040101010101" charset="-122"/>
                <a:cs typeface="华文中宋" panose="02010600040101010101" charset="-122"/>
                <a:sym typeface="+mn-ea"/>
              </a:rPr>
              <a:t>.两税法改变了自战国以来以人丁为主的赋税制度，使古代赋税制度由“舍地税人”到“舍人税地”的方向发展，减轻了政府对农民的人身控制。该赋税制度的要义是</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marL="0" lvl="0" algn="l">
              <a:lnSpc>
                <a:spcPct val="140000"/>
              </a:lnSpc>
              <a:spcBef>
                <a:spcPct val="0"/>
              </a:spcBef>
              <a:spcAft>
                <a:spcPct val="0"/>
              </a:spcAft>
              <a:buClrTx/>
              <a:buSzTx/>
              <a:buFontTx/>
              <a:buNone/>
            </a:pPr>
            <a:r>
              <a:rPr lang="zh-CN" altLang="en-US" sz="2600" kern="100">
                <a:latin typeface="华文中宋" panose="02010600040101010101" charset="-122"/>
                <a:ea typeface="华文中宋" panose="02010600040101010101" charset="-122"/>
                <a:cs typeface="华文中宋" panose="02010600040101010101" charset="-122"/>
                <a:sym typeface="+mn-ea"/>
              </a:rPr>
              <a:t>A.“赋役合并、一概折银                     B.“若不役，则收其佣，每日三尺”</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marL="0" lvl="0" algn="l">
              <a:lnSpc>
                <a:spcPct val="140000"/>
              </a:lnSpc>
              <a:spcBef>
                <a:spcPct val="0"/>
              </a:spcBef>
              <a:spcAft>
                <a:spcPct val="0"/>
              </a:spcAft>
              <a:buClrTx/>
              <a:buSzTx/>
              <a:buFontTx/>
              <a:buNone/>
            </a:pPr>
            <a:r>
              <a:rPr lang="zh-CN" altLang="en-US" sz="2600" kern="100">
                <a:latin typeface="华文中宋" panose="02010600040101010101" charset="-122"/>
                <a:ea typeface="华文中宋" panose="02010600040101010101" charset="-122"/>
                <a:cs typeface="华文中宋" panose="02010600040101010101" charset="-122"/>
                <a:sym typeface="+mn-ea"/>
              </a:rPr>
              <a:t>C.“滋生人丁，永不加赋”                  D.“惟以资产为未，不以丁身为本”</a:t>
            </a:r>
            <a:endParaRPr lang="zh-CN" altLang="en-US" sz="2600" kern="100">
              <a:latin typeface="华文中宋" panose="02010600040101010101" charset="-122"/>
              <a:ea typeface="华文中宋" panose="02010600040101010101" charset="-122"/>
              <a:cs typeface="华文中宋" panose="02010600040101010101" charset="-122"/>
              <a:sym typeface="+mn-ea"/>
            </a:endParaRPr>
          </a:p>
        </p:txBody>
      </p:sp>
      <p:sp>
        <p:nvSpPr>
          <p:cNvPr id="8" name="文本框 7" title=""/>
          <p:cNvSpPr txBox="1"/>
          <p:nvPr/>
        </p:nvSpPr>
        <p:spPr>
          <a:xfrm>
            <a:off x="11136630" y="3716655"/>
            <a:ext cx="701675" cy="1198880"/>
          </a:xfrm>
          <a:prstGeom prst="rect">
            <a:avLst/>
          </a:prstGeom>
          <a:noFill/>
        </p:spPr>
        <p:txBody>
          <a:bodyPr wrap="square" rtlCol="0">
            <a:spAutoFit/>
          </a:bodyPr>
          <a:lstStyle/>
          <a:p>
            <a:r>
              <a:rPr lang="en-US" altLang="zh-CN" sz="7200">
                <a:solidFill>
                  <a:srgbClr val="FF0000"/>
                </a:solidFill>
              </a:rPr>
              <a:t>D</a:t>
            </a:r>
            <a:endParaRPr lang="en-US" altLang="zh-CN" sz="7200">
              <a:solidFill>
                <a:srgbClr val="FF0000"/>
              </a:solidFill>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title=""/>
          <p:cNvSpPr txBox="1">
            <a:spLocks noGrp="1"/>
          </p:cNvSpPr>
          <p:nvPr>
            <p:ph idx="1"/>
          </p:nvPr>
        </p:nvSpPr>
        <p:spPr>
          <a:xfrm>
            <a:off x="119380" y="45085"/>
            <a:ext cx="11813540" cy="5321300"/>
          </a:xfrm>
          <a:noFill/>
          <a:ln>
            <a:noFill/>
            <a:prstDash val="dash"/>
          </a:ln>
        </p:spPr>
        <p:txBody>
          <a:bodyPr wrap="square" rtlCol="0" anchor="t">
            <a:noAutofit/>
          </a:bodyPr>
          <a:lstStyle/>
          <a:p>
            <a:pPr marL="0" lvl="0" algn="l">
              <a:lnSpc>
                <a:spcPct val="140000"/>
              </a:lnSpc>
              <a:spcBef>
                <a:spcPct val="0"/>
              </a:spcBef>
              <a:spcAft>
                <a:spcPct val="0"/>
              </a:spcAft>
              <a:buClrTx/>
              <a:buSzTx/>
              <a:buFontTx/>
              <a:buNone/>
            </a:pPr>
            <a:r>
              <a:rPr lang="en-US" altLang="zh-CN" sz="2600" kern="100">
                <a:latin typeface="华文中宋" panose="02010600040101010101" charset="-122"/>
                <a:ea typeface="华文中宋" panose="02010600040101010101" charset="-122"/>
                <a:cs typeface="华文中宋" panose="02010600040101010101" charset="-122"/>
                <a:sym typeface="+mn-ea"/>
              </a:rPr>
              <a:t>9</a:t>
            </a:r>
            <a:r>
              <a:rPr lang="zh-CN" altLang="en-US" sz="2600" kern="100">
                <a:latin typeface="华文中宋" panose="02010600040101010101" charset="-122"/>
                <a:ea typeface="华文中宋" panose="02010600040101010101" charset="-122"/>
                <a:cs typeface="华文中宋" panose="02010600040101010101" charset="-122"/>
                <a:sym typeface="+mn-ea"/>
              </a:rPr>
              <a:t>.（2024届浙江金华一模）宋朝在地方行政制度上的变化莫过于改道为路，每一路各设四个监司官，称为帅、潢、宪、仓，分别掌管军政、财赋和刺举、邢狱、常平仓和农田水利等诸多事务。诸司互不统属、互异互补、互申互察。这一设置在当时</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marL="0" lvl="0" algn="l">
              <a:lnSpc>
                <a:spcPct val="140000"/>
              </a:lnSpc>
              <a:spcBef>
                <a:spcPct val="0"/>
              </a:spcBef>
              <a:spcAft>
                <a:spcPct val="0"/>
              </a:spcAft>
              <a:buClrTx/>
              <a:buSzTx/>
              <a:buFontTx/>
              <a:buNone/>
            </a:pPr>
            <a:r>
              <a:rPr lang="zh-CN" altLang="en-US" sz="2600" kern="100">
                <a:latin typeface="华文中宋" panose="02010600040101010101" charset="-122"/>
                <a:ea typeface="华文中宋" panose="02010600040101010101" charset="-122"/>
                <a:cs typeface="华文中宋" panose="02010600040101010101" charset="-122"/>
                <a:sym typeface="+mn-ea"/>
              </a:rPr>
              <a:t>A.推动了刺史制度的形成                         B.出现了权力失衡的现象</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marL="0" lvl="0" algn="l">
              <a:lnSpc>
                <a:spcPct val="140000"/>
              </a:lnSpc>
              <a:spcBef>
                <a:spcPct val="0"/>
              </a:spcBef>
              <a:spcAft>
                <a:spcPct val="0"/>
              </a:spcAft>
              <a:buClrTx/>
              <a:buSzTx/>
              <a:buFontTx/>
              <a:buNone/>
            </a:pPr>
            <a:r>
              <a:rPr lang="zh-CN" altLang="en-US" sz="2600" kern="100">
                <a:latin typeface="华文中宋" panose="02010600040101010101" charset="-122"/>
                <a:ea typeface="华文中宋" panose="02010600040101010101" charset="-122"/>
                <a:cs typeface="华文中宋" panose="02010600040101010101" charset="-122"/>
                <a:sym typeface="+mn-ea"/>
              </a:rPr>
              <a:t>C.不利于统一国家的巩固                         D.造成了运行机制的迟缓</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marL="0" lvl="0" algn="l">
              <a:lnSpc>
                <a:spcPct val="140000"/>
              </a:lnSpc>
              <a:spcBef>
                <a:spcPct val="0"/>
              </a:spcBef>
              <a:spcAft>
                <a:spcPct val="0"/>
              </a:spcAft>
              <a:buClrTx/>
              <a:buSzTx/>
              <a:buFontTx/>
              <a:buNone/>
            </a:pPr>
            <a:r>
              <a:rPr lang="en-US" altLang="zh-CN" sz="2600" kern="100">
                <a:latin typeface="华文中宋" panose="02010600040101010101" charset="-122"/>
                <a:ea typeface="华文中宋" panose="02010600040101010101" charset="-122"/>
                <a:cs typeface="华文中宋" panose="02010600040101010101" charset="-122"/>
                <a:sym typeface="+mn-ea"/>
              </a:rPr>
              <a:t>10</a:t>
            </a:r>
            <a:r>
              <a:rPr lang="zh-CN" altLang="en-US" sz="2600" kern="100">
                <a:latin typeface="华文中宋" panose="02010600040101010101" charset="-122"/>
                <a:ea typeface="华文中宋" panose="02010600040101010101" charset="-122"/>
                <a:cs typeface="华文中宋" panose="02010600040101010101" charset="-122"/>
                <a:sym typeface="+mn-ea"/>
              </a:rPr>
              <a:t>. （2024届浙江金华一模）清代前期，松江府等水稻产区，由于“种花费力少而获利多，种稻工本重而获利轻”的原因，种花者达十之七八。奉贤、上海、南汇等地也大都以一半以至十之七八的土地种棉花。这</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marL="0" lvl="0" algn="l">
              <a:lnSpc>
                <a:spcPct val="140000"/>
              </a:lnSpc>
              <a:spcBef>
                <a:spcPct val="0"/>
              </a:spcBef>
              <a:spcAft>
                <a:spcPct val="0"/>
              </a:spcAft>
              <a:buClrTx/>
              <a:buSzTx/>
              <a:buFontTx/>
              <a:buNone/>
            </a:pPr>
            <a:r>
              <a:rPr lang="zh-CN" altLang="en-US" sz="2600" kern="100">
                <a:latin typeface="华文中宋" panose="02010600040101010101" charset="-122"/>
                <a:ea typeface="华文中宋" panose="02010600040101010101" charset="-122"/>
                <a:cs typeface="华文中宋" panose="02010600040101010101" charset="-122"/>
                <a:sym typeface="+mn-ea"/>
              </a:rPr>
              <a:t>A.说明农产品商品化程度提高                       B.适应了丝织业对原材料的需求</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marL="0" lvl="0" algn="l">
              <a:lnSpc>
                <a:spcPct val="140000"/>
              </a:lnSpc>
              <a:spcBef>
                <a:spcPct val="0"/>
              </a:spcBef>
              <a:spcAft>
                <a:spcPct val="0"/>
              </a:spcAft>
              <a:buClrTx/>
              <a:buSzTx/>
              <a:buFontTx/>
              <a:buNone/>
            </a:pPr>
            <a:r>
              <a:rPr lang="zh-CN" altLang="en-US" sz="2600" kern="100">
                <a:latin typeface="华文中宋" panose="02010600040101010101" charset="-122"/>
                <a:ea typeface="华文中宋" panose="02010600040101010101" charset="-122"/>
                <a:cs typeface="华文中宋" panose="02010600040101010101" charset="-122"/>
                <a:sym typeface="+mn-ea"/>
              </a:rPr>
              <a:t> C.造成了清代人口的大量减少                      D.反映了农业生产出现消退迹象</a:t>
            </a:r>
            <a:endParaRPr lang="zh-CN" altLang="en-US" sz="2600" kern="100">
              <a:latin typeface="华文中宋" panose="02010600040101010101" charset="-122"/>
              <a:ea typeface="华文中宋" panose="02010600040101010101" charset="-122"/>
              <a:cs typeface="华文中宋" panose="02010600040101010101" charset="-122"/>
              <a:sym typeface="+mn-ea"/>
            </a:endParaRPr>
          </a:p>
        </p:txBody>
      </p:sp>
      <p:sp>
        <p:nvSpPr>
          <p:cNvPr id="5" name="文本框 4" title=""/>
          <p:cNvSpPr txBox="1"/>
          <p:nvPr/>
        </p:nvSpPr>
        <p:spPr>
          <a:xfrm>
            <a:off x="10632440" y="1772920"/>
            <a:ext cx="701675" cy="1198880"/>
          </a:xfrm>
          <a:prstGeom prst="rect">
            <a:avLst/>
          </a:prstGeom>
          <a:noFill/>
        </p:spPr>
        <p:txBody>
          <a:bodyPr wrap="square" rtlCol="0">
            <a:spAutoFit/>
          </a:bodyPr>
          <a:lstStyle/>
          <a:p>
            <a:r>
              <a:rPr lang="en-US" altLang="zh-CN" sz="7200">
                <a:solidFill>
                  <a:srgbClr val="FF0000"/>
                </a:solidFill>
              </a:rPr>
              <a:t>D</a:t>
            </a:r>
            <a:endParaRPr lang="en-US" altLang="zh-CN" sz="7200">
              <a:solidFill>
                <a:srgbClr val="FF0000"/>
              </a:solidFill>
            </a:endParaRPr>
          </a:p>
        </p:txBody>
      </p:sp>
      <p:sp>
        <p:nvSpPr>
          <p:cNvPr id="6" name="文本框 5" title=""/>
          <p:cNvSpPr txBox="1"/>
          <p:nvPr/>
        </p:nvSpPr>
        <p:spPr>
          <a:xfrm>
            <a:off x="9984740" y="4436745"/>
            <a:ext cx="701675" cy="1198880"/>
          </a:xfrm>
          <a:prstGeom prst="rect">
            <a:avLst/>
          </a:prstGeom>
          <a:noFill/>
        </p:spPr>
        <p:txBody>
          <a:bodyPr wrap="square" rtlCol="0">
            <a:spAutoFit/>
          </a:bodyPr>
          <a:lstStyle/>
          <a:p>
            <a:r>
              <a:rPr lang="en-US" altLang="zh-CN" sz="7200">
                <a:solidFill>
                  <a:srgbClr val="FF0000"/>
                </a:solidFill>
              </a:rPr>
              <a:t>A</a:t>
            </a:r>
            <a:endParaRPr lang="en-US" altLang="zh-CN" sz="7200">
              <a:solidFill>
                <a:srgbClr val="FF0000"/>
              </a:solidFill>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文本框 3" title=""/>
          <p:cNvSpPr txBox="1"/>
          <p:nvPr/>
        </p:nvSpPr>
        <p:spPr>
          <a:xfrm>
            <a:off x="570865" y="764540"/>
            <a:ext cx="10537825" cy="4616450"/>
          </a:xfrm>
          <a:prstGeom prst="rect">
            <a:avLst/>
          </a:prstGeom>
          <a:noFill/>
          <a:ln w="9525">
            <a:noFill/>
            <a:prstDash val="dash"/>
          </a:ln>
        </p:spPr>
        <p:txBody>
          <a:bodyPr vert="horz" wrap="square" rtlCol="0" anchor="t">
            <a:noAutofit/>
          </a:bodyPr>
          <a:lstStyle/>
          <a:p>
            <a:pPr lvl="0" indent="-342900" algn="l">
              <a:lnSpc>
                <a:spcPct val="140000"/>
              </a:lnSpc>
              <a:spcBef>
                <a:spcPct val="0"/>
              </a:spcBef>
              <a:spcAft>
                <a:spcPct val="0"/>
              </a:spcAft>
              <a:buClrTx/>
              <a:buSzTx/>
              <a:buFontTx/>
            </a:pPr>
            <a:r>
              <a:rPr lang="en-US" altLang="zh-CN" sz="2600" kern="100">
                <a:latin typeface="华文中宋" panose="02010600040101010101" charset="-122"/>
                <a:ea typeface="华文中宋" panose="02010600040101010101" charset="-122"/>
                <a:cs typeface="华文中宋" panose="02010600040101010101" charset="-122"/>
                <a:sym typeface="+mn-ea"/>
              </a:rPr>
              <a:t>11</a:t>
            </a:r>
            <a:r>
              <a:rPr lang="zh-CN" altLang="en-US" sz="2600" kern="100">
                <a:latin typeface="华文中宋" panose="02010600040101010101" charset="-122"/>
                <a:ea typeface="华文中宋" panose="02010600040101010101" charset="-122"/>
                <a:cs typeface="华文中宋" panose="02010600040101010101" charset="-122"/>
                <a:sym typeface="+mn-ea"/>
              </a:rPr>
              <a:t>.表1是三国两晋南北朝各地水利工程数量表，这体现了</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indent="-342900" algn="l">
              <a:lnSpc>
                <a:spcPct val="140000"/>
              </a:lnSpc>
              <a:spcBef>
                <a:spcPct val="0"/>
              </a:spcBef>
              <a:spcAft>
                <a:spcPct val="0"/>
              </a:spcAft>
              <a:buClrTx/>
              <a:buSzTx/>
              <a:buFontTx/>
            </a:pP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indent="-342900" algn="l">
              <a:lnSpc>
                <a:spcPct val="140000"/>
              </a:lnSpc>
              <a:spcBef>
                <a:spcPct val="0"/>
              </a:spcBef>
              <a:spcAft>
                <a:spcPct val="0"/>
              </a:spcAft>
              <a:buClrTx/>
              <a:buSzTx/>
              <a:buFontTx/>
            </a:pP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indent="-342900" algn="l">
              <a:lnSpc>
                <a:spcPct val="140000"/>
              </a:lnSpc>
              <a:spcBef>
                <a:spcPct val="0"/>
              </a:spcBef>
              <a:spcAft>
                <a:spcPct val="0"/>
              </a:spcAft>
              <a:buClrTx/>
              <a:buSzTx/>
              <a:buFontTx/>
            </a:pP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indent="-342900" algn="l">
              <a:lnSpc>
                <a:spcPct val="140000"/>
              </a:lnSpc>
              <a:spcBef>
                <a:spcPct val="0"/>
              </a:spcBef>
              <a:spcAft>
                <a:spcPct val="0"/>
              </a:spcAft>
              <a:buClrTx/>
              <a:buSzTx/>
              <a:buFontTx/>
            </a:pP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indent="-342900" algn="l">
              <a:lnSpc>
                <a:spcPct val="140000"/>
              </a:lnSpc>
              <a:spcBef>
                <a:spcPct val="0"/>
              </a:spcBef>
              <a:spcAft>
                <a:spcPct val="0"/>
              </a:spcAft>
              <a:buClrTx/>
              <a:buSzTx/>
              <a:buFontTx/>
            </a:pP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indent="-34290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A.社会环境整体趋向稳定              B. 人民劳役负担逐渐加重</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indent="-34290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C. 南方农业经济不断发展              D.政府加强对水患的治理</a:t>
            </a:r>
            <a:endParaRPr lang="zh-CN" altLang="en-US" sz="2600" kern="100">
              <a:latin typeface="华文中宋" panose="02010600040101010101" charset="-122"/>
              <a:ea typeface="华文中宋" panose="02010600040101010101" charset="-122"/>
              <a:cs typeface="华文中宋" panose="02010600040101010101" charset="-122"/>
              <a:sym typeface="+mn-ea"/>
            </a:endParaRPr>
          </a:p>
        </p:txBody>
      </p:sp>
      <p:pic>
        <p:nvPicPr>
          <p:cNvPr id="5" name="图片 4" title=""/>
          <p:cNvPicPr>
            <a:picLocks noChangeAspect="1"/>
          </p:cNvPicPr>
          <p:nvPr/>
        </p:nvPicPr>
        <p:blipFill>
          <a:blip r:embed="rId2"/>
          <a:stretch>
            <a:fillRect/>
          </a:stretch>
        </p:blipFill>
        <p:spPr>
          <a:xfrm>
            <a:off x="1055370" y="1412875"/>
            <a:ext cx="10113645" cy="2638425"/>
          </a:xfrm>
          <a:prstGeom prst="rect">
            <a:avLst/>
          </a:prstGeom>
          <a:noFill/>
          <a:ln>
            <a:noFill/>
          </a:ln>
        </p:spPr>
      </p:pic>
      <p:sp>
        <p:nvSpPr>
          <p:cNvPr id="6" name="文本框 5" title=""/>
          <p:cNvSpPr txBox="1"/>
          <p:nvPr/>
        </p:nvSpPr>
        <p:spPr>
          <a:xfrm>
            <a:off x="10128885" y="3932555"/>
            <a:ext cx="701675" cy="1198880"/>
          </a:xfrm>
          <a:prstGeom prst="rect">
            <a:avLst/>
          </a:prstGeom>
          <a:noFill/>
        </p:spPr>
        <p:txBody>
          <a:bodyPr wrap="square" rtlCol="0">
            <a:spAutoFit/>
          </a:bodyPr>
          <a:lstStyle/>
          <a:p>
            <a:r>
              <a:rPr lang="en-US" altLang="zh-CN" sz="7200">
                <a:solidFill>
                  <a:srgbClr val="FF0000"/>
                </a:solidFill>
              </a:rPr>
              <a:t>C</a:t>
            </a:r>
            <a:endParaRPr lang="en-US" altLang="zh-CN" sz="7200">
              <a:solidFill>
                <a:srgbClr val="FF0000"/>
              </a:solidFill>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文本框 3" title=""/>
          <p:cNvSpPr txBox="1"/>
          <p:nvPr/>
        </p:nvSpPr>
        <p:spPr>
          <a:xfrm>
            <a:off x="1127760" y="1124585"/>
            <a:ext cx="9332595" cy="4524375"/>
          </a:xfrm>
          <a:prstGeom prst="rect">
            <a:avLst/>
          </a:prstGeom>
          <a:noFill/>
          <a:ln w="9525">
            <a:noFill/>
            <a:prstDash val="dash"/>
          </a:ln>
        </p:spPr>
        <p:txBody>
          <a:bodyPr vert="horz" wrap="square" rtlCol="0" anchor="t">
            <a:noAutofit/>
          </a:bodyPr>
          <a:lstStyle/>
          <a:p>
            <a:pPr lvl="0" indent="-342900" algn="l">
              <a:lnSpc>
                <a:spcPct val="140000"/>
              </a:lnSpc>
              <a:spcBef>
                <a:spcPct val="0"/>
              </a:spcBef>
              <a:spcAft>
                <a:spcPct val="0"/>
              </a:spcAft>
              <a:buClrTx/>
              <a:buSzTx/>
              <a:buFontTx/>
            </a:pPr>
            <a:r>
              <a:rPr lang="en-US" altLang="zh-CN" sz="2600" kern="100">
                <a:latin typeface="华文中宋" panose="02010600040101010101" charset="-122"/>
                <a:ea typeface="华文中宋" panose="02010600040101010101" charset="-122"/>
                <a:cs typeface="华文中宋" panose="02010600040101010101" charset="-122"/>
                <a:sym typeface="+mn-ea"/>
              </a:rPr>
              <a:t>12.18世纪初，中国出产的绫子、缎子、斗篷、带等丝织品，精致美观，遍销墨西哥全境，以致墨西哥除 中国丝织品外，不复消费其他丝织品。这对中国而言，</a:t>
            </a:r>
            <a:endParaRPr lang="en-US" altLang="zh-CN" sz="2600" kern="100">
              <a:latin typeface="华文中宋" panose="02010600040101010101" charset="-122"/>
              <a:ea typeface="华文中宋" panose="02010600040101010101" charset="-122"/>
              <a:cs typeface="华文中宋" panose="02010600040101010101" charset="-122"/>
              <a:sym typeface="+mn-ea"/>
            </a:endParaRPr>
          </a:p>
          <a:p>
            <a:pPr lvl="0" indent="-342900" algn="l">
              <a:lnSpc>
                <a:spcPct val="140000"/>
              </a:lnSpc>
              <a:spcBef>
                <a:spcPct val="0"/>
              </a:spcBef>
              <a:spcAft>
                <a:spcPct val="0"/>
              </a:spcAft>
              <a:buClrTx/>
              <a:buSzTx/>
              <a:buFontTx/>
            </a:pPr>
            <a:r>
              <a:rPr lang="en-US" altLang="zh-CN" sz="2600" kern="100">
                <a:latin typeface="华文中宋" panose="02010600040101010101" charset="-122"/>
                <a:ea typeface="华文中宋" panose="02010600040101010101" charset="-122"/>
                <a:cs typeface="华文中宋" panose="02010600040101010101" charset="-122"/>
                <a:sym typeface="+mn-ea"/>
              </a:rPr>
              <a:t>A. 体现了自然经济的繁荣                 </a:t>
            </a:r>
            <a:endParaRPr lang="en-US" altLang="zh-CN" sz="2600" kern="100">
              <a:latin typeface="华文中宋" panose="02010600040101010101" charset="-122"/>
              <a:ea typeface="华文中宋" panose="02010600040101010101" charset="-122"/>
              <a:cs typeface="华文中宋" panose="02010600040101010101" charset="-122"/>
              <a:sym typeface="+mn-ea"/>
            </a:endParaRPr>
          </a:p>
          <a:p>
            <a:pPr lvl="0" indent="-342900" algn="l">
              <a:lnSpc>
                <a:spcPct val="140000"/>
              </a:lnSpc>
              <a:spcBef>
                <a:spcPct val="0"/>
              </a:spcBef>
              <a:spcAft>
                <a:spcPct val="0"/>
              </a:spcAft>
              <a:buClrTx/>
              <a:buSzTx/>
              <a:buFontTx/>
            </a:pPr>
            <a:r>
              <a:rPr lang="en-US" altLang="zh-CN" sz="2600" kern="100">
                <a:latin typeface="华文中宋" panose="02010600040101010101" charset="-122"/>
                <a:ea typeface="华文中宋" panose="02010600040101010101" charset="-122"/>
                <a:cs typeface="华文中宋" panose="02010600040101010101" charset="-122"/>
                <a:sym typeface="+mn-ea"/>
              </a:rPr>
              <a:t>B. 有利于商业资本的集聚</a:t>
            </a:r>
            <a:endParaRPr lang="en-US" altLang="zh-CN" sz="2600" kern="100">
              <a:latin typeface="华文中宋" panose="02010600040101010101" charset="-122"/>
              <a:ea typeface="华文中宋" panose="02010600040101010101" charset="-122"/>
              <a:cs typeface="华文中宋" panose="02010600040101010101" charset="-122"/>
              <a:sym typeface="+mn-ea"/>
            </a:endParaRPr>
          </a:p>
          <a:p>
            <a:pPr lvl="0" indent="-342900" algn="l">
              <a:lnSpc>
                <a:spcPct val="140000"/>
              </a:lnSpc>
              <a:spcBef>
                <a:spcPct val="0"/>
              </a:spcBef>
              <a:spcAft>
                <a:spcPct val="0"/>
              </a:spcAft>
              <a:buClrTx/>
              <a:buSzTx/>
              <a:buFontTx/>
            </a:pPr>
            <a:r>
              <a:rPr lang="en-US" altLang="zh-CN" sz="2600" kern="100">
                <a:latin typeface="华文中宋" panose="02010600040101010101" charset="-122"/>
                <a:ea typeface="华文中宋" panose="02010600040101010101" charset="-122"/>
                <a:cs typeface="华文中宋" panose="02010600040101010101" charset="-122"/>
                <a:sym typeface="+mn-ea"/>
              </a:rPr>
              <a:t>C. 造成“银贵钱贱”的现象             </a:t>
            </a:r>
            <a:endParaRPr lang="en-US" altLang="zh-CN" sz="2600" kern="100">
              <a:latin typeface="华文中宋" panose="02010600040101010101" charset="-122"/>
              <a:ea typeface="华文中宋" panose="02010600040101010101" charset="-122"/>
              <a:cs typeface="华文中宋" panose="02010600040101010101" charset="-122"/>
              <a:sym typeface="+mn-ea"/>
            </a:endParaRPr>
          </a:p>
          <a:p>
            <a:pPr lvl="0" indent="-342900" algn="l">
              <a:lnSpc>
                <a:spcPct val="140000"/>
              </a:lnSpc>
              <a:spcBef>
                <a:spcPct val="0"/>
              </a:spcBef>
              <a:spcAft>
                <a:spcPct val="0"/>
              </a:spcAft>
              <a:buClrTx/>
              <a:buSzTx/>
              <a:buFontTx/>
            </a:pPr>
            <a:r>
              <a:rPr lang="en-US" altLang="zh-CN" sz="2600" kern="100">
                <a:latin typeface="华文中宋" panose="02010600040101010101" charset="-122"/>
                <a:ea typeface="华文中宋" panose="02010600040101010101" charset="-122"/>
                <a:cs typeface="华文中宋" panose="02010600040101010101" charset="-122"/>
                <a:sym typeface="+mn-ea"/>
              </a:rPr>
              <a:t>D.促进了资本的原始积累</a:t>
            </a:r>
            <a:endParaRPr lang="en-US" altLang="zh-CN" sz="2600" kern="100">
              <a:latin typeface="华文中宋" panose="02010600040101010101" charset="-122"/>
              <a:ea typeface="华文中宋" panose="02010600040101010101" charset="-122"/>
              <a:cs typeface="华文中宋" panose="02010600040101010101" charset="-122"/>
              <a:sym typeface="+mn-ea"/>
            </a:endParaRPr>
          </a:p>
        </p:txBody>
      </p:sp>
      <p:sp>
        <p:nvSpPr>
          <p:cNvPr id="6" name="文本框 5" title=""/>
          <p:cNvSpPr txBox="1"/>
          <p:nvPr/>
        </p:nvSpPr>
        <p:spPr>
          <a:xfrm>
            <a:off x="8976360" y="3068955"/>
            <a:ext cx="701675" cy="1198880"/>
          </a:xfrm>
          <a:prstGeom prst="rect">
            <a:avLst/>
          </a:prstGeom>
          <a:noFill/>
        </p:spPr>
        <p:txBody>
          <a:bodyPr wrap="square" rtlCol="0">
            <a:spAutoFit/>
          </a:bodyPr>
          <a:lstStyle/>
          <a:p>
            <a:r>
              <a:rPr lang="en-US" altLang="zh-CN" sz="7200">
                <a:solidFill>
                  <a:srgbClr val="FF0000"/>
                </a:solidFill>
              </a:rPr>
              <a:t>B</a:t>
            </a:r>
            <a:endParaRPr lang="en-US" altLang="zh-CN" sz="7200">
              <a:solidFill>
                <a:srgbClr val="FF0000"/>
              </a:solidFill>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文本框 3" title=""/>
          <p:cNvSpPr txBox="1"/>
          <p:nvPr/>
        </p:nvSpPr>
        <p:spPr>
          <a:xfrm>
            <a:off x="47625" y="548640"/>
            <a:ext cx="11749405" cy="4720590"/>
          </a:xfrm>
          <a:prstGeom prst="rect">
            <a:avLst/>
          </a:prstGeom>
          <a:noFill/>
          <a:ln>
            <a:noFill/>
            <a:prstDash val="dash"/>
          </a:ln>
        </p:spPr>
        <p:txBody>
          <a:bodyPr wrap="square" rtlCol="0" anchor="t">
            <a:noAutofit/>
          </a:bodyPr>
          <a:lstStyle/>
          <a:p>
            <a:pPr lvl="0" algn="l">
              <a:lnSpc>
                <a:spcPct val="140000"/>
              </a:lnSpc>
              <a:spcBef>
                <a:spcPct val="0"/>
              </a:spcBef>
              <a:spcAft>
                <a:spcPct val="0"/>
              </a:spcAft>
              <a:buClrTx/>
              <a:buSzTx/>
              <a:buFontTx/>
            </a:pP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【行商制度】</a:t>
            </a:r>
            <a:r>
              <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mn-ea"/>
              </a:rPr>
              <a:t>清代广州行商制度是清政府管理经营和控制对外贸易的制度，是封建垄断的特殊制度。</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行商几乎垄断了当时全国的对外贸易</a:t>
            </a:r>
            <a:r>
              <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mn-ea"/>
              </a:rPr>
              <a:t>，</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只有行商是官方承认的有资格跟外国商人做生意的商人，</a:t>
            </a:r>
            <a:r>
              <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mn-ea"/>
              </a:rPr>
              <a:t>具有“半官半商”的性质，也有人称其为“官商”。</a:t>
            </a:r>
            <a:endPar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mn-ea"/>
              </a:rPr>
              <a:t>【买办】</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买办是指中国近代史上，帮助西方与中国进行双边贸易的中国商人</a:t>
            </a:r>
            <a:r>
              <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mn-ea"/>
              </a:rPr>
              <a:t>（替外国资本家在本国市场上服务的中间人和经理人）。这类被外商雇用之商人通常外语能力强，一方面可作为欧美商人与中国商人的翻译，也可处理欧美国家商界与中国政府之双向沟通。除此，这类型商人还可自营商铺，因此致富者颇众。</a:t>
            </a:r>
            <a:endPar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endPar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mn-ea"/>
            </a:endParaRPr>
          </a:p>
        </p:txBody>
      </p:sp>
    </p:spTree>
  </p:cSld>
  <p:clrMapOvr>
    <a:masterClrMapping/>
  </p:clrMapOvr>
  <p:transition spd="slow">
    <p:wipe/>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文本框 3" title=""/>
          <p:cNvSpPr txBox="1"/>
          <p:nvPr/>
        </p:nvSpPr>
        <p:spPr>
          <a:xfrm>
            <a:off x="695325" y="332740"/>
            <a:ext cx="10274300" cy="5553710"/>
          </a:xfrm>
          <a:prstGeom prst="rect">
            <a:avLst/>
          </a:prstGeom>
          <a:noFill/>
          <a:ln>
            <a:noFill/>
            <a:prstDash val="dash"/>
          </a:ln>
        </p:spPr>
        <p:txBody>
          <a:bodyPr wrap="square" rtlCol="0" anchor="t">
            <a:noAutofit/>
          </a:bodyPr>
          <a:lstStyle/>
          <a:p>
            <a:pPr lvl="0" algn="l">
              <a:lnSpc>
                <a:spcPct val="140000"/>
              </a:lnSpc>
              <a:spcBef>
                <a:spcPct val="0"/>
              </a:spcBef>
              <a:spcAft>
                <a:spcPct val="0"/>
              </a:spcAft>
              <a:buClrTx/>
              <a:buSzTx/>
              <a:buFontTx/>
            </a:pPr>
            <a:r>
              <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mn-ea"/>
              </a:rPr>
              <a:t>太平天国运动促进了中国近代化发展,但也产生了一定的消极影响</a:t>
            </a:r>
            <a:endPar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mn-ea"/>
              </a:rPr>
              <a:t>【易错点拨】:</a:t>
            </a:r>
            <a:endPar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mn-ea"/>
              </a:rPr>
              <a:t>太平天国运动</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打击了清王朝</a:t>
            </a:r>
            <a:r>
              <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mn-ea"/>
              </a:rPr>
              <a:t>的封建统治,</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影响</a:t>
            </a:r>
            <a:r>
              <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mn-ea"/>
              </a:rPr>
              <a:t>了晚清</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政局</a:t>
            </a:r>
            <a:r>
              <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mn-ea"/>
              </a:rPr>
              <a:t>的</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变动</a:t>
            </a:r>
            <a:r>
              <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mn-ea"/>
              </a:rPr>
              <a:t>（</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汉族官僚地位上升，中央权力下移</a:t>
            </a:r>
            <a:r>
              <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mn-ea"/>
              </a:rPr>
              <a:t>）,推动了洋务运动的开展,促进了中国近代化的发展。但太平天国运动还有以下</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消极</a:t>
            </a:r>
            <a:r>
              <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mn-ea"/>
              </a:rPr>
              <a:t>影响:</a:t>
            </a:r>
            <a:endPar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mn-ea"/>
              </a:rPr>
              <a:t>(1)</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破坏了富饶地区的生产力</a:t>
            </a:r>
            <a:r>
              <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mn-ea"/>
              </a:rPr>
              <a:t>,使长江中下游地区的人口锐减,迟滞了这些省份的近代化</a:t>
            </a:r>
            <a:endPar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mn-ea"/>
              </a:rPr>
              <a:t>进程。</a:t>
            </a:r>
            <a:endPar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mn-ea"/>
              </a:rPr>
              <a:t>(2)</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破坏了传统文化</a:t>
            </a:r>
            <a:r>
              <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mn-ea"/>
              </a:rPr>
              <a:t>。太平天国初期排斥儒家文化,焚烧儒家书籍,后又通过删改儒家典籍的办法使儒家学说为已所用。</a:t>
            </a:r>
            <a:endPar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mn-ea"/>
            </a:endParaRPr>
          </a:p>
        </p:txBody>
      </p:sp>
    </p:spTree>
  </p:cSld>
  <p:clrMapOvr>
    <a:masterClrMapping/>
  </p:clrMapOvr>
  <p:transition spd="slow">
    <p:wipe/>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title=""/>
          <p:cNvSpPr txBox="1">
            <a:spLocks noGrp="1"/>
          </p:cNvSpPr>
          <p:nvPr>
            <p:ph idx="1"/>
          </p:nvPr>
        </p:nvSpPr>
        <p:spPr>
          <a:xfrm>
            <a:off x="407670" y="980440"/>
            <a:ext cx="10972800" cy="4525963"/>
          </a:xfrm>
          <a:noFill/>
          <a:ln>
            <a:noFill/>
            <a:prstDash val="dash"/>
          </a:ln>
        </p:spPr>
        <p:txBody>
          <a:bodyPr wrap="square" rtlCol="0" anchor="t">
            <a:noAutofit/>
          </a:bodyPr>
          <a:lstStyle/>
          <a:p>
            <a:pPr marL="0" lvl="0" algn="l">
              <a:lnSpc>
                <a:spcPct val="140000"/>
              </a:lnSpc>
              <a:spcBef>
                <a:spcPct val="0"/>
              </a:spcBef>
              <a:spcAft>
                <a:spcPct val="0"/>
              </a:spcAft>
              <a:buClrTx/>
              <a:buSzTx/>
              <a:buFontTx/>
              <a:buNone/>
            </a:pP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【门户开放】</a:t>
            </a:r>
            <a:r>
              <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mn-ea"/>
              </a:rPr>
              <a:t>19 世纪末，</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美国争夺在华利益推行的外交政策</a:t>
            </a:r>
            <a:r>
              <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mn-ea"/>
              </a:rPr>
              <a:t>。甲午战争后，列强掀起瓜分中国狂潮，严重损害了忙于美西战争、未能在中国占有一席之地的美国商业利益。1899 年美国向列强提出“承认列强在华势力范围的既得利益，同时要求开放势力范围，使美国也能从中利益均沾”。主要内容：在整个中国，列强都有进行贸易的权利。主要精神是利益均沾，机会平等。影响：缓解了列强在华争夺的矛盾，</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形成了列强共同宰割中国的局面。</a:t>
            </a:r>
            <a:r>
              <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mn-ea"/>
              </a:rPr>
              <a:t>随着日本侵略东北建立满洲傀儡政权，该政策不复存在。</a:t>
            </a:r>
            <a:endPar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mn-ea"/>
            </a:endParaRPr>
          </a:p>
          <a:p>
            <a:pPr marL="0" lvl="0" algn="l">
              <a:lnSpc>
                <a:spcPct val="140000"/>
              </a:lnSpc>
              <a:spcBef>
                <a:spcPct val="0"/>
              </a:spcBef>
              <a:spcAft>
                <a:spcPct val="0"/>
              </a:spcAft>
              <a:buClrTx/>
              <a:buSzTx/>
              <a:buFontTx/>
              <a:buNone/>
            </a:pPr>
            <a:endPar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mn-ea"/>
            </a:endParaRPr>
          </a:p>
        </p:txBody>
      </p:sp>
    </p:spTree>
  </p:cSld>
  <p:clrMapOvr>
    <a:masterClrMapping/>
  </p:clrMapOvr>
  <p:transition spd="slow">
    <p:wipe/>
  </p:transition>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title=""/>
          <p:cNvSpPr txBox="1">
            <a:spLocks noGrp="1"/>
          </p:cNvSpPr>
          <p:nvPr>
            <p:ph idx="1"/>
          </p:nvPr>
        </p:nvSpPr>
        <p:spPr>
          <a:xfrm>
            <a:off x="119380" y="188595"/>
            <a:ext cx="11934190" cy="3411220"/>
          </a:xfrm>
          <a:noFill/>
          <a:ln>
            <a:noFill/>
            <a:prstDash val="dash"/>
          </a:ln>
        </p:spPr>
        <p:txBody>
          <a:bodyPr wrap="square" rtlCol="0" anchor="t">
            <a:noAutofit/>
          </a:bodyPr>
          <a:lstStyle/>
          <a:p>
            <a:pPr marL="0" lvl="0" algn="l">
              <a:lnSpc>
                <a:spcPct val="140000"/>
              </a:lnSpc>
              <a:spcBef>
                <a:spcPct val="0"/>
              </a:spcBef>
              <a:spcAft>
                <a:spcPct val="0"/>
              </a:spcAft>
              <a:buClrTx/>
              <a:buSzTx/>
              <a:buFontTx/>
              <a:buNone/>
            </a:pP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【近代工业&amp;民族工业】</a:t>
            </a:r>
            <a:r>
              <a:rPr lang="zh-CN" altLang="en-US" sz="2600" kern="100">
                <a:latin typeface="华文中宋" panose="02010600040101010101" charset="-122"/>
                <a:ea typeface="华文中宋" panose="02010600040101010101" charset="-122"/>
                <a:cs typeface="华文中宋" panose="02010600040101010101" charset="-122"/>
                <a:sym typeface="+mn-ea"/>
              </a:rPr>
              <a:t>近代工业一般指的是</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采用机器大生产、采用工厂制</a:t>
            </a:r>
            <a:r>
              <a:rPr lang="zh-CN" altLang="en-US" sz="2600" kern="100">
                <a:latin typeface="华文中宋" panose="02010600040101010101" charset="-122"/>
                <a:ea typeface="华文中宋" panose="02010600040101010101" charset="-122"/>
                <a:cs typeface="华文中宋" panose="02010600040101010101" charset="-122"/>
                <a:sym typeface="+mn-ea"/>
              </a:rPr>
              <a:t>度和</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雇佣劳动</a:t>
            </a:r>
            <a:r>
              <a:rPr lang="zh-CN" altLang="en-US" sz="2600" kern="100">
                <a:latin typeface="华文中宋" panose="02010600040101010101" charset="-122"/>
                <a:ea typeface="华文中宋" panose="02010600040101010101" charset="-122"/>
                <a:cs typeface="华文中宋" panose="02010600040101010101" charset="-122"/>
                <a:sym typeface="+mn-ea"/>
              </a:rPr>
              <a:t>的近代企业。中国近代工业包括外资企业、洋务企业和民族工业。</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marL="0" lvl="0" algn="l">
              <a:lnSpc>
                <a:spcPct val="140000"/>
              </a:lnSpc>
              <a:spcBef>
                <a:spcPct val="0"/>
              </a:spcBef>
              <a:spcAft>
                <a:spcPct val="0"/>
              </a:spcAft>
              <a:buClrTx/>
              <a:buSzTx/>
              <a:buFontTx/>
              <a:buNone/>
            </a:pPr>
            <a:r>
              <a:rPr lang="zh-CN" altLang="en-US" sz="2600" kern="100">
                <a:latin typeface="华文中宋" panose="02010600040101010101" charset="-122"/>
                <a:ea typeface="华文中宋" panose="02010600040101010101" charset="-122"/>
                <a:cs typeface="华文中宋" panose="02010600040101010101" charset="-122"/>
                <a:sym typeface="+mn-ea"/>
              </a:rPr>
              <a:t>民族工业有狭义和广义之分，</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广义上相较于</a:t>
            </a:r>
            <a:r>
              <a:rPr lang="zh-CN" altLang="en-US" sz="2600" kern="100">
                <a:latin typeface="华文中宋" panose="02010600040101010101" charset="-122"/>
                <a:ea typeface="华文中宋" panose="02010600040101010101" charset="-122"/>
                <a:cs typeface="华文中宋" panose="02010600040101010101" charset="-122"/>
                <a:sym typeface="+mn-ea"/>
              </a:rPr>
              <a:t>外国资本主义而言，不分国营还是民营，包括由官方创办的企业（如洋务企业）和民间投资创办的企业。</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狭义指的是由民间投资创办的企业</a:t>
            </a:r>
            <a:r>
              <a:rPr lang="zh-CN" altLang="en-US" sz="2600" kern="100">
                <a:latin typeface="华文中宋" panose="02010600040101010101" charset="-122"/>
                <a:ea typeface="华文中宋" panose="02010600040101010101" charset="-122"/>
                <a:cs typeface="华文中宋" panose="02010600040101010101" charset="-122"/>
                <a:sym typeface="+mn-ea"/>
              </a:rPr>
              <a:t>，即民族资本主义经济（如广东继昌隆缫丝厂、上海发昌机器厂、天津贻来牟机器磨坊、大生纱厂等）</a:t>
            </a:r>
            <a:endParaRPr lang="zh-CN" altLang="en-US" sz="2600" kern="100">
              <a:latin typeface="华文中宋" panose="02010600040101010101" charset="-122"/>
              <a:ea typeface="华文中宋" panose="02010600040101010101" charset="-122"/>
              <a:cs typeface="华文中宋" panose="02010600040101010101" charset="-122"/>
              <a:sym typeface="+mn-ea"/>
            </a:endParaRPr>
          </a:p>
        </p:txBody>
      </p:sp>
      <p:sp>
        <p:nvSpPr>
          <p:cNvPr id="4" name="文本框 3" title=""/>
          <p:cNvSpPr txBox="1"/>
          <p:nvPr/>
        </p:nvSpPr>
        <p:spPr>
          <a:xfrm>
            <a:off x="335280" y="3789045"/>
            <a:ext cx="11469370" cy="2399030"/>
          </a:xfrm>
          <a:prstGeom prst="rect">
            <a:avLst/>
          </a:prstGeom>
          <a:noFill/>
          <a:ln w="9525">
            <a:noFill/>
            <a:prstDash val="dash"/>
          </a:ln>
        </p:spPr>
        <p:txBody>
          <a:bodyPr vert="horz" wrap="square" rtlCol="0" anchor="t">
            <a:noAutofit/>
          </a:bodyPr>
          <a:lstStyle/>
          <a:p>
            <a:pPr lvl="0" indent="-342900" algn="l">
              <a:lnSpc>
                <a:spcPct val="140000"/>
              </a:lnSpc>
              <a:spcBef>
                <a:spcPct val="0"/>
              </a:spcBef>
              <a:spcAft>
                <a:spcPct val="0"/>
              </a:spcAft>
              <a:buClrTx/>
              <a:buSzTx/>
              <a:buFontTx/>
            </a:pPr>
            <a:r>
              <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mn-ea"/>
              </a:rPr>
              <a:t>五四运动的性质与影响</a:t>
            </a:r>
            <a:endPar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mn-ea"/>
            </a:endParaRPr>
          </a:p>
          <a:p>
            <a:pPr lvl="0" indent="-342900" algn="l">
              <a:lnSpc>
                <a:spcPct val="140000"/>
              </a:lnSpc>
              <a:spcBef>
                <a:spcPct val="0"/>
              </a:spcBef>
              <a:spcAft>
                <a:spcPct val="0"/>
              </a:spcAft>
              <a:buClrTx/>
              <a:buSzTx/>
              <a:buFontTx/>
            </a:pP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易混点：</a:t>
            </a:r>
            <a:r>
              <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mn-ea"/>
              </a:rPr>
              <a:t> 将五四运动单纯视为学生爱国运动，忽视其新文化运动的背景。</a:t>
            </a:r>
            <a:endPar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mn-ea"/>
            </a:endParaRPr>
          </a:p>
          <a:p>
            <a:pPr lvl="0" indent="-342900" algn="l">
              <a:lnSpc>
                <a:spcPct val="140000"/>
              </a:lnSpc>
              <a:spcBef>
                <a:spcPct val="0"/>
              </a:spcBef>
              <a:spcAft>
                <a:spcPct val="0"/>
              </a:spcAft>
              <a:buClrTx/>
              <a:buSzTx/>
              <a:buFontTx/>
            </a:pPr>
            <a:r>
              <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mn-ea"/>
              </a:rPr>
              <a:t>正确理解： 五四运动既是反帝反封建的爱国运动，也是新文化运动的高潮，推动了马克思主义在中国的传播。</a:t>
            </a:r>
            <a:endParaRPr lang="zh-CN" altLang="en-US" sz="2600" kern="100">
              <a:solidFill>
                <a:schemeClr val="tx1"/>
              </a:solidFill>
              <a:latin typeface="华文中宋" panose="02010600040101010101" charset="-122"/>
              <a:ea typeface="华文中宋" panose="02010600040101010101" charset="-122"/>
              <a:cs typeface="华文中宋" panose="02010600040101010101" charset="-122"/>
              <a:sym typeface="+mn-ea"/>
            </a:endParaRPr>
          </a:p>
        </p:txBody>
      </p:sp>
    </p:spTree>
  </p:cSld>
  <p:clrMapOvr>
    <a:masterClrMapping/>
  </p:clrMapOvr>
  <p:transition spd="slow">
    <p:wipe/>
  </p:transition>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文本框 3" title=""/>
          <p:cNvSpPr txBox="1"/>
          <p:nvPr/>
        </p:nvSpPr>
        <p:spPr>
          <a:xfrm>
            <a:off x="3072130" y="188595"/>
            <a:ext cx="3712210" cy="762000"/>
          </a:xfrm>
          <a:prstGeom prst="rect">
            <a:avLst/>
          </a:prstGeom>
          <a:noFill/>
          <a:ln>
            <a:noFill/>
            <a:prstDash val="dash"/>
          </a:ln>
        </p:spPr>
        <p:txBody>
          <a:bodyPr wrap="square" rtlCol="0" anchor="t">
            <a:noAutofit/>
          </a:bodyPr>
          <a:lstStyle/>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【苏区、边区、解放区】</a:t>
            </a:r>
            <a:endParaRPr lang="zh-CN" altLang="en-US" sz="2600" kern="100">
              <a:latin typeface="华文中宋" panose="02010600040101010101" charset="-122"/>
              <a:ea typeface="华文中宋" panose="02010600040101010101" charset="-122"/>
              <a:cs typeface="华文中宋" panose="02010600040101010101" charset="-122"/>
              <a:sym typeface="+mn-ea"/>
            </a:endParaRPr>
          </a:p>
        </p:txBody>
      </p:sp>
      <p:sp>
        <p:nvSpPr>
          <p:cNvPr id="2" name="文本框 1" title=""/>
          <p:cNvSpPr txBox="1"/>
          <p:nvPr/>
        </p:nvSpPr>
        <p:spPr>
          <a:xfrm>
            <a:off x="191770" y="476885"/>
            <a:ext cx="11967845" cy="5607050"/>
          </a:xfrm>
          <a:prstGeom prst="rect">
            <a:avLst/>
          </a:prstGeom>
          <a:noFill/>
          <a:ln>
            <a:noFill/>
            <a:prstDash val="dash"/>
          </a:ln>
        </p:spPr>
        <p:txBody>
          <a:bodyPr wrap="square" rtlCol="0" anchor="t">
            <a:noAutofit/>
          </a:bodyPr>
          <a:lstStyle/>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1、苏区</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指国共十年（1927~1937）对峙时期共产党建立的革命根据地。由于革命根据地的政权采用“苏维埃”的形式，它亦称“苏区”。</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事实上，“苏维埃”的本意是工兵议会，来自苏联共产党，后来又发展成为工农兵议会。从革命根据地的建设来看，</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“苏区”旨在强调政权建设</a:t>
            </a:r>
            <a:r>
              <a:rPr lang="zh-CN" altLang="en-US" sz="2600" kern="100">
                <a:latin typeface="华文中宋" panose="02010600040101010101" charset="-122"/>
                <a:ea typeface="华文中宋" panose="02010600040101010101" charset="-122"/>
                <a:cs typeface="华文中宋" panose="02010600040101010101" charset="-122"/>
                <a:sym typeface="+mn-ea"/>
              </a:rPr>
              <a:t>，即“苏维埃”</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本质上是共产党领导的人民政权，是早期民主政权的尝试与实践</a:t>
            </a:r>
            <a:r>
              <a:rPr lang="zh-CN" altLang="en-US" sz="2600" kern="100">
                <a:latin typeface="华文中宋" panose="02010600040101010101" charset="-122"/>
                <a:ea typeface="华文中宋" panose="02010600040101010101" charset="-122"/>
                <a:cs typeface="华文中宋" panose="02010600040101010101" charset="-122"/>
                <a:sym typeface="+mn-ea"/>
              </a:rPr>
              <a:t>。这就是说，“苏区”体现了革命根据地政权建设的本质。在革命根据地的建设中，在主要以开展游击战争的</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军事手段保卫</a:t>
            </a:r>
            <a:r>
              <a:rPr lang="zh-CN" altLang="en-US" sz="2600" kern="100">
                <a:latin typeface="华文中宋" panose="02010600040101010101" charset="-122"/>
                <a:ea typeface="华文中宋" panose="02010600040101010101" charset="-122"/>
                <a:cs typeface="华文中宋" panose="02010600040101010101" charset="-122"/>
                <a:sym typeface="+mn-ea"/>
              </a:rPr>
              <a:t>并扩大苏区以外，还从</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加强革命军队建设</a:t>
            </a:r>
            <a:r>
              <a:rPr lang="zh-CN" altLang="en-US" sz="2600" kern="100">
                <a:latin typeface="华文中宋" panose="02010600040101010101" charset="-122"/>
                <a:ea typeface="华文中宋" panose="02010600040101010101" charset="-122"/>
                <a:cs typeface="华文中宋" panose="02010600040101010101" charset="-122"/>
                <a:sym typeface="+mn-ea"/>
              </a:rPr>
              <a:t>，在军队内部实行民主主义，实行“三大纪律八项注意”；发动和</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依靠群众深入开展土地</a:t>
            </a:r>
            <a:r>
              <a:rPr lang="zh-CN" altLang="en-US" sz="2600" kern="100">
                <a:latin typeface="华文中宋" panose="02010600040101010101" charset="-122"/>
                <a:ea typeface="华文中宋" panose="02010600040101010101" charset="-122"/>
                <a:cs typeface="华文中宋" panose="02010600040101010101" charset="-122"/>
                <a:sym typeface="+mn-ea"/>
              </a:rPr>
              <a:t>革命，</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没收地主土地，</a:t>
            </a:r>
            <a:r>
              <a:rPr lang="zh-CN" altLang="en-US" sz="2600" kern="100">
                <a:latin typeface="华文中宋" panose="02010600040101010101" charset="-122"/>
                <a:ea typeface="华文中宋" panose="02010600040101010101" charset="-122"/>
                <a:cs typeface="华文中宋" panose="02010600040101010101" charset="-122"/>
                <a:sym typeface="+mn-ea"/>
              </a:rPr>
              <a:t>分配给贫苦农民；发展生产，改善群众生活；</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建立工农革命政权，</a:t>
            </a:r>
            <a:r>
              <a:rPr lang="zh-CN" altLang="en-US" sz="2600" kern="100">
                <a:latin typeface="华文中宋" panose="02010600040101010101" charset="-122"/>
                <a:ea typeface="华文中宋" panose="02010600040101010101" charset="-122"/>
                <a:cs typeface="华文中宋" panose="02010600040101010101" charset="-122"/>
                <a:sym typeface="+mn-ea"/>
              </a:rPr>
              <a:t>即“苏维埃”等四个方面使各根据地得到巩固和发展。</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endParaRPr lang="zh-CN" altLang="en-US" sz="2600" kern="100">
              <a:latin typeface="华文中宋" panose="02010600040101010101" charset="-122"/>
              <a:ea typeface="华文中宋" panose="02010600040101010101" charset="-122"/>
              <a:cs typeface="华文中宋" panose="02010600040101010101" charset="-122"/>
              <a:sym typeface="+mn-ea"/>
            </a:endParaRPr>
          </a:p>
        </p:txBody>
      </p:sp>
    </p:spTree>
  </p:cSld>
  <p:clrMapOvr>
    <a:masterClrMapping/>
  </p:clrMapOvr>
  <p:transition spd="slow">
    <p:wipe/>
  </p:transition>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title=""/>
          <p:cNvSpPr txBox="1"/>
          <p:nvPr/>
        </p:nvSpPr>
        <p:spPr>
          <a:xfrm>
            <a:off x="119380" y="45085"/>
            <a:ext cx="12070080" cy="6700520"/>
          </a:xfrm>
          <a:prstGeom prst="rect">
            <a:avLst/>
          </a:prstGeom>
        </p:spPr>
        <p:txBody>
          <a:bodyPr>
            <a:noAutofit/>
          </a:bodyPr>
          <a:lstStyle/>
          <a:p>
            <a:pPr marL="0" indent="267970" algn="just" defTabSz="266700">
              <a:lnSpc>
                <a:spcPct val="150000"/>
              </a:lnSpc>
              <a:spcBef>
                <a:spcPct val="0"/>
              </a:spcBef>
              <a:spcAft>
                <a:spcPct val="0"/>
              </a:spcAft>
            </a:pPr>
            <a:r>
              <a:rPr lang="en-US" altLang="zh-CN" sz="2400" b="1">
                <a:solidFill>
                  <a:srgbClr val="000000"/>
                </a:solidFill>
                <a:latin typeface="Times New Roman" panose="02020603050405020304"/>
                <a:ea typeface="宋体" panose="02010600030101010101" pitchFamily="2" charset="-122"/>
              </a:rPr>
              <a:t>2</a:t>
            </a:r>
            <a:r>
              <a:rPr lang="zh-CN" altLang="en-US" sz="2400" b="1">
                <a:solidFill>
                  <a:srgbClr val="000000"/>
                </a:solidFill>
                <a:latin typeface="Times New Roman" panose="02020603050405020304"/>
                <a:ea typeface="宋体" panose="02010600030101010101" pitchFamily="2" charset="-122"/>
              </a:rPr>
              <a:t>、</a:t>
            </a:r>
            <a:r>
              <a:rPr lang="zh-CN" altLang="en-US" sz="2400" b="1">
                <a:solidFill>
                  <a:srgbClr val="000000"/>
                </a:solidFill>
                <a:latin typeface="宋体" panose="02010600030101010101" pitchFamily="2" charset="-122"/>
                <a:ea typeface="宋体" panose="02010600030101010101" pitchFamily="2" charset="-122"/>
              </a:rPr>
              <a:t>边区：</a:t>
            </a:r>
            <a:r>
              <a:rPr lang="zh-CN" altLang="en-US" sz="2400">
                <a:solidFill>
                  <a:srgbClr val="000000"/>
                </a:solidFill>
                <a:latin typeface="宋体" panose="02010600030101010101" pitchFamily="2" charset="-122"/>
                <a:ea typeface="宋体" panose="02010600030101010101" pitchFamily="2" charset="-122"/>
              </a:rPr>
              <a:t>指抗日战争时期陕甘宁边区。它是红军长征胜利后在陕甘宁革命根据地的基础之上建立和发展起来的革命大本营和全国敌后抗日中心根据地。为巩固政权，主要进行了肃清匪患、打击汉奸、特务和反动地主豪绅的斗争。为深入敌后抵抗和打击日本侵略，开辟了晋察冀、晋冀豫等</a:t>
            </a:r>
            <a:r>
              <a:rPr lang="en-US" altLang="zh-CN" sz="2400">
                <a:solidFill>
                  <a:srgbClr val="000000"/>
                </a:solidFill>
                <a:latin typeface="Times New Roman" panose="02020603050405020304"/>
                <a:ea typeface="宋体" panose="02010600030101010101" pitchFamily="2" charset="-122"/>
              </a:rPr>
              <a:t>16</a:t>
            </a:r>
            <a:r>
              <a:rPr lang="zh-CN" altLang="en-US" sz="2400">
                <a:solidFill>
                  <a:srgbClr val="000000"/>
                </a:solidFill>
                <a:latin typeface="宋体" panose="02010600030101010101" pitchFamily="2" charset="-122"/>
                <a:ea typeface="宋体" panose="02010600030101010101" pitchFamily="2" charset="-122"/>
              </a:rPr>
              <a:t>块抗日根据地。由于</a:t>
            </a:r>
            <a:r>
              <a:rPr lang="zh-CN" altLang="en-US" sz="2400" b="1">
                <a:solidFill>
                  <a:srgbClr val="FF0000"/>
                </a:solidFill>
                <a:latin typeface="宋体" panose="02010600030101010101" pitchFamily="2" charset="-122"/>
                <a:ea typeface="宋体" panose="02010600030101010101" pitchFamily="2" charset="-122"/>
              </a:rPr>
              <a:t>日军大规模</a:t>
            </a:r>
            <a:r>
              <a:rPr lang="zh-CN" altLang="en-US" sz="2400" b="1">
                <a:solidFill>
                  <a:srgbClr val="FF0000"/>
                </a:solidFill>
                <a:latin typeface="Times New Roman" panose="02020603050405020304"/>
                <a:ea typeface="宋体" panose="02010600030101010101" pitchFamily="2" charset="-122"/>
              </a:rPr>
              <a:t>“</a:t>
            </a:r>
            <a:r>
              <a:rPr lang="zh-CN" altLang="en-US" sz="2400" b="1">
                <a:solidFill>
                  <a:srgbClr val="FF0000"/>
                </a:solidFill>
                <a:latin typeface="宋体" panose="02010600030101010101" pitchFamily="2" charset="-122"/>
                <a:ea typeface="宋体" panose="02010600030101010101" pitchFamily="2" charset="-122"/>
              </a:rPr>
              <a:t>扫荡</a:t>
            </a:r>
            <a:r>
              <a:rPr lang="zh-CN" altLang="en-US" sz="2400" b="1">
                <a:solidFill>
                  <a:srgbClr val="FF0000"/>
                </a:solidFill>
                <a:latin typeface="Times New Roman" panose="02020603050405020304"/>
                <a:ea typeface="宋体" panose="02010600030101010101" pitchFamily="2" charset="-122"/>
              </a:rPr>
              <a:t>”</a:t>
            </a:r>
            <a:r>
              <a:rPr lang="zh-CN" altLang="en-US" sz="2400" b="1">
                <a:solidFill>
                  <a:srgbClr val="FF0000"/>
                </a:solidFill>
                <a:latin typeface="宋体" panose="02010600030101010101" pitchFamily="2" charset="-122"/>
                <a:ea typeface="宋体" panose="02010600030101010101" pitchFamily="2" charset="-122"/>
              </a:rPr>
              <a:t>作战和国民党顽固派的军事进攻及经济封锁，</a:t>
            </a:r>
            <a:r>
              <a:rPr lang="zh-CN" sz="2400" b="1">
                <a:solidFill>
                  <a:srgbClr val="FF0000"/>
                </a:solidFill>
                <a:latin typeface="宋体" panose="02010600030101010101" pitchFamily="2" charset="-122"/>
                <a:ea typeface="宋体" panose="02010600030101010101" pitchFamily="2" charset="-122"/>
              </a:rPr>
              <a:t>以及</a:t>
            </a:r>
            <a:r>
              <a:rPr lang="zh-CN" altLang="en-US" sz="2400" b="1">
                <a:solidFill>
                  <a:srgbClr val="FF0000"/>
                </a:solidFill>
                <a:latin typeface="宋体" panose="02010600030101010101" pitchFamily="2" charset="-122"/>
                <a:ea typeface="宋体" panose="02010600030101010101" pitchFamily="2" charset="-122"/>
              </a:rPr>
              <a:t>连年遭受自然灾害的侵袭，</a:t>
            </a:r>
            <a:r>
              <a:rPr lang="zh-CN" altLang="en-US" sz="2400">
                <a:solidFill>
                  <a:srgbClr val="000000"/>
                </a:solidFill>
                <a:latin typeface="宋体" panose="02010600030101010101" pitchFamily="2" charset="-122"/>
                <a:ea typeface="宋体" panose="02010600030101010101" pitchFamily="2" charset="-122"/>
              </a:rPr>
              <a:t>敌后抗日根据地从</a:t>
            </a:r>
            <a:r>
              <a:rPr lang="en-US" altLang="zh-CN" sz="2400">
                <a:solidFill>
                  <a:srgbClr val="000000"/>
                </a:solidFill>
                <a:latin typeface="Times New Roman" panose="02020603050405020304"/>
                <a:ea typeface="宋体" panose="02010600030101010101" pitchFamily="2" charset="-122"/>
              </a:rPr>
              <a:t>1940</a:t>
            </a:r>
            <a:r>
              <a:rPr lang="zh-CN" altLang="en-US" sz="2400">
                <a:solidFill>
                  <a:srgbClr val="000000"/>
                </a:solidFill>
                <a:latin typeface="宋体" panose="02010600030101010101" pitchFamily="2" charset="-122"/>
                <a:ea typeface="宋体" panose="02010600030101010101" pitchFamily="2" charset="-122"/>
              </a:rPr>
              <a:t>年到</a:t>
            </a:r>
            <a:r>
              <a:rPr lang="en-US" altLang="zh-CN" sz="2400">
                <a:solidFill>
                  <a:srgbClr val="000000"/>
                </a:solidFill>
                <a:latin typeface="Times New Roman" panose="02020603050405020304"/>
                <a:ea typeface="宋体" panose="02010600030101010101" pitchFamily="2" charset="-122"/>
              </a:rPr>
              <a:t>1942</a:t>
            </a:r>
            <a:r>
              <a:rPr lang="zh-CN" altLang="en-US" sz="2400">
                <a:solidFill>
                  <a:srgbClr val="000000"/>
                </a:solidFill>
                <a:latin typeface="宋体" panose="02010600030101010101" pitchFamily="2" charset="-122"/>
                <a:ea typeface="宋体" panose="02010600030101010101" pitchFamily="2" charset="-122"/>
              </a:rPr>
              <a:t>年进入最为困难的时期。为此，共产党先后实行了诸多政策。在</a:t>
            </a:r>
            <a:r>
              <a:rPr lang="zh-CN" altLang="en-US" sz="2400" u="sng">
                <a:solidFill>
                  <a:srgbClr val="FF0000"/>
                </a:solidFill>
                <a:latin typeface="宋体" panose="02010600030101010101" pitchFamily="2" charset="-122"/>
                <a:ea typeface="宋体" panose="02010600030101010101" pitchFamily="2" charset="-122"/>
              </a:rPr>
              <a:t>政权建设上</a:t>
            </a:r>
            <a:r>
              <a:rPr lang="zh-CN" altLang="en-US" sz="2400">
                <a:solidFill>
                  <a:srgbClr val="000000"/>
                </a:solidFill>
                <a:latin typeface="宋体" panose="02010600030101010101" pitchFamily="2" charset="-122"/>
                <a:ea typeface="宋体" panose="02010600030101010101" pitchFamily="2" charset="-122"/>
              </a:rPr>
              <a:t>，实行</a:t>
            </a:r>
            <a:r>
              <a:rPr lang="zh-CN" altLang="en-US" sz="2400">
                <a:solidFill>
                  <a:srgbClr val="000000"/>
                </a:solidFill>
                <a:latin typeface="Times New Roman" panose="02020603050405020304"/>
                <a:ea typeface="宋体" panose="02010600030101010101" pitchFamily="2" charset="-122"/>
              </a:rPr>
              <a:t>“</a:t>
            </a:r>
            <a:r>
              <a:rPr lang="zh-CN" altLang="en-US" sz="2400">
                <a:solidFill>
                  <a:srgbClr val="000000"/>
                </a:solidFill>
                <a:latin typeface="宋体" panose="02010600030101010101" pitchFamily="2" charset="-122"/>
                <a:ea typeface="宋体" panose="02010600030101010101" pitchFamily="2" charset="-122"/>
              </a:rPr>
              <a:t>三三制</a:t>
            </a:r>
            <a:r>
              <a:rPr lang="zh-CN" altLang="en-US" sz="2400">
                <a:solidFill>
                  <a:srgbClr val="000000"/>
                </a:solidFill>
                <a:latin typeface="Times New Roman" panose="02020603050405020304"/>
                <a:ea typeface="宋体" panose="02010600030101010101" pitchFamily="2" charset="-122"/>
              </a:rPr>
              <a:t>”</a:t>
            </a:r>
            <a:r>
              <a:rPr lang="zh-CN" altLang="en-US" sz="2400">
                <a:solidFill>
                  <a:srgbClr val="000000"/>
                </a:solidFill>
                <a:latin typeface="宋体" panose="02010600030101010101" pitchFamily="2" charset="-122"/>
                <a:ea typeface="宋体" panose="02010600030101010101" pitchFamily="2" charset="-122"/>
              </a:rPr>
              <a:t>；</a:t>
            </a:r>
            <a:r>
              <a:rPr lang="zh-CN" altLang="en-US" sz="2400" u="sng">
                <a:solidFill>
                  <a:srgbClr val="FF0000"/>
                </a:solidFill>
                <a:latin typeface="宋体" panose="02010600030101010101" pitchFamily="2" charset="-122"/>
                <a:ea typeface="宋体" panose="02010600030101010101" pitchFamily="2" charset="-122"/>
              </a:rPr>
              <a:t>在经济上，</a:t>
            </a:r>
            <a:r>
              <a:rPr lang="zh-CN" altLang="en-US" sz="2400">
                <a:solidFill>
                  <a:srgbClr val="000000"/>
                </a:solidFill>
                <a:latin typeface="宋体" panose="02010600030101010101" pitchFamily="2" charset="-122"/>
                <a:ea typeface="宋体" panose="02010600030101010101" pitchFamily="2" charset="-122"/>
              </a:rPr>
              <a:t>调整了农民与地主、债主的关系，实行减租减息；</a:t>
            </a:r>
            <a:r>
              <a:rPr lang="zh-CN" altLang="en-US" sz="2400" u="sng">
                <a:solidFill>
                  <a:srgbClr val="FF0000"/>
                </a:solidFill>
                <a:latin typeface="宋体" panose="02010600030101010101" pitchFamily="2" charset="-122"/>
                <a:ea typeface="宋体" panose="02010600030101010101" pitchFamily="2" charset="-122"/>
              </a:rPr>
              <a:t>在军事上</a:t>
            </a:r>
            <a:r>
              <a:rPr lang="zh-CN" altLang="en-US" sz="2400">
                <a:solidFill>
                  <a:srgbClr val="000000"/>
                </a:solidFill>
                <a:latin typeface="宋体" panose="02010600030101010101" pitchFamily="2" charset="-122"/>
                <a:ea typeface="宋体" panose="02010600030101010101" pitchFamily="2" charset="-122"/>
              </a:rPr>
              <a:t>，制定了坚决反</a:t>
            </a:r>
            <a:r>
              <a:rPr lang="zh-CN" altLang="en-US" sz="2400">
                <a:solidFill>
                  <a:srgbClr val="000000"/>
                </a:solidFill>
                <a:latin typeface="Times New Roman" panose="02020603050405020304"/>
                <a:ea typeface="宋体" panose="02010600030101010101" pitchFamily="2" charset="-122"/>
              </a:rPr>
              <a:t>“</a:t>
            </a:r>
            <a:r>
              <a:rPr lang="zh-CN" altLang="en-US" sz="2400">
                <a:solidFill>
                  <a:srgbClr val="000000"/>
                </a:solidFill>
                <a:latin typeface="宋体" panose="02010600030101010101" pitchFamily="2" charset="-122"/>
                <a:ea typeface="宋体" panose="02010600030101010101" pitchFamily="2" charset="-122"/>
              </a:rPr>
              <a:t>扫荡</a:t>
            </a:r>
            <a:r>
              <a:rPr lang="zh-CN" altLang="en-US" sz="2400">
                <a:solidFill>
                  <a:srgbClr val="000000"/>
                </a:solidFill>
                <a:latin typeface="Times New Roman" panose="02020603050405020304"/>
                <a:ea typeface="宋体" panose="02010600030101010101" pitchFamily="2" charset="-122"/>
              </a:rPr>
              <a:t>”</a:t>
            </a:r>
            <a:r>
              <a:rPr lang="zh-CN" altLang="en-US" sz="2400">
                <a:solidFill>
                  <a:srgbClr val="000000"/>
                </a:solidFill>
                <a:latin typeface="宋体" panose="02010600030101010101" pitchFamily="2" charset="-122"/>
                <a:ea typeface="宋体" panose="02010600030101010101" pitchFamily="2" charset="-122"/>
              </a:rPr>
              <a:t>和进行必要的游击战争，并利用时间休养兵力，恢复元气的作战方针。</a:t>
            </a:r>
            <a:r>
              <a:rPr lang="zh-CN" altLang="en-US" sz="2400" u="sng">
                <a:solidFill>
                  <a:srgbClr val="FF0000"/>
                </a:solidFill>
                <a:latin typeface="宋体" panose="02010600030101010101" pitchFamily="2" charset="-122"/>
                <a:ea typeface="宋体" panose="02010600030101010101" pitchFamily="2" charset="-122"/>
              </a:rPr>
              <a:t>此外，</a:t>
            </a:r>
            <a:r>
              <a:rPr lang="zh-CN" altLang="en-US" sz="2400">
                <a:solidFill>
                  <a:srgbClr val="000000"/>
                </a:solidFill>
                <a:latin typeface="宋体" panose="02010600030101010101" pitchFamily="2" charset="-122"/>
                <a:ea typeface="宋体" panose="02010600030101010101" pitchFamily="2" charset="-122"/>
              </a:rPr>
              <a:t>还实行了精兵简政、开展大生产运动、加强对敌斗争、发展文化教育等政策。</a:t>
            </a:r>
            <a:endParaRPr lang="zh-CN" altLang="en-US" sz="2400">
              <a:solidFill>
                <a:srgbClr val="000000"/>
              </a:solidFill>
              <a:latin typeface="宋体" panose="02010600030101010101" pitchFamily="2" charset="-122"/>
              <a:ea typeface="宋体" panose="02010600030101010101" pitchFamily="2" charset="-122"/>
            </a:endParaRPr>
          </a:p>
          <a:p>
            <a:pPr marL="0" indent="267970" algn="just" defTabSz="266700">
              <a:lnSpc>
                <a:spcPct val="150000"/>
              </a:lnSpc>
              <a:spcBef>
                <a:spcPct val="0"/>
              </a:spcBef>
              <a:spcAft>
                <a:spcPct val="0"/>
              </a:spcAft>
            </a:pPr>
            <a:r>
              <a:rPr lang="en-US" altLang="zh-CN" sz="2400" b="1">
                <a:solidFill>
                  <a:srgbClr val="000000"/>
                </a:solidFill>
                <a:latin typeface="Times New Roman" panose="02020603050405020304"/>
                <a:sym typeface="+mn-ea"/>
              </a:rPr>
              <a:t>3</a:t>
            </a:r>
            <a:r>
              <a:rPr lang="zh-CN" altLang="en-US" sz="2400" b="1">
                <a:solidFill>
                  <a:srgbClr val="000000"/>
                </a:solidFill>
                <a:latin typeface="Times New Roman" panose="02020603050405020304"/>
                <a:sym typeface="+mn-ea"/>
              </a:rPr>
              <a:t>、</a:t>
            </a:r>
            <a:r>
              <a:rPr lang="zh-CN" altLang="en-US" sz="2400" b="1">
                <a:solidFill>
                  <a:srgbClr val="000000"/>
                </a:solidFill>
                <a:latin typeface="宋体" panose="02010600030101010101" pitchFamily="2" charset="-122"/>
                <a:sym typeface="+mn-ea"/>
              </a:rPr>
              <a:t>解放区：</a:t>
            </a:r>
            <a:r>
              <a:rPr lang="zh-CN" altLang="en-US" sz="2400">
                <a:solidFill>
                  <a:srgbClr val="000000"/>
                </a:solidFill>
                <a:latin typeface="Times New Roman" panose="02020603050405020304"/>
                <a:sym typeface="+mn-ea"/>
              </a:rPr>
              <a:t>“</a:t>
            </a:r>
            <a:r>
              <a:rPr lang="zh-CN" altLang="en-US" sz="2400">
                <a:solidFill>
                  <a:srgbClr val="000000"/>
                </a:solidFill>
                <a:latin typeface="宋体" panose="02010600030101010101" pitchFamily="2" charset="-122"/>
                <a:sym typeface="+mn-ea"/>
              </a:rPr>
              <a:t>解放区</a:t>
            </a:r>
            <a:r>
              <a:rPr lang="zh-CN" altLang="en-US" sz="2400">
                <a:solidFill>
                  <a:srgbClr val="000000"/>
                </a:solidFill>
                <a:latin typeface="Times New Roman" panose="02020603050405020304"/>
                <a:sym typeface="+mn-ea"/>
              </a:rPr>
              <a:t>”</a:t>
            </a:r>
            <a:r>
              <a:rPr lang="zh-CN" altLang="en-US" sz="2400">
                <a:solidFill>
                  <a:srgbClr val="000000"/>
                </a:solidFill>
                <a:latin typeface="宋体" panose="02010600030101010101" pitchFamily="2" charset="-122"/>
                <a:sym typeface="+mn-ea"/>
              </a:rPr>
              <a:t>，是区别于</a:t>
            </a:r>
            <a:r>
              <a:rPr lang="zh-CN" altLang="en-US" sz="2400">
                <a:solidFill>
                  <a:srgbClr val="000000"/>
                </a:solidFill>
                <a:latin typeface="Times New Roman" panose="02020603050405020304"/>
                <a:sym typeface="+mn-ea"/>
              </a:rPr>
              <a:t>“</a:t>
            </a:r>
            <a:r>
              <a:rPr lang="zh-CN" altLang="en-US" sz="2400">
                <a:solidFill>
                  <a:srgbClr val="000000"/>
                </a:solidFill>
                <a:latin typeface="宋体" panose="02010600030101010101" pitchFamily="2" charset="-122"/>
                <a:sym typeface="+mn-ea"/>
              </a:rPr>
              <a:t>沦陷区</a:t>
            </a:r>
            <a:r>
              <a:rPr lang="zh-CN" altLang="en-US" sz="2400">
                <a:solidFill>
                  <a:srgbClr val="000000"/>
                </a:solidFill>
                <a:latin typeface="Times New Roman" panose="02020603050405020304"/>
                <a:sym typeface="+mn-ea"/>
              </a:rPr>
              <a:t>”“</a:t>
            </a:r>
            <a:r>
              <a:rPr lang="zh-CN" altLang="en-US" sz="2400">
                <a:solidFill>
                  <a:srgbClr val="000000"/>
                </a:solidFill>
                <a:latin typeface="宋体" panose="02010600030101010101" pitchFamily="2" charset="-122"/>
                <a:sym typeface="+mn-ea"/>
              </a:rPr>
              <a:t>国统区</a:t>
            </a:r>
            <a:r>
              <a:rPr lang="zh-CN" altLang="en-US" sz="2400">
                <a:solidFill>
                  <a:srgbClr val="000000"/>
                </a:solidFill>
                <a:latin typeface="Times New Roman" panose="02020603050405020304"/>
                <a:sym typeface="+mn-ea"/>
              </a:rPr>
              <a:t>”</a:t>
            </a:r>
            <a:r>
              <a:rPr lang="zh-CN" altLang="en-US" sz="2400">
                <a:solidFill>
                  <a:srgbClr val="000000"/>
                </a:solidFill>
                <a:latin typeface="宋体" panose="02010600030101010101" pitchFamily="2" charset="-122"/>
                <a:sym typeface="+mn-ea"/>
              </a:rPr>
              <a:t>的一种称呼，是指抗日战争时期和解放战争时期（亦称</a:t>
            </a:r>
            <a:r>
              <a:rPr lang="zh-CN" altLang="en-US" sz="2400">
                <a:solidFill>
                  <a:srgbClr val="000000"/>
                </a:solidFill>
                <a:latin typeface="Times New Roman" panose="02020603050405020304"/>
                <a:sym typeface="+mn-ea"/>
              </a:rPr>
              <a:t>“</a:t>
            </a:r>
            <a:r>
              <a:rPr lang="zh-CN" altLang="en-US" sz="2400">
                <a:solidFill>
                  <a:srgbClr val="000000"/>
                </a:solidFill>
                <a:latin typeface="宋体" panose="02010600030101010101" pitchFamily="2" charset="-122"/>
                <a:sym typeface="+mn-ea"/>
              </a:rPr>
              <a:t>第三次国内革命战争时期</a:t>
            </a:r>
            <a:r>
              <a:rPr lang="zh-CN" altLang="en-US" sz="2400">
                <a:solidFill>
                  <a:srgbClr val="000000"/>
                </a:solidFill>
                <a:latin typeface="Times New Roman" panose="02020603050405020304"/>
                <a:sym typeface="+mn-ea"/>
              </a:rPr>
              <a:t>”</a:t>
            </a:r>
            <a:r>
              <a:rPr lang="zh-CN" altLang="en-US" sz="2400">
                <a:solidFill>
                  <a:srgbClr val="000000"/>
                </a:solidFill>
                <a:latin typeface="宋体" panose="02010600030101010101" pitchFamily="2" charset="-122"/>
                <a:sym typeface="+mn-ea"/>
              </a:rPr>
              <a:t>）共产党领导的军队从</a:t>
            </a:r>
            <a:r>
              <a:rPr lang="zh-CN" altLang="en-US" sz="2400">
                <a:solidFill>
                  <a:srgbClr val="000000"/>
                </a:solidFill>
                <a:latin typeface="Times New Roman" panose="02020603050405020304"/>
                <a:sym typeface="+mn-ea"/>
              </a:rPr>
              <a:t>“</a:t>
            </a:r>
            <a:r>
              <a:rPr lang="zh-CN" altLang="en-US" sz="2400">
                <a:solidFill>
                  <a:srgbClr val="000000"/>
                </a:solidFill>
                <a:latin typeface="宋体" panose="02010600030101010101" pitchFamily="2" charset="-122"/>
                <a:sym typeface="+mn-ea"/>
              </a:rPr>
              <a:t>敌伪</a:t>
            </a:r>
            <a:r>
              <a:rPr lang="zh-CN" altLang="en-US" sz="2400">
                <a:solidFill>
                  <a:srgbClr val="000000"/>
                </a:solidFill>
                <a:latin typeface="Times New Roman" panose="02020603050405020304"/>
                <a:sym typeface="+mn-ea"/>
              </a:rPr>
              <a:t>”</a:t>
            </a:r>
            <a:r>
              <a:rPr lang="zh-CN" altLang="en-US" sz="2400">
                <a:solidFill>
                  <a:srgbClr val="000000"/>
                </a:solidFill>
                <a:latin typeface="宋体" panose="02010600030101010101" pitchFamily="2" charset="-122"/>
                <a:sym typeface="+mn-ea"/>
              </a:rPr>
              <a:t>统治和</a:t>
            </a:r>
            <a:r>
              <a:rPr lang="zh-CN" altLang="en-US" sz="2400">
                <a:solidFill>
                  <a:srgbClr val="000000"/>
                </a:solidFill>
                <a:latin typeface="Times New Roman" panose="02020603050405020304"/>
                <a:sym typeface="+mn-ea"/>
              </a:rPr>
              <a:t>“</a:t>
            </a:r>
            <a:r>
              <a:rPr lang="zh-CN" altLang="en-US" sz="2400">
                <a:solidFill>
                  <a:srgbClr val="000000"/>
                </a:solidFill>
                <a:latin typeface="宋体" panose="02010600030101010101" pitchFamily="2" charset="-122"/>
                <a:sym typeface="+mn-ea"/>
              </a:rPr>
              <a:t>国民党</a:t>
            </a:r>
            <a:r>
              <a:rPr lang="zh-CN" altLang="en-US" sz="2400">
                <a:solidFill>
                  <a:srgbClr val="000000"/>
                </a:solidFill>
                <a:latin typeface="Times New Roman" panose="02020603050405020304"/>
                <a:sym typeface="+mn-ea"/>
              </a:rPr>
              <a:t>”</a:t>
            </a:r>
            <a:r>
              <a:rPr lang="zh-CN" altLang="en-US" sz="2400">
                <a:solidFill>
                  <a:srgbClr val="000000"/>
                </a:solidFill>
                <a:latin typeface="宋体" panose="02010600030101010101" pitchFamily="2" charset="-122"/>
                <a:sym typeface="+mn-ea"/>
              </a:rPr>
              <a:t>统治下解放出来并已建立人民政权的地区。</a:t>
            </a:r>
            <a:endParaRPr lang="zh-CN" altLang="en-US" sz="2400">
              <a:solidFill>
                <a:srgbClr val="000000"/>
              </a:solidFill>
              <a:latin typeface="宋体" panose="02010600030101010101" pitchFamily="2" charset="-122"/>
              <a:ea typeface="宋体" panose="02010600030101010101" pitchFamily="2" charset="-122"/>
            </a:endParaRPr>
          </a:p>
          <a:p>
            <a:pPr marL="0" indent="266700" algn="just" defTabSz="266700">
              <a:lnSpc>
                <a:spcPct val="150000"/>
              </a:lnSpc>
              <a:spcBef>
                <a:spcPct val="0"/>
              </a:spcBef>
              <a:spcAft>
                <a:spcPct val="0"/>
              </a:spcAft>
            </a:pPr>
            <a:endParaRPr lang="zh-CN" altLang="en-US" sz="2400">
              <a:solidFill>
                <a:srgbClr val="000000"/>
              </a:solidFill>
              <a:latin typeface="宋体" panose="02010600030101010101" pitchFamily="2" charset="-122"/>
              <a:ea typeface="宋体" panose="02010600030101010101" pitchFamily="2" charset="-122"/>
            </a:endParaRPr>
          </a:p>
        </p:txBody>
      </p:sp>
    </p:spTree>
  </p:cSld>
  <p:clrMapOvr>
    <a:masterClrMapping/>
  </p:clrMapOvr>
  <p:transition spd="slow">
    <p:wipe/>
  </p:transition>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文本框 3" title=""/>
          <p:cNvSpPr txBox="1"/>
          <p:nvPr/>
        </p:nvSpPr>
        <p:spPr>
          <a:xfrm>
            <a:off x="764540" y="764540"/>
            <a:ext cx="10662920" cy="4859020"/>
          </a:xfrm>
          <a:prstGeom prst="rect">
            <a:avLst/>
          </a:prstGeom>
          <a:noFill/>
          <a:ln>
            <a:noFill/>
            <a:prstDash val="dash"/>
          </a:ln>
        </p:spPr>
        <p:txBody>
          <a:bodyPr wrap="square" rtlCol="0" anchor="t">
            <a:noAutofit/>
          </a:bodyPr>
          <a:lstStyle/>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【易混】对毛泽东探索出正确革命道路后还存在着两种不同道路的斗争缺乏清醒认识</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南昌起义、秋收起义的先后失败，已经在实践上证明照搬苏联的“城市中心论”是错误的，是与中国的国情不相符的。经过井冈山地区的革命实践，毛泽东提出了符合中国国情的正确的革命道路“农村包围城市，武装夺取政权”。</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但是党中央的主要领导人并没有马上接受这一正确道路，而是在坚持“城市中心论”，</a:t>
            </a:r>
            <a:r>
              <a:rPr lang="zh-CN" altLang="en-US" sz="2600" kern="100">
                <a:latin typeface="华文中宋" panose="02010600040101010101" charset="-122"/>
                <a:ea typeface="华文中宋" panose="02010600040101010101" charset="-122"/>
                <a:cs typeface="华文中宋" panose="02010600040101010101" charset="-122"/>
                <a:sym typeface="+mn-ea"/>
              </a:rPr>
              <a:t>所以1927年之后相当长的一段时间内，中共党内都</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存在着两种不同道路的斗争</a:t>
            </a:r>
            <a:r>
              <a:rPr lang="zh-CN" altLang="en-US" sz="2600" kern="100">
                <a:latin typeface="华文中宋" panose="02010600040101010101" charset="-122"/>
                <a:ea typeface="华文中宋" panose="02010600040101010101" charset="-122"/>
                <a:cs typeface="华文中宋" panose="02010600040101010101" charset="-122"/>
                <a:sym typeface="+mn-ea"/>
              </a:rPr>
              <a:t>。</a:t>
            </a:r>
            <a:endParaRPr lang="zh-CN" altLang="en-US" sz="2600" kern="100">
              <a:latin typeface="华文中宋" panose="02010600040101010101" charset="-122"/>
              <a:ea typeface="华文中宋" panose="02010600040101010101" charset="-122"/>
              <a:cs typeface="华文中宋" panose="02010600040101010101" charset="-122"/>
              <a:sym typeface="+mn-ea"/>
            </a:endParaRPr>
          </a:p>
        </p:txBody>
      </p:sp>
    </p:spTree>
  </p:cSld>
  <p:clrMapOvr>
    <a:masterClrMapping/>
  </p:clrMapOvr>
  <p:transition spd="slow">
    <p:wipe/>
  </p:transition>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文本框 3" title=""/>
          <p:cNvSpPr txBox="1"/>
          <p:nvPr/>
        </p:nvSpPr>
        <p:spPr>
          <a:xfrm>
            <a:off x="263525" y="692785"/>
            <a:ext cx="11543665" cy="5933440"/>
          </a:xfrm>
          <a:prstGeom prst="rect">
            <a:avLst/>
          </a:prstGeom>
          <a:noFill/>
          <a:ln>
            <a:noFill/>
            <a:prstDash val="dash"/>
          </a:ln>
        </p:spPr>
        <p:txBody>
          <a:bodyPr wrap="square" rtlCol="0" anchor="t">
            <a:noAutofit/>
          </a:bodyPr>
          <a:lstStyle/>
          <a:p>
            <a:pPr lvl="0" algn="l">
              <a:lnSpc>
                <a:spcPct val="140000"/>
              </a:lnSpc>
              <a:spcBef>
                <a:spcPct val="0"/>
              </a:spcBef>
              <a:spcAft>
                <a:spcPct val="0"/>
              </a:spcAft>
              <a:buClrTx/>
              <a:buSzTx/>
              <a:buFontTx/>
            </a:pP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农民</a:t>
            </a:r>
            <a:r>
              <a:rPr lang="zh-CN" altLang="en-US" sz="2600" kern="100">
                <a:latin typeface="华文中宋" panose="02010600040101010101" charset="-122"/>
                <a:ea typeface="华文中宋" panose="02010600040101010101" charset="-122"/>
                <a:cs typeface="华文中宋" panose="02010600040101010101" charset="-122"/>
                <a:sym typeface="+mn-ea"/>
              </a:rPr>
              <a:t>是无产阶级最可靠的同盟军，工农联盟是革命的主要依靠。</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城市小资产阶级</a:t>
            </a:r>
            <a:r>
              <a:rPr lang="zh-CN" altLang="en-US" sz="2600" kern="100">
                <a:latin typeface="华文中宋" panose="02010600040101010101" charset="-122"/>
                <a:ea typeface="华文中宋" panose="02010600040101010101" charset="-122"/>
                <a:cs typeface="华文中宋" panose="02010600040101010101" charset="-122"/>
                <a:sym typeface="+mn-ea"/>
              </a:rPr>
              <a:t>（知识分子、小商人、手工业者、自由职业者）也是无产阶级可靠的同盟军。</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民族资产阶级</a:t>
            </a:r>
            <a:r>
              <a:rPr lang="zh-CN" altLang="en-US" sz="2600" kern="100">
                <a:latin typeface="华文中宋" panose="02010600040101010101" charset="-122"/>
                <a:ea typeface="华文中宋" panose="02010600040101010101" charset="-122"/>
                <a:cs typeface="华文中宋" panose="02010600040101010101" charset="-122"/>
                <a:sym typeface="+mn-ea"/>
              </a:rPr>
              <a:t>（由土地所有者、商人、行政官员、手工作坊主投资近代工业转化而来）具有两面性，既有反帝反封建的革命性一面，又有妥协、动摇的消极一面，是中间势力，是无产阶级可以争取的重要同盟军。</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官僚资产阶级</a:t>
            </a:r>
            <a:r>
              <a:rPr lang="zh-CN" altLang="en-US" sz="2600" kern="100">
                <a:latin typeface="华文中宋" panose="02010600040101010101" charset="-122"/>
                <a:ea typeface="华文中宋" panose="02010600040101010101" charset="-122"/>
                <a:cs typeface="华文中宋" panose="02010600040101010101" charset="-122"/>
                <a:sym typeface="+mn-ea"/>
              </a:rPr>
              <a:t>（亦称</a:t>
            </a:r>
            <a:r>
              <a:rPr lang="en-US" altLang="zh-CN" sz="2600" kern="100">
                <a:latin typeface="华文中宋" panose="02010600040101010101" charset="-122"/>
                <a:ea typeface="华文中宋" panose="02010600040101010101" charset="-122"/>
                <a:cs typeface="华文中宋" panose="02010600040101010101" charset="-122"/>
                <a:sym typeface="+mn-ea"/>
              </a:rPr>
              <a:t>“</a:t>
            </a:r>
            <a:r>
              <a:rPr lang="zh-CN" altLang="en-US" sz="2600" kern="100">
                <a:latin typeface="华文中宋" panose="02010600040101010101" charset="-122"/>
                <a:ea typeface="华文中宋" panose="02010600040101010101" charset="-122"/>
                <a:cs typeface="华文中宋" panose="02010600040101010101" charset="-122"/>
                <a:sym typeface="+mn-ea"/>
              </a:rPr>
              <a:t>大资产阶级</a:t>
            </a:r>
            <a:r>
              <a:rPr lang="en-US" altLang="zh-CN" sz="2600" kern="100">
                <a:latin typeface="华文中宋" panose="02010600040101010101" charset="-122"/>
                <a:ea typeface="华文中宋" panose="02010600040101010101" charset="-122"/>
                <a:cs typeface="华文中宋" panose="02010600040101010101" charset="-122"/>
                <a:sym typeface="+mn-ea"/>
              </a:rPr>
              <a:t>”</a:t>
            </a:r>
            <a:r>
              <a:rPr lang="zh-CN" altLang="en-US" sz="2600" kern="100">
                <a:latin typeface="华文中宋" panose="02010600040101010101" charset="-122"/>
                <a:ea typeface="华文中宋" panose="02010600040101010101" charset="-122"/>
                <a:cs typeface="华文中宋" panose="02010600040101010101" charset="-122"/>
                <a:sym typeface="+mn-ea"/>
              </a:rPr>
              <a:t>）是</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革命的对象。</a:t>
            </a:r>
            <a:endPar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在统一战线中无产阶级是领导阶级，中国共产党是组织者和领导者，是核心力量和坚强支柱。主要针对中间势力</a:t>
            </a:r>
            <a:r>
              <a:rPr lang="en-US" altLang="zh-CN" sz="2600" kern="100">
                <a:latin typeface="华文中宋" panose="02010600040101010101" charset="-122"/>
                <a:ea typeface="华文中宋" panose="02010600040101010101" charset="-122"/>
                <a:cs typeface="华文中宋" panose="02010600040101010101" charset="-122"/>
                <a:sym typeface="+mn-ea"/>
              </a:rPr>
              <a:t>——</a:t>
            </a:r>
            <a:r>
              <a:rPr lang="zh-CN" altLang="en-US" sz="2600" kern="100">
                <a:latin typeface="华文中宋" panose="02010600040101010101" charset="-122"/>
                <a:ea typeface="华文中宋" panose="02010600040101010101" charset="-122"/>
                <a:cs typeface="华文中宋" panose="02010600040101010101" charset="-122"/>
                <a:sym typeface="+mn-ea"/>
              </a:rPr>
              <a:t>民族资产阶级，应坚持独立自主的原则，实行既团结（支持革命的）又斗争（反革命的）的政策。</a:t>
            </a:r>
            <a:endParaRPr lang="zh-CN" altLang="en-US" sz="2600" kern="100">
              <a:latin typeface="华文中宋" panose="02010600040101010101" charset="-122"/>
              <a:ea typeface="华文中宋" panose="02010600040101010101" charset="-122"/>
              <a:cs typeface="华文中宋" panose="02010600040101010101" charset="-122"/>
              <a:sym typeface="+mn-ea"/>
            </a:endParaRPr>
          </a:p>
        </p:txBody>
      </p:sp>
      <p:sp>
        <p:nvSpPr>
          <p:cNvPr id="2" name="文本框 1" title=""/>
          <p:cNvSpPr txBox="1"/>
          <p:nvPr/>
        </p:nvSpPr>
        <p:spPr>
          <a:xfrm>
            <a:off x="119380" y="116205"/>
            <a:ext cx="11367135" cy="521970"/>
          </a:xfrm>
          <a:prstGeom prst="rect">
            <a:avLst/>
          </a:prstGeom>
          <a:noFill/>
        </p:spPr>
        <p:txBody>
          <a:bodyPr wrap="square" rtlCol="0">
            <a:spAutoFit/>
          </a:bodyPr>
          <a:lstStyle/>
          <a:p>
            <a:r>
              <a:rPr lang="zh-CN" altLang="en-US" sz="2800" kern="100">
                <a:latin typeface="华文中宋" panose="02010600040101010101" charset="-122"/>
                <a:ea typeface="华文中宋" panose="02010600040101010101" charset="-122"/>
                <a:cs typeface="华文中宋" panose="02010600040101010101" charset="-122"/>
                <a:sym typeface="+mn-ea"/>
              </a:rPr>
              <a:t>概念辨析：中国共产党科学地分析旧中国社会各阶级、各阶层的状况：</a:t>
            </a:r>
            <a:endParaRPr lang="zh-CN" altLang="en-US" sz="2800" kern="100">
              <a:latin typeface="华文中宋" panose="02010600040101010101" charset="-122"/>
              <a:ea typeface="华文中宋" panose="02010600040101010101" charset="-122"/>
              <a:cs typeface="华文中宋" panose="02010600040101010101" charset="-122"/>
              <a:sym typeface="+mn-ea"/>
            </a:endParaRPr>
          </a:p>
        </p:txBody>
      </p:sp>
    </p:spTree>
  </p:cSld>
  <p:clrMapOvr>
    <a:masterClrMapping/>
  </p:clrMapOvr>
  <p:transition spd="slow">
    <p:wipe/>
  </p:transition>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文本框 4" title=""/>
          <p:cNvSpPr txBox="1"/>
          <p:nvPr/>
        </p:nvSpPr>
        <p:spPr>
          <a:xfrm>
            <a:off x="-24765" y="-99695"/>
            <a:ext cx="12136120" cy="6814820"/>
          </a:xfrm>
          <a:prstGeom prst="rect">
            <a:avLst/>
          </a:prstGeom>
          <a:noFill/>
          <a:ln>
            <a:noFill/>
            <a:prstDash val="dash"/>
          </a:ln>
        </p:spPr>
        <p:txBody>
          <a:bodyPr wrap="square" rtlCol="0" anchor="t">
            <a:noAutofit/>
          </a:bodyPr>
          <a:lstStyle/>
          <a:p>
            <a:pPr lvl="0" algn="l">
              <a:lnSpc>
                <a:spcPct val="170000"/>
              </a:lnSpc>
              <a:buClrTx/>
              <a:buSzTx/>
              <a:buFontTx/>
            </a:pPr>
            <a:r>
              <a:rPr lang="zh-CN" altLang="en-US" sz="2400" b="1">
                <a:solidFill>
                  <a:schemeClr val="tx1"/>
                </a:solidFill>
                <a:highlight>
                  <a:srgbClr val="FFFF00"/>
                </a:highlight>
                <a:sym typeface="+mn-ea"/>
              </a:rPr>
              <a:t>核心概念：统一战线</a:t>
            </a:r>
            <a:r>
              <a:rPr lang="zh-CN" altLang="en-US" sz="2400" b="1">
                <a:solidFill>
                  <a:srgbClr val="FF0000"/>
                </a:solidFill>
                <a:sym typeface="+mn-ea"/>
              </a:rPr>
              <a:t>1、“革命统一战线”：</a:t>
            </a:r>
            <a:r>
              <a:rPr lang="zh-CN" altLang="en-US" sz="2400" kern="100">
                <a:solidFill>
                  <a:schemeClr val="tx1"/>
                </a:solidFill>
                <a:latin typeface="华文中宋" panose="02010600040101010101" charset="-122"/>
                <a:ea typeface="华文中宋" panose="02010600040101010101" charset="-122"/>
                <a:cs typeface="华文中宋" panose="02010600040101010101" charset="-122"/>
                <a:sym typeface="+mn-ea"/>
              </a:rPr>
              <a:t>国民大革命时期。指建立工人、农民、城市小资产阶级和民族资产阶级的民主革命联盟，以推翻帝国主义和北洋军阀在中国的统治为目标。</a:t>
            </a:r>
            <a:r>
              <a:rPr lang="zh-CN" altLang="en-US" sz="2400" b="1">
                <a:solidFill>
                  <a:srgbClr val="FF0000"/>
                </a:solidFill>
                <a:sym typeface="+mn-ea"/>
              </a:rPr>
              <a:t>2、“工农民主统一战线”：</a:t>
            </a:r>
            <a:r>
              <a:rPr lang="zh-CN" altLang="en-US" sz="2400" kern="100">
                <a:solidFill>
                  <a:schemeClr val="tx1"/>
                </a:solidFill>
                <a:latin typeface="华文中宋" panose="02010600040101010101" charset="-122"/>
                <a:ea typeface="华文中宋" panose="02010600040101010101" charset="-122"/>
                <a:cs typeface="华文中宋" panose="02010600040101010101" charset="-122"/>
                <a:sym typeface="+mn-ea"/>
              </a:rPr>
              <a:t>土地革命战争时期。指工人、农民、城市小资产阶级的革命联盟，以反对封建压迫和国民党新军阀的统治。</a:t>
            </a:r>
            <a:r>
              <a:rPr lang="zh-CN" altLang="en-US" sz="2400" b="1">
                <a:solidFill>
                  <a:srgbClr val="FF0000"/>
                </a:solidFill>
                <a:sym typeface="+mn-ea"/>
              </a:rPr>
              <a:t>3、抗日民族统一战线：</a:t>
            </a:r>
            <a:r>
              <a:rPr lang="zh-CN" altLang="en-US" sz="2400" kern="100">
                <a:latin typeface="华文中宋" panose="02010600040101010101" charset="-122"/>
                <a:ea typeface="华文中宋" panose="02010600040101010101" charset="-122"/>
                <a:cs typeface="华文中宋" panose="02010600040101010101" charset="-122"/>
                <a:sym typeface="+mn-ea"/>
              </a:rPr>
              <a:t>抗日战争时期。</a:t>
            </a:r>
            <a:r>
              <a:rPr lang="zh-CN" altLang="en-US" sz="2400" kern="100">
                <a:solidFill>
                  <a:schemeClr val="tx1"/>
                </a:solidFill>
                <a:latin typeface="华文中宋" panose="02010600040101010101" charset="-122"/>
                <a:ea typeface="华文中宋" panose="02010600040101010101" charset="-122"/>
                <a:cs typeface="华文中宋" panose="02010600040101010101" charset="-122"/>
                <a:sym typeface="+mn-ea"/>
              </a:rPr>
              <a:t>指联合工人、农民、城市小资产阶级和民族资产阶级，也包括了以国民党蒋介石集团为代表的英美派大地主、大资产阶级，以共同抵抗日本的侵略为目标的政治联盟。</a:t>
            </a:r>
            <a:r>
              <a:rPr lang="en-US" altLang="zh-CN" sz="2400" b="1">
                <a:solidFill>
                  <a:srgbClr val="FF0000"/>
                </a:solidFill>
                <a:sym typeface="+mn-ea"/>
              </a:rPr>
              <a:t>4</a:t>
            </a:r>
            <a:r>
              <a:rPr lang="zh-CN" altLang="en-US" sz="2400" b="1">
                <a:solidFill>
                  <a:srgbClr val="FF0000"/>
                </a:solidFill>
                <a:sym typeface="+mn-ea"/>
              </a:rPr>
              <a:t>、人民民主统一战线：</a:t>
            </a:r>
            <a:r>
              <a:rPr lang="zh-CN" altLang="en-US" sz="2400" kern="100">
                <a:latin typeface="华文中宋" panose="02010600040101010101" charset="-122"/>
                <a:ea typeface="华文中宋" panose="02010600040101010101" charset="-122"/>
                <a:cs typeface="华文中宋" panose="02010600040101010101" charset="-122"/>
                <a:sym typeface="+mn-ea"/>
              </a:rPr>
              <a:t>解放战争时期。</a:t>
            </a:r>
            <a:r>
              <a:rPr lang="zh-CN" altLang="en-US" sz="2400" kern="100">
                <a:solidFill>
                  <a:schemeClr val="tx1"/>
                </a:solidFill>
                <a:latin typeface="华文中宋" panose="02010600040101010101" charset="-122"/>
                <a:ea typeface="华文中宋" panose="02010600040101010101" charset="-122"/>
                <a:cs typeface="华文中宋" panose="02010600040101010101" charset="-122"/>
                <a:sym typeface="+mn-ea"/>
              </a:rPr>
              <a:t>指联合工人、农民、城市小资产阶级、民族资产阶级、开明绅士、其他爱国分子、少数民族和海外侨胞</a:t>
            </a:r>
            <a:r>
              <a:rPr lang="zh-CN" altLang="en-US" sz="2400">
                <a:solidFill>
                  <a:srgbClr val="FF0000"/>
                </a:solidFill>
                <a:sym typeface="+mn-ea"/>
              </a:rPr>
              <a:t>共同推翻美帝国主义支持下的蒋介石国民党反动政权</a:t>
            </a:r>
            <a:r>
              <a:rPr lang="zh-CN" altLang="en-US" sz="2400" kern="100">
                <a:solidFill>
                  <a:schemeClr val="tx1"/>
                </a:solidFill>
                <a:latin typeface="华文中宋" panose="02010600040101010101" charset="-122"/>
                <a:ea typeface="华文中宋" panose="02010600040101010101" charset="-122"/>
                <a:cs typeface="华文中宋" panose="02010600040101010101" charset="-122"/>
                <a:sym typeface="+mn-ea"/>
              </a:rPr>
              <a:t>的政治联盟</a:t>
            </a:r>
            <a:r>
              <a:rPr lang="zh-CN" altLang="en-US" sz="2400">
                <a:solidFill>
                  <a:schemeClr val="tx1"/>
                </a:solidFill>
                <a:sym typeface="+mn-ea"/>
              </a:rPr>
              <a:t>。</a:t>
            </a:r>
            <a:r>
              <a:rPr lang="en-US" altLang="zh-CN" sz="2400">
                <a:solidFill>
                  <a:schemeClr val="tx1"/>
                </a:solidFill>
                <a:sym typeface="+mn-ea"/>
              </a:rPr>
              <a:t>5</a:t>
            </a:r>
            <a:r>
              <a:rPr lang="zh-CN" altLang="en-US" sz="2400">
                <a:solidFill>
                  <a:schemeClr val="tx1"/>
                </a:solidFill>
                <a:sym typeface="+mn-ea"/>
              </a:rPr>
              <a:t>、</a:t>
            </a:r>
            <a:r>
              <a:rPr lang="en-US" altLang="zh-CN" sz="2400" b="1">
                <a:solidFill>
                  <a:srgbClr val="FF0000"/>
                </a:solidFill>
                <a:sym typeface="+mn-ea"/>
              </a:rPr>
              <a:t>“</a:t>
            </a:r>
            <a:r>
              <a:rPr lang="zh-CN" altLang="en-US" sz="2400" b="1">
                <a:solidFill>
                  <a:srgbClr val="FF0000"/>
                </a:solidFill>
                <a:sym typeface="+mn-ea"/>
              </a:rPr>
              <a:t>爱国统一战线</a:t>
            </a:r>
            <a:r>
              <a:rPr lang="en-US" altLang="zh-CN" sz="2400" b="1">
                <a:solidFill>
                  <a:srgbClr val="FF0000"/>
                </a:solidFill>
                <a:sym typeface="+mn-ea"/>
              </a:rPr>
              <a:t>”</a:t>
            </a:r>
            <a:r>
              <a:rPr lang="zh-CN" altLang="en-US" sz="2400" b="1">
                <a:solidFill>
                  <a:srgbClr val="FF0000"/>
                </a:solidFill>
                <a:sym typeface="+mn-ea"/>
              </a:rPr>
              <a:t>：</a:t>
            </a:r>
            <a:r>
              <a:rPr lang="zh-CN" altLang="en-US" sz="2400" b="1">
                <a:solidFill>
                  <a:srgbClr val="FF0000"/>
                </a:solidFill>
                <a:latin typeface="宋体" panose="02010600030101010101" pitchFamily="2" charset="-122"/>
                <a:sym typeface="+mn-ea"/>
              </a:rPr>
              <a:t>新中国成立后。</a:t>
            </a:r>
            <a:r>
              <a:rPr lang="zh-CN" altLang="en-US" sz="2400" kern="100">
                <a:solidFill>
                  <a:schemeClr val="tx1"/>
                </a:solidFill>
                <a:latin typeface="华文中宋" panose="02010600040101010101" charset="-122"/>
                <a:ea typeface="华文中宋" panose="02010600040101010101" charset="-122"/>
                <a:cs typeface="华文中宋" panose="02010600040101010101" charset="-122"/>
                <a:sym typeface="+mn-ea"/>
              </a:rPr>
              <a:t>指各民主党派成员，无党派人士，党外知识分子，少数民族人士，宗教界人士，香港、澳门同胞，台湾同胞，出国和归国留学人员，海外侨胞和归侨侨眷等的政治联盟。</a:t>
            </a:r>
            <a:endParaRPr lang="zh-CN" altLang="en-US" sz="2400" kern="100">
              <a:solidFill>
                <a:schemeClr val="tx1"/>
              </a:solidFill>
              <a:latin typeface="华文中宋" panose="02010600040101010101" charset="-122"/>
              <a:ea typeface="华文中宋" panose="02010600040101010101" charset="-122"/>
              <a:cs typeface="华文中宋" panose="02010600040101010101" charset="-122"/>
              <a:sym typeface="+mn-ea"/>
            </a:endParaRPr>
          </a:p>
        </p:txBody>
      </p:sp>
    </p:spTree>
  </p:cSld>
  <p:clrMapOvr>
    <a:masterClrMapping/>
  </p:clrMapOvr>
  <p:transition spd="slow">
    <p:wipe/>
  </p:transition>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文本框 3" title=""/>
          <p:cNvSpPr txBox="1"/>
          <p:nvPr/>
        </p:nvSpPr>
        <p:spPr>
          <a:xfrm>
            <a:off x="335280" y="116840"/>
            <a:ext cx="11035030" cy="2329180"/>
          </a:xfrm>
          <a:prstGeom prst="rect">
            <a:avLst/>
          </a:prstGeom>
          <a:noFill/>
          <a:ln>
            <a:noFill/>
            <a:prstDash val="dash"/>
          </a:ln>
        </p:spPr>
        <p:txBody>
          <a:bodyPr wrap="square" rtlCol="0" anchor="t">
            <a:noAutofit/>
          </a:bodyPr>
          <a:lstStyle/>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易错：认为辛亥革命后民主共和观念深入每一个中国人的心中。</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辛亥革命后，民主共和观念深入人心主要针对的是城市中的知识分子人群；而广大农村的下层群众仍受封建儒家思想的束缚，所以辛亥革命后开展新文化运动就显得十分必要了。</a:t>
            </a:r>
            <a:endParaRPr lang="zh-CN" altLang="en-US" sz="2600" kern="100">
              <a:latin typeface="华文中宋" panose="02010600040101010101" charset="-122"/>
              <a:ea typeface="华文中宋" panose="02010600040101010101" charset="-122"/>
              <a:cs typeface="华文中宋" panose="02010600040101010101" charset="-122"/>
              <a:sym typeface="+mn-ea"/>
            </a:endParaRPr>
          </a:p>
        </p:txBody>
      </p:sp>
      <p:sp>
        <p:nvSpPr>
          <p:cNvPr id="2" name="文本框 1" title=""/>
          <p:cNvSpPr txBox="1"/>
          <p:nvPr/>
        </p:nvSpPr>
        <p:spPr>
          <a:xfrm>
            <a:off x="407670" y="2806065"/>
            <a:ext cx="11448415" cy="3622675"/>
          </a:xfrm>
          <a:prstGeom prst="rect">
            <a:avLst/>
          </a:prstGeom>
          <a:noFill/>
          <a:ln>
            <a:noFill/>
            <a:prstDash val="dash"/>
          </a:ln>
        </p:spPr>
        <p:txBody>
          <a:bodyPr wrap="square" rtlCol="0" anchor="t">
            <a:noAutofit/>
          </a:bodyPr>
          <a:lstStyle/>
          <a:p>
            <a:pPr lvl="0" algn="l">
              <a:lnSpc>
                <a:spcPct val="140000"/>
              </a:lnSpc>
              <a:spcBef>
                <a:spcPct val="0"/>
              </a:spcBef>
              <a:spcAft>
                <a:spcPct val="0"/>
              </a:spcAft>
              <a:buClrTx/>
              <a:buSzTx/>
              <a:buFontTx/>
            </a:pP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【第二条战线】</a:t>
            </a:r>
            <a:r>
              <a:rPr lang="zh-CN" altLang="en-US" sz="2600" kern="100">
                <a:latin typeface="华文中宋" panose="02010600040101010101" charset="-122"/>
                <a:ea typeface="华文中宋" panose="02010600040101010101" charset="-122"/>
                <a:cs typeface="华文中宋" panose="02010600040101010101" charset="-122"/>
                <a:sym typeface="黑体" panose="02010609060101010101" pitchFamily="49" charset="-122"/>
              </a:rPr>
              <a:t>以 </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黑体" panose="02010609060101010101" pitchFamily="49" charset="-122"/>
              </a:rPr>
              <a:t>1946 年冬爆发</a:t>
            </a:r>
            <a:r>
              <a:rPr lang="zh-CN" altLang="en-US" sz="2600" kern="100">
                <a:latin typeface="华文中宋" panose="02010600040101010101" charset="-122"/>
                <a:ea typeface="华文中宋" panose="02010600040101010101" charset="-122"/>
                <a:cs typeface="华文中宋" panose="02010600040101010101" charset="-122"/>
                <a:sym typeface="黑体" panose="02010609060101010101" pitchFamily="49" charset="-122"/>
              </a:rPr>
              <a:t>的“抗议美军暴行”为标志，国民党统治区广大爱国学生、工人、市民及其它阶层人民，在中国共产党领导下，</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黑体" panose="02010609060101010101" pitchFamily="49" charset="-122"/>
              </a:rPr>
              <a:t>反对美军暴行，反对蒋</a:t>
            </a:r>
            <a:r>
              <a:rPr lang="zh-CN" altLang="en-US" sz="2600" kern="100">
                <a:latin typeface="华文中宋" panose="02010600040101010101" charset="-122"/>
                <a:ea typeface="华文中宋" panose="02010600040101010101" charset="-122"/>
                <a:cs typeface="华文中宋" panose="02010600040101010101" charset="-122"/>
                <a:sym typeface="黑体" panose="02010609060101010101" pitchFamily="49" charset="-122"/>
              </a:rPr>
              <a:t>介石政权的内战、独裁、卖国政策的爱国民主运动，这一运动以学生为先锋，核心是反饥饿，反内战，反迫害，</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黑体" panose="02010609060101010101" pitchFamily="49" charset="-122"/>
              </a:rPr>
              <a:t>相对于中国共产党领导的人民武装反对国民党军队的军事斗争战线，故称第二条战线</a:t>
            </a:r>
            <a:r>
              <a:rPr lang="zh-CN" altLang="en-US" sz="2600" kern="100">
                <a:latin typeface="华文中宋" panose="02010600040101010101" charset="-122"/>
                <a:ea typeface="华文中宋" panose="02010600040101010101" charset="-122"/>
                <a:cs typeface="华文中宋" panose="02010600040101010101" charset="-122"/>
                <a:sym typeface="黑体" panose="02010609060101010101" pitchFamily="49" charset="-122"/>
              </a:rPr>
              <a:t>。第二条战线的形成，有力</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黑体" panose="02010609060101010101" pitchFamily="49" charset="-122"/>
              </a:rPr>
              <a:t>配合了解放军战场上的军事斗争</a:t>
            </a:r>
            <a:r>
              <a:rPr lang="zh-CN" altLang="en-US" sz="2600" kern="100">
                <a:latin typeface="华文中宋" panose="02010600040101010101" charset="-122"/>
                <a:ea typeface="华文中宋" panose="02010600040101010101" charset="-122"/>
                <a:cs typeface="华文中宋" panose="02010600040101010101" charset="-122"/>
                <a:sym typeface="黑体" panose="02010609060101010101" pitchFamily="49" charset="-122"/>
              </a:rPr>
              <a:t>，对推翻国民党反动统治发挥了重要作用。 </a:t>
            </a:r>
            <a:endParaRPr lang="zh-CN" altLang="en-US" sz="2600" kern="100">
              <a:latin typeface="华文中宋" panose="02010600040101010101" charset="-122"/>
              <a:ea typeface="华文中宋" panose="02010600040101010101" charset="-122"/>
              <a:cs typeface="华文中宋" panose="02010600040101010101" charset="-122"/>
              <a:sym typeface="黑体" panose="02010609060101010101" pitchFamily="49" charset="-122"/>
            </a:endParaRPr>
          </a:p>
          <a:p>
            <a:pPr lvl="0" algn="l">
              <a:lnSpc>
                <a:spcPct val="140000"/>
              </a:lnSpc>
              <a:spcBef>
                <a:spcPct val="0"/>
              </a:spcBef>
              <a:spcAft>
                <a:spcPct val="0"/>
              </a:spcAft>
              <a:buClrTx/>
              <a:buSzTx/>
              <a:buFontTx/>
            </a:pPr>
            <a:endParaRPr lang="zh-CN" altLang="en-US" sz="2600" kern="100">
              <a:latin typeface="华文中宋" panose="02010600040101010101" charset="-122"/>
              <a:ea typeface="华文中宋" panose="02010600040101010101" charset="-122"/>
              <a:cs typeface="华文中宋" panose="02010600040101010101" charset="-122"/>
              <a:sym typeface="黑体" panose="02010609060101010101" pitchFamily="49" charset="-122"/>
            </a:endParaRPr>
          </a:p>
        </p:txBody>
      </p:sp>
    </p:spTree>
  </p:cSld>
  <p:clrMapOvr>
    <a:masterClrMapping/>
  </p:clrMapOvr>
  <p:transition spd="slow">
    <p:wipe/>
  </p:transition>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文本框 2" title=""/>
          <p:cNvSpPr txBox="1"/>
          <p:nvPr/>
        </p:nvSpPr>
        <p:spPr>
          <a:xfrm>
            <a:off x="119380" y="0"/>
            <a:ext cx="12063095" cy="6670675"/>
          </a:xfrm>
          <a:prstGeom prst="rect">
            <a:avLst/>
          </a:prstGeom>
          <a:noFill/>
          <a:ln>
            <a:noFill/>
            <a:prstDash val="dash"/>
          </a:ln>
        </p:spPr>
        <p:txBody>
          <a:bodyPr wrap="square" rtlCol="0" anchor="t">
            <a:noAutofit/>
          </a:bodyPr>
          <a:lstStyle/>
          <a:p>
            <a:pPr lvl="0" algn="l">
              <a:lnSpc>
                <a:spcPct val="140000"/>
              </a:lnSpc>
              <a:spcBef>
                <a:spcPct val="0"/>
              </a:spcBef>
              <a:spcAft>
                <a:spcPct val="0"/>
              </a:spcAft>
              <a:buClrTx/>
              <a:buSzTx/>
              <a:buFontTx/>
            </a:pPr>
            <a:r>
              <a:rPr lang="zh-CN" altLang="en-US" sz="2400" kern="100">
                <a:latin typeface="华文中宋" panose="02010600040101010101" charset="-122"/>
                <a:ea typeface="华文中宋" panose="02010600040101010101" charset="-122"/>
                <a:cs typeface="华文中宋" panose="02010600040101010101" charset="-122"/>
                <a:sym typeface="+mn-ea"/>
              </a:rPr>
              <a:t>总结：中国近代政权更迭</a:t>
            </a:r>
            <a:endParaRPr lang="zh-CN" altLang="en-US" sz="24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400" kern="100">
                <a:solidFill>
                  <a:srgbClr val="FF0000"/>
                </a:solidFill>
                <a:latin typeface="华文中宋" panose="02010600040101010101" charset="-122"/>
                <a:ea typeface="华文中宋" panose="02010600040101010101" charset="-122"/>
                <a:cs typeface="华文中宋" panose="02010600040101010101" charset="-122"/>
                <a:sym typeface="+mn-ea"/>
              </a:rPr>
              <a:t>清政府（1840-1912）</a:t>
            </a:r>
            <a:r>
              <a:rPr lang="zh-CN" altLang="en-US" sz="2400" kern="100">
                <a:latin typeface="华文中宋" panose="02010600040101010101" charset="-122"/>
                <a:ea typeface="华文中宋" panose="02010600040101010101" charset="-122"/>
                <a:cs typeface="华文中宋" panose="02010600040101010101" charset="-122"/>
                <a:sym typeface="+mn-ea"/>
              </a:rPr>
              <a:t>：代表封建地主阶级利益</a:t>
            </a:r>
            <a:endParaRPr lang="zh-CN" altLang="en-US" sz="24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400" kern="100">
                <a:solidFill>
                  <a:srgbClr val="FF0000"/>
                </a:solidFill>
                <a:latin typeface="华文中宋" panose="02010600040101010101" charset="-122"/>
                <a:ea typeface="华文中宋" panose="02010600040101010101" charset="-122"/>
                <a:cs typeface="华文中宋" panose="02010600040101010101" charset="-122"/>
                <a:sym typeface="+mn-ea"/>
              </a:rPr>
              <a:t>湖北军政府（1912）</a:t>
            </a:r>
            <a:r>
              <a:rPr lang="zh-CN" altLang="en-US" sz="2400" kern="100">
                <a:latin typeface="华文中宋" panose="02010600040101010101" charset="-122"/>
                <a:ea typeface="华文中宋" panose="02010600040101010101" charset="-122"/>
                <a:cs typeface="华文中宋" panose="02010600040101010101" charset="-122"/>
                <a:sym typeface="+mn-ea"/>
              </a:rPr>
              <a:t>：武昌起义后临时组建的革命政府</a:t>
            </a:r>
            <a:endParaRPr lang="zh-CN" altLang="en-US" sz="24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400" kern="100">
                <a:solidFill>
                  <a:srgbClr val="FF0000"/>
                </a:solidFill>
                <a:latin typeface="华文中宋" panose="02010600040101010101" charset="-122"/>
                <a:ea typeface="华文中宋" panose="02010600040101010101" charset="-122"/>
                <a:cs typeface="华文中宋" panose="02010600040101010101" charset="-122"/>
                <a:sym typeface="+mn-ea"/>
              </a:rPr>
              <a:t>南京临时政府（1912.1.1-1912.3）</a:t>
            </a:r>
            <a:r>
              <a:rPr lang="zh-CN" altLang="en-US" sz="2400" kern="100">
                <a:latin typeface="华文中宋" panose="02010600040101010101" charset="-122"/>
                <a:ea typeface="华文中宋" panose="02010600040101010101" charset="-122"/>
                <a:cs typeface="华文中宋" panose="02010600040101010101" charset="-122"/>
                <a:sym typeface="+mn-ea"/>
              </a:rPr>
              <a:t>：资产阶级性质的政府</a:t>
            </a:r>
            <a:endParaRPr lang="zh-CN" altLang="en-US" sz="24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400" kern="100">
                <a:solidFill>
                  <a:srgbClr val="FF0000"/>
                </a:solidFill>
                <a:latin typeface="华文中宋" panose="02010600040101010101" charset="-122"/>
                <a:ea typeface="华文中宋" panose="02010600040101010101" charset="-122"/>
                <a:cs typeface="华文中宋" panose="02010600040101010101" charset="-122"/>
                <a:sym typeface="+mn-ea"/>
              </a:rPr>
              <a:t>北洋军阀政府（1912-1928）</a:t>
            </a:r>
            <a:r>
              <a:rPr lang="zh-CN" altLang="en-US" sz="2400" kern="100">
                <a:latin typeface="华文中宋" panose="02010600040101010101" charset="-122"/>
                <a:ea typeface="华文中宋" panose="02010600040101010101" charset="-122"/>
                <a:cs typeface="华文中宋" panose="02010600040101010101" charset="-122"/>
                <a:sym typeface="+mn-ea"/>
              </a:rPr>
              <a:t>：代表封建地主和军阀利益</a:t>
            </a:r>
            <a:endParaRPr lang="zh-CN" altLang="en-US" sz="24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400" kern="100">
                <a:latin typeface="华文中宋" panose="02010600040101010101" charset="-122"/>
                <a:ea typeface="华文中宋" panose="02010600040101010101" charset="-122"/>
                <a:cs typeface="华文中宋" panose="02010600040101010101" charset="-122"/>
                <a:sym typeface="+mn-ea"/>
              </a:rPr>
              <a:t>（1912-1916袁世凯独裁；1916-1928军阀割据）</a:t>
            </a:r>
            <a:endParaRPr lang="zh-CN" altLang="en-US" sz="24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400" kern="100">
                <a:latin typeface="华文中宋" panose="02010600040101010101" charset="-122"/>
                <a:ea typeface="华文中宋" panose="02010600040101010101" charset="-122"/>
                <a:cs typeface="华文中宋" panose="02010600040101010101" charset="-122"/>
                <a:sym typeface="+mn-ea"/>
              </a:rPr>
              <a:t>国民政府（1925-1949）：</a:t>
            </a:r>
            <a:endParaRPr lang="zh-CN" altLang="en-US" sz="24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400" kern="100">
                <a:solidFill>
                  <a:srgbClr val="FF0000"/>
                </a:solidFill>
                <a:latin typeface="华文中宋" panose="02010600040101010101" charset="-122"/>
                <a:ea typeface="华文中宋" panose="02010600040101010101" charset="-122"/>
                <a:cs typeface="华文中宋" panose="02010600040101010101" charset="-122"/>
                <a:sym typeface="+mn-ea"/>
              </a:rPr>
              <a:t>①广东国民政府：</a:t>
            </a:r>
            <a:r>
              <a:rPr lang="zh-CN" altLang="en-US" sz="2400" kern="100">
                <a:latin typeface="华文中宋" panose="02010600040101010101" charset="-122"/>
                <a:ea typeface="华文中宋" panose="02010600040101010101" charset="-122"/>
                <a:cs typeface="华文中宋" panose="02010600040101010101" charset="-122"/>
                <a:sym typeface="+mn-ea"/>
              </a:rPr>
              <a:t>革命政府（1925.7—1926.12，汪精卫）</a:t>
            </a:r>
            <a:endParaRPr lang="zh-CN" altLang="en-US" sz="24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400" kern="100">
                <a:solidFill>
                  <a:srgbClr val="FF0000"/>
                </a:solidFill>
                <a:latin typeface="华文中宋" panose="02010600040101010101" charset="-122"/>
                <a:ea typeface="华文中宋" panose="02010600040101010101" charset="-122"/>
                <a:cs typeface="华文中宋" panose="02010600040101010101" charset="-122"/>
                <a:sym typeface="+mn-ea"/>
              </a:rPr>
              <a:t>②武汉国民政府：</a:t>
            </a:r>
            <a:r>
              <a:rPr lang="zh-CN" altLang="en-US" sz="2400" kern="100">
                <a:latin typeface="华文中宋" panose="02010600040101010101" charset="-122"/>
                <a:ea typeface="华文中宋" panose="02010600040101010101" charset="-122"/>
                <a:cs typeface="华文中宋" panose="02010600040101010101" charset="-122"/>
                <a:sym typeface="+mn-ea"/>
              </a:rPr>
              <a:t>革命政府（1926.11-1927.8，汪精卫，宁汉合流）</a:t>
            </a:r>
            <a:endParaRPr lang="zh-CN" altLang="en-US" sz="24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400" kern="100">
                <a:solidFill>
                  <a:srgbClr val="FF0000"/>
                </a:solidFill>
                <a:latin typeface="华文中宋" panose="02010600040101010101" charset="-122"/>
                <a:ea typeface="华文中宋" panose="02010600040101010101" charset="-122"/>
                <a:cs typeface="华文中宋" panose="02010600040101010101" charset="-122"/>
                <a:sym typeface="+mn-ea"/>
              </a:rPr>
              <a:t>③南京国民政府：</a:t>
            </a:r>
            <a:r>
              <a:rPr lang="zh-CN" altLang="en-US" sz="2400" kern="100">
                <a:latin typeface="华文中宋" panose="02010600040101010101" charset="-122"/>
                <a:ea typeface="华文中宋" panose="02010600040101010101" charset="-122"/>
                <a:cs typeface="华文中宋" panose="02010600040101010101" charset="-122"/>
                <a:sym typeface="+mn-ea"/>
              </a:rPr>
              <a:t>代表大地主大资产阶级的反动政府（1927-1949，蒋介石，宪政）</a:t>
            </a:r>
            <a:endParaRPr lang="zh-CN" altLang="en-US" sz="24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400" kern="100">
                <a:solidFill>
                  <a:srgbClr val="FF0000"/>
                </a:solidFill>
                <a:latin typeface="华文中宋" panose="02010600040101010101" charset="-122"/>
                <a:ea typeface="华文中宋" panose="02010600040101010101" charset="-122"/>
                <a:cs typeface="华文中宋" panose="02010600040101010101" charset="-122"/>
                <a:sym typeface="+mn-ea"/>
              </a:rPr>
              <a:t>D.重庆国民政府：</a:t>
            </a:r>
            <a:r>
              <a:rPr lang="zh-CN" altLang="en-US" sz="2400" kern="100">
                <a:latin typeface="华文中宋" panose="02010600040101010101" charset="-122"/>
                <a:ea typeface="华文中宋" panose="02010600040101010101" charset="-122"/>
                <a:cs typeface="华文中宋" panose="02010600040101010101" charset="-122"/>
                <a:sym typeface="+mn-ea"/>
              </a:rPr>
              <a:t>战时陪都（1937-1945）</a:t>
            </a:r>
            <a:endParaRPr lang="zh-CN" altLang="en-US" sz="24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400" kern="100">
                <a:latin typeface="华文中宋" panose="02010600040101010101" charset="-122"/>
                <a:ea typeface="华文中宋" panose="02010600040101010101" charset="-122"/>
                <a:cs typeface="华文中宋" panose="02010600040101010101" charset="-122"/>
                <a:sym typeface="+mn-ea"/>
              </a:rPr>
              <a:t>傀儡政权：</a:t>
            </a:r>
            <a:r>
              <a:rPr lang="zh-CN" altLang="en-US" sz="2400" kern="100">
                <a:highlight>
                  <a:srgbClr val="FFFF00"/>
                </a:highlight>
                <a:latin typeface="华文中宋" panose="02010600040101010101" charset="-122"/>
                <a:ea typeface="华文中宋" panose="02010600040101010101" charset="-122"/>
                <a:cs typeface="华文中宋" panose="02010600040101010101" charset="-122"/>
                <a:sym typeface="+mn-ea"/>
              </a:rPr>
              <a:t>伪满洲国</a:t>
            </a:r>
            <a:r>
              <a:rPr lang="zh-CN" altLang="en-US" sz="2400" kern="100">
                <a:latin typeface="华文中宋" panose="02010600040101010101" charset="-122"/>
                <a:ea typeface="华文中宋" panose="02010600040101010101" charset="-122"/>
                <a:cs typeface="华文中宋" panose="02010600040101010101" charset="-122"/>
                <a:sym typeface="+mn-ea"/>
              </a:rPr>
              <a:t>（1932-1945，溥仪，涵盖东三省，“首都”吉林长春）</a:t>
            </a:r>
            <a:endParaRPr lang="zh-CN" altLang="en-US" sz="24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400" kern="100">
                <a:highlight>
                  <a:srgbClr val="FFFF00"/>
                </a:highlight>
                <a:latin typeface="华文中宋" panose="02010600040101010101" charset="-122"/>
                <a:ea typeface="华文中宋" panose="02010600040101010101" charset="-122"/>
                <a:cs typeface="华文中宋" panose="02010600040101010101" charset="-122"/>
                <a:sym typeface="+mn-ea"/>
              </a:rPr>
              <a:t>汪伪政府</a:t>
            </a:r>
            <a:r>
              <a:rPr lang="zh-CN" altLang="en-US" sz="2400" kern="100">
                <a:latin typeface="华文中宋" panose="02010600040101010101" charset="-122"/>
                <a:ea typeface="华文中宋" panose="02010600040101010101" charset="-122"/>
                <a:cs typeface="华文中宋" panose="02010600040101010101" charset="-122"/>
                <a:sym typeface="+mn-ea"/>
              </a:rPr>
              <a:t>（1940.3-1945.8，汪精卫）</a:t>
            </a:r>
            <a:endParaRPr lang="zh-CN" altLang="en-US" sz="2400" kern="100">
              <a:latin typeface="华文中宋" panose="02010600040101010101" charset="-122"/>
              <a:ea typeface="华文中宋" panose="02010600040101010101" charset="-122"/>
              <a:cs typeface="华文中宋" panose="02010600040101010101" charset="-122"/>
              <a:sym typeface="+mn-ea"/>
            </a:endParaRPr>
          </a:p>
        </p:txBody>
      </p:sp>
    </p:spTree>
  </p:cSld>
  <p:clrMapOvr>
    <a:masterClrMapping/>
  </p:clrMapOvr>
  <p:transition/>
  <p:timing/>
</p:sld>
</file>

<file path=ppt/slides/slide3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title=""/>
          <p:cNvSpPr txBox="1">
            <a:spLocks noGrp="1"/>
          </p:cNvSpPr>
          <p:nvPr>
            <p:ph idx="1"/>
          </p:nvPr>
        </p:nvSpPr>
        <p:spPr>
          <a:xfrm>
            <a:off x="119380" y="402590"/>
            <a:ext cx="11787505" cy="6052185"/>
          </a:xfrm>
          <a:noFill/>
          <a:ln>
            <a:noFill/>
            <a:prstDash val="dash"/>
          </a:ln>
        </p:spPr>
        <p:txBody>
          <a:bodyPr wrap="square" rtlCol="0" anchor="t">
            <a:noAutofit/>
          </a:bodyPr>
          <a:lstStyle/>
          <a:p>
            <a:pPr marL="0" lvl="0" algn="l">
              <a:lnSpc>
                <a:spcPct val="140000"/>
              </a:lnSpc>
              <a:spcBef>
                <a:spcPct val="0"/>
              </a:spcBef>
              <a:spcAft>
                <a:spcPct val="0"/>
              </a:spcAft>
              <a:buClrTx/>
              <a:buSzTx/>
              <a:buFontTx/>
              <a:buNone/>
            </a:pPr>
            <a:r>
              <a:rPr lang="zh-CN" altLang="en-US" sz="2600" kern="100">
                <a:latin typeface="华文中宋" panose="02010600040101010101" charset="-122"/>
                <a:ea typeface="华文中宋" panose="02010600040101010101" charset="-122"/>
                <a:cs typeface="华文中宋" panose="02010600040101010101" charset="-122"/>
                <a:sym typeface="+mn-ea"/>
              </a:rPr>
              <a:t>【农村经济体制改革】</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家庭联产承包责任制</a:t>
            </a:r>
            <a:r>
              <a:rPr lang="zh-CN" altLang="en-US" sz="2600" kern="100">
                <a:latin typeface="华文中宋" panose="02010600040101010101" charset="-122"/>
                <a:ea typeface="华文中宋" panose="02010600040101010101" charset="-122"/>
                <a:cs typeface="华文中宋" panose="02010600040101010101" charset="-122"/>
                <a:sym typeface="+mn-ea"/>
              </a:rPr>
              <a:t>（个体生产、包产到户、自负盈亏、扩大生产自主权）；</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发展乡镇企业</a:t>
            </a:r>
            <a:r>
              <a:rPr lang="zh-CN" altLang="en-US" sz="2600" kern="100">
                <a:latin typeface="华文中宋" panose="02010600040101010101" charset="-122"/>
                <a:ea typeface="华文中宋" panose="02010600040101010101" charset="-122"/>
                <a:cs typeface="华文中宋" panose="02010600040101010101" charset="-122"/>
                <a:sym typeface="+mn-ea"/>
              </a:rPr>
              <a:t>和非农产业；</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撤销人民公社，</a:t>
            </a:r>
            <a:r>
              <a:rPr lang="zh-CN" altLang="en-US" sz="2600" kern="100">
                <a:latin typeface="华文中宋" panose="02010600040101010101" charset="-122"/>
                <a:ea typeface="华文中宋" panose="02010600040101010101" charset="-122"/>
                <a:cs typeface="华文中宋" panose="02010600040101010101" charset="-122"/>
                <a:sym typeface="+mn-ea"/>
              </a:rPr>
              <a:t>恢复乡（镇）村建制。</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marL="0" lvl="0" algn="l">
              <a:lnSpc>
                <a:spcPct val="140000"/>
              </a:lnSpc>
              <a:spcBef>
                <a:spcPct val="0"/>
              </a:spcBef>
              <a:spcAft>
                <a:spcPct val="0"/>
              </a:spcAft>
              <a:buClrTx/>
              <a:buSzTx/>
              <a:buFontTx/>
              <a:buNone/>
            </a:pPr>
            <a:r>
              <a:rPr lang="zh-CN" altLang="en-US" sz="2600" kern="100">
                <a:latin typeface="华文中宋" panose="02010600040101010101" charset="-122"/>
                <a:ea typeface="华文中宋" panose="02010600040101010101" charset="-122"/>
                <a:cs typeface="华文中宋" panose="02010600040101010101" charset="-122"/>
                <a:sym typeface="+mn-ea"/>
              </a:rPr>
              <a:t>【现代企业制度】1992 年中共十四大提出了建立社会主义市场经济的目标，还确立了进一步深化国营企业改革的目标——建立现代企业制度。当时建立现代企业制度，就是对国有大中型企业实行规范化的公司制改革，使企业成为适应市场的法人实体和竞争主体，以适应发展社会化大生产和市场经济的要求。</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现代企业制度以市场经济为基础，以企业法人制度为主体，以公司制度为核心，</a:t>
            </a:r>
            <a:r>
              <a:rPr lang="zh-CN" altLang="en-US" sz="2600" kern="100">
                <a:latin typeface="华文中宋" panose="02010600040101010101" charset="-122"/>
                <a:ea typeface="华文中宋" panose="02010600040101010101" charset="-122"/>
                <a:cs typeface="华文中宋" panose="02010600040101010101" charset="-122"/>
                <a:sym typeface="+mn-ea"/>
              </a:rPr>
              <a:t>以产权清晰、权责明确、政企分开、管理科学为条件的新型企业制度，也是具有中国特色的一种企业制度。1993 年 12 月通过相关法律，</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1994年现代企业制度建立。</a:t>
            </a:r>
            <a:r>
              <a:rPr lang="zh-CN" altLang="en-US" sz="2600" kern="100">
                <a:latin typeface="华文中宋" panose="02010600040101010101" charset="-122"/>
                <a:ea typeface="华文中宋" panose="02010600040101010101" charset="-122"/>
                <a:cs typeface="华文中宋" panose="02010600040101010101" charset="-122"/>
                <a:sym typeface="+mn-ea"/>
              </a:rPr>
              <a:t>  </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marL="0" lvl="0" algn="l">
              <a:lnSpc>
                <a:spcPct val="140000"/>
              </a:lnSpc>
              <a:spcBef>
                <a:spcPct val="0"/>
              </a:spcBef>
              <a:spcAft>
                <a:spcPct val="0"/>
              </a:spcAft>
              <a:buClrTx/>
              <a:buSzTx/>
              <a:buFontTx/>
              <a:buNone/>
            </a:pPr>
            <a:endParaRPr lang="zh-CN" altLang="en-US" sz="2600" kern="100">
              <a:latin typeface="华文中宋" panose="02010600040101010101" charset="-122"/>
              <a:ea typeface="华文中宋" panose="02010600040101010101" charset="-122"/>
              <a:cs typeface="华文中宋" panose="02010600040101010101" charset="-122"/>
              <a:sym typeface="+mn-ea"/>
            </a:endParaRPr>
          </a:p>
        </p:txBody>
      </p:sp>
    </p:spTree>
  </p:cSld>
  <p:clrMapOvr>
    <a:masterClrMapping/>
  </p:clrMapOvr>
  <p:transition spd="slow">
    <p:wipe/>
  </p:transition>
  <p:timing/>
</p:sld>
</file>

<file path=ppt/slides/slide3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文本框 3" title=""/>
          <p:cNvSpPr txBox="1"/>
          <p:nvPr/>
        </p:nvSpPr>
        <p:spPr>
          <a:xfrm>
            <a:off x="695325" y="1268730"/>
            <a:ext cx="10571480" cy="2868295"/>
          </a:xfrm>
          <a:prstGeom prst="rect">
            <a:avLst/>
          </a:prstGeom>
          <a:noFill/>
          <a:ln>
            <a:noFill/>
            <a:prstDash val="dash"/>
          </a:ln>
        </p:spPr>
        <p:txBody>
          <a:bodyPr wrap="square" rtlCol="0" anchor="t">
            <a:noAutofit/>
          </a:bodyPr>
          <a:lstStyle/>
          <a:p>
            <a:pPr lvl="0" algn="l">
              <a:lnSpc>
                <a:spcPct val="140000"/>
              </a:lnSpc>
              <a:spcBef>
                <a:spcPct val="0"/>
              </a:spcBef>
              <a:spcAft>
                <a:spcPct val="0"/>
              </a:spcAft>
              <a:buClrTx/>
              <a:buSzTx/>
              <a:buFontTx/>
            </a:pPr>
            <a:r>
              <a:rPr lang="zh-CN" altLang="en-US" sz="2800" kern="100">
                <a:solidFill>
                  <a:srgbClr val="FF0000"/>
                </a:solidFill>
                <a:latin typeface="华文中宋" panose="02010600040101010101" charset="-122"/>
                <a:ea typeface="华文中宋" panose="02010600040101010101" charset="-122"/>
                <a:cs typeface="华文中宋" panose="02010600040101010101" charset="-122"/>
                <a:sym typeface="+mn-ea"/>
              </a:rPr>
              <a:t>【社会主义市场经济体制】</a:t>
            </a:r>
            <a:r>
              <a:rPr lang="zh-CN" altLang="en-US" sz="2800" kern="100">
                <a:latin typeface="华文中宋" panose="02010600040101010101" charset="-122"/>
                <a:ea typeface="华文中宋" panose="02010600040101010101" charset="-122"/>
                <a:cs typeface="华文中宋" panose="02010600040101010101" charset="-122"/>
                <a:sym typeface="+mn-ea"/>
              </a:rPr>
              <a:t>1992年党的</a:t>
            </a:r>
            <a:r>
              <a:rPr lang="zh-CN" altLang="en-US" sz="2800" kern="100">
                <a:solidFill>
                  <a:srgbClr val="FF0000"/>
                </a:solidFill>
                <a:latin typeface="华文中宋" panose="02010600040101010101" charset="-122"/>
                <a:ea typeface="华文中宋" panose="02010600040101010101" charset="-122"/>
                <a:cs typeface="华文中宋" panose="02010600040101010101" charset="-122"/>
                <a:sym typeface="+mn-ea"/>
              </a:rPr>
              <a:t>十四大首次提出，21世纪初初步确立。</a:t>
            </a:r>
            <a:r>
              <a:rPr lang="zh-CN" altLang="en-US" sz="2800" kern="100">
                <a:latin typeface="华文中宋" panose="02010600040101010101" charset="-122"/>
                <a:ea typeface="华文中宋" panose="02010600040101010101" charset="-122"/>
                <a:cs typeface="华文中宋" panose="02010600040101010101" charset="-122"/>
                <a:sym typeface="+mn-ea"/>
              </a:rPr>
              <a:t>基本特征：从所有制层面来看，是以公有制为主，多种所有制并存；以实现共同富裕为目标；国家能够对市场经济的运行实行有力的宏观调控</a:t>
            </a:r>
            <a:endParaRPr lang="zh-CN" altLang="en-US" sz="28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endParaRPr lang="zh-CN" altLang="en-US" sz="2800" kern="100">
              <a:latin typeface="华文中宋" panose="02010600040101010101" charset="-122"/>
              <a:ea typeface="华文中宋" panose="02010600040101010101" charset="-122"/>
              <a:cs typeface="华文中宋" panose="02010600040101010101" charset="-122"/>
              <a:sym typeface="+mn-ea"/>
            </a:endParaRPr>
          </a:p>
        </p:txBody>
      </p:sp>
    </p:spTree>
  </p:cSld>
  <p:clrMapOvr>
    <a:masterClrMapping/>
  </p:clrMapOvr>
  <p:transition spd="slow">
    <p:wipe/>
  </p:transition>
  <p:timing/>
</p:sld>
</file>

<file path=ppt/slides/slide3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title=""/>
          <p:cNvSpPr txBox="1">
            <a:spLocks noGrp="1"/>
          </p:cNvSpPr>
          <p:nvPr>
            <p:ph idx="1"/>
          </p:nvPr>
        </p:nvSpPr>
        <p:spPr>
          <a:xfrm>
            <a:off x="93345" y="116840"/>
            <a:ext cx="11992610" cy="6537960"/>
          </a:xfrm>
          <a:noFill/>
          <a:ln>
            <a:noFill/>
            <a:prstDash val="dash"/>
          </a:ln>
        </p:spPr>
        <p:txBody>
          <a:bodyPr wrap="square" rtlCol="0" anchor="t">
            <a:noAutofit/>
          </a:bodyPr>
          <a:lstStyle/>
          <a:p>
            <a:pPr marL="0" lvl="0" algn="l">
              <a:lnSpc>
                <a:spcPct val="140000"/>
              </a:lnSpc>
              <a:spcBef>
                <a:spcPct val="0"/>
              </a:spcBef>
              <a:spcAft>
                <a:spcPct val="0"/>
              </a:spcAft>
              <a:buClrTx/>
              <a:buSzTx/>
              <a:buFontTx/>
              <a:buNone/>
            </a:pPr>
            <a:r>
              <a:rPr lang="zh-CN" altLang="en-US" sz="2500" kern="100">
                <a:solidFill>
                  <a:srgbClr val="FF0000"/>
                </a:solidFill>
                <a:latin typeface="华文中宋" panose="02010600040101010101" charset="-122"/>
                <a:ea typeface="华文中宋" panose="02010600040101010101" charset="-122"/>
                <a:cs typeface="华文中宋" panose="02010600040101010101" charset="-122"/>
                <a:sym typeface="+mn-ea"/>
              </a:rPr>
              <a:t>【一带一路</a:t>
            </a:r>
            <a:r>
              <a:rPr lang="zh-CN" altLang="en-US" sz="2500" kern="100">
                <a:solidFill>
                  <a:schemeClr val="tx1"/>
                </a:solidFill>
                <a:latin typeface="华文中宋" panose="02010600040101010101" charset="-122"/>
                <a:ea typeface="华文中宋" panose="02010600040101010101" charset="-122"/>
                <a:cs typeface="华文中宋" panose="02010600040101010101" charset="-122"/>
                <a:sym typeface="+mn-ea"/>
              </a:rPr>
              <a:t>】共建“丝绸之路经济带”和“21 世纪海上丝绸之路”倡议的简单表述。“一带一路”建设是顺应世界多极化、经济全球化、文化多样化、社会信息化潮流的倡议，旨在促进经济要素有序自由流动、资源高效配置和市场深度融合，推动沿线各国实现经济政策协调，开展更大范围、更高水平、更深层次的区域合作，共同打造开放、包容、均衡、普惠的区域经济合作架构。共建“一带一路”倡议的核心内涵，就是坚持共商、共建、共享原则，促进基础设施建设和互联互通，加强经济政策协调和发展战略对接，促进协调联动发展，实现共同繁荣，共同构建人类命运共同体。 </a:t>
            </a:r>
            <a:endParaRPr lang="zh-CN" altLang="en-US" sz="2500" kern="100">
              <a:solidFill>
                <a:schemeClr val="tx1"/>
              </a:solidFill>
              <a:latin typeface="华文中宋" panose="02010600040101010101" charset="-122"/>
              <a:ea typeface="华文中宋" panose="02010600040101010101" charset="-122"/>
              <a:cs typeface="华文中宋" panose="02010600040101010101" charset="-122"/>
              <a:sym typeface="+mn-ea"/>
            </a:endParaRPr>
          </a:p>
          <a:p>
            <a:pPr marL="0" lvl="0" algn="l">
              <a:lnSpc>
                <a:spcPct val="140000"/>
              </a:lnSpc>
              <a:spcBef>
                <a:spcPct val="0"/>
              </a:spcBef>
              <a:spcAft>
                <a:spcPct val="0"/>
              </a:spcAft>
              <a:buClrTx/>
              <a:buSzTx/>
              <a:buFontTx/>
              <a:buNone/>
            </a:pPr>
            <a:r>
              <a:rPr lang="zh-CN" altLang="en-US" sz="2500" kern="100">
                <a:solidFill>
                  <a:schemeClr val="tx1"/>
                </a:solidFill>
                <a:latin typeface="华文中宋" panose="02010600040101010101" charset="-122"/>
                <a:ea typeface="华文中宋" panose="02010600040101010101" charset="-122"/>
                <a:cs typeface="华文中宋" panose="02010600040101010101" charset="-122"/>
                <a:sym typeface="+mn-ea"/>
              </a:rPr>
              <a:t>【</a:t>
            </a:r>
            <a:r>
              <a:rPr lang="zh-CN" altLang="en-US" sz="2500" kern="100">
                <a:solidFill>
                  <a:srgbClr val="FF0000"/>
                </a:solidFill>
                <a:latin typeface="华文中宋" panose="02010600040101010101" charset="-122"/>
                <a:ea typeface="华文中宋" panose="02010600040101010101" charset="-122"/>
                <a:cs typeface="华文中宋" panose="02010600040101010101" charset="-122"/>
                <a:sym typeface="+mn-ea"/>
              </a:rPr>
              <a:t>人类命运共同体</a:t>
            </a:r>
            <a:r>
              <a:rPr lang="zh-CN" altLang="en-US" sz="2500" kern="100">
                <a:solidFill>
                  <a:schemeClr val="tx1"/>
                </a:solidFill>
                <a:latin typeface="华文中宋" panose="02010600040101010101" charset="-122"/>
                <a:ea typeface="华文中宋" panose="02010600040101010101" charset="-122"/>
                <a:cs typeface="华文中宋" panose="02010600040101010101" charset="-122"/>
                <a:sym typeface="+mn-ea"/>
              </a:rPr>
              <a:t>】中国国家主席习近平提出的各国相互依存、休戚与共的外交理念。是中国领导人对走和平发展道路、奉行合作共赢的开放战略、恪守维护世界和平、促进共同发展外交宗旨的承诺，包括共同、综合、合作、可持续的安全观，公平、开放、包容、共赢的发展观。双边命运共同体、周边命运共同体以及新型国际关系都是人类命运共同体的组成部分。</a:t>
            </a:r>
            <a:endParaRPr lang="zh-CN" altLang="en-US" sz="2500" kern="100">
              <a:solidFill>
                <a:schemeClr val="tx1"/>
              </a:solidFill>
              <a:latin typeface="华文中宋" panose="02010600040101010101" charset="-122"/>
              <a:ea typeface="华文中宋" panose="02010600040101010101" charset="-122"/>
              <a:cs typeface="华文中宋" panose="02010600040101010101" charset="-122"/>
              <a:sym typeface="+mn-ea"/>
            </a:endParaRPr>
          </a:p>
        </p:txBody>
      </p:sp>
    </p:spTree>
  </p:cSld>
  <p:clrMapOvr>
    <a:masterClrMapping/>
  </p:clrMapOvr>
  <p:transition spd="slow">
    <p:wipe/>
  </p:transition>
  <p:timing/>
</p:sld>
</file>

<file path=ppt/slides/slide4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文本框 3" title=""/>
          <p:cNvSpPr txBox="1"/>
          <p:nvPr/>
        </p:nvSpPr>
        <p:spPr>
          <a:xfrm>
            <a:off x="1621790" y="1268730"/>
            <a:ext cx="8947785" cy="3485515"/>
          </a:xfrm>
          <a:prstGeom prst="rect">
            <a:avLst/>
          </a:prstGeom>
          <a:noFill/>
          <a:ln>
            <a:noFill/>
            <a:prstDash val="dash"/>
          </a:ln>
        </p:spPr>
        <p:txBody>
          <a:bodyPr wrap="square" rtlCol="0" anchor="t">
            <a:noAutofit/>
          </a:bodyPr>
          <a:lstStyle/>
          <a:p>
            <a:pPr lvl="0" algn="l">
              <a:lnSpc>
                <a:spcPct val="140000"/>
              </a:lnSpc>
              <a:spcBef>
                <a:spcPct val="0"/>
              </a:spcBef>
              <a:spcAft>
                <a:spcPct val="0"/>
              </a:spcAft>
              <a:buClrTx/>
              <a:buSzTx/>
              <a:buFontTx/>
            </a:pPr>
            <a:endParaRPr lang="zh-CN" altLang="en-US" sz="2600" kern="100">
              <a:latin typeface="华文中宋" panose="02010600040101010101" charset="-122"/>
              <a:ea typeface="华文中宋" panose="02010600040101010101" charset="-122"/>
              <a:cs typeface="华文中宋" panose="02010600040101010101" charset="-122"/>
              <a:sym typeface="+mn-ea"/>
            </a:endParaRPr>
          </a:p>
        </p:txBody>
      </p:sp>
      <p:sp>
        <p:nvSpPr>
          <p:cNvPr id="2" name="文本框 1" title=""/>
          <p:cNvSpPr txBox="1"/>
          <p:nvPr/>
        </p:nvSpPr>
        <p:spPr>
          <a:xfrm>
            <a:off x="335280" y="260985"/>
            <a:ext cx="11055985" cy="2676525"/>
          </a:xfrm>
          <a:prstGeom prst="rect">
            <a:avLst/>
          </a:prstGeom>
          <a:noFill/>
          <a:ln>
            <a:noFill/>
            <a:prstDash val="dash"/>
          </a:ln>
        </p:spPr>
        <p:txBody>
          <a:bodyPr wrap="square" rtlCol="0" anchor="t">
            <a:noAutofit/>
          </a:bodyPr>
          <a:lstStyle/>
          <a:p>
            <a:pPr lvl="0" algn="l">
              <a:lnSpc>
                <a:spcPct val="140000"/>
              </a:lnSpc>
              <a:spcBef>
                <a:spcPct val="0"/>
              </a:spcBef>
              <a:spcAft>
                <a:spcPct val="0"/>
              </a:spcAft>
              <a:buClrTx/>
              <a:buSzTx/>
              <a:buFontTx/>
            </a:pPr>
            <a:r>
              <a:rPr lang="en-US" altLang="zh-CN" sz="2600" kern="100">
                <a:latin typeface="华文中宋" panose="02010600040101010101" charset="-122"/>
                <a:ea typeface="华文中宋" panose="02010600040101010101" charset="-122"/>
                <a:cs typeface="华文中宋" panose="02010600040101010101" charset="-122"/>
                <a:sym typeface="+mn-ea"/>
              </a:rPr>
              <a:t>1.</a:t>
            </a:r>
            <a:r>
              <a:rPr lang="zh-CN" altLang="en-US" sz="2600" kern="100">
                <a:latin typeface="华文中宋" panose="02010600040101010101" charset="-122"/>
                <a:ea typeface="华文中宋" panose="02010600040101010101" charset="-122"/>
                <a:cs typeface="华文中宋" panose="02010600040101010101" charset="-122"/>
                <a:sym typeface="+mn-ea"/>
              </a:rPr>
              <a:t>（2021·全国·高考真题）土改后，太行山区某农民要买一头驴，谈好价钱后，他表示要回家和妻子商量，理由是“我们村上好多人家都立下了新规矩，男的开支一斗米以上要得到女人的同意，女人开支二升米以上要得到男人的同意”。这件事可以反映出，当时解放区</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A．男尊女卑观念消亡	B．家庭成员经济地位发生变化</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C．按劳分配得到实施	D．传统的社会伦理秩序被颠覆</a:t>
            </a:r>
            <a:endParaRPr lang="zh-CN" altLang="en-US" sz="2600" kern="100">
              <a:latin typeface="华文中宋" panose="02010600040101010101" charset="-122"/>
              <a:ea typeface="华文中宋" panose="02010600040101010101" charset="-122"/>
              <a:cs typeface="华文中宋" panose="02010600040101010101" charset="-122"/>
              <a:sym typeface="+mn-ea"/>
            </a:endParaRPr>
          </a:p>
        </p:txBody>
      </p:sp>
      <p:sp>
        <p:nvSpPr>
          <p:cNvPr id="5" name="文本框 4" title=""/>
          <p:cNvSpPr txBox="1"/>
          <p:nvPr/>
        </p:nvSpPr>
        <p:spPr>
          <a:xfrm>
            <a:off x="8856345" y="1950085"/>
            <a:ext cx="701675" cy="1198880"/>
          </a:xfrm>
          <a:prstGeom prst="rect">
            <a:avLst/>
          </a:prstGeom>
          <a:noFill/>
        </p:spPr>
        <p:txBody>
          <a:bodyPr wrap="square" rtlCol="0">
            <a:spAutoFit/>
          </a:bodyPr>
          <a:lstStyle/>
          <a:p>
            <a:r>
              <a:rPr lang="en-US" altLang="zh-CN" sz="7200">
                <a:solidFill>
                  <a:srgbClr val="FF0000"/>
                </a:solidFill>
              </a:rPr>
              <a:t>B</a:t>
            </a:r>
            <a:endParaRPr lang="en-US" altLang="zh-CN" sz="7200">
              <a:solidFill>
                <a:srgbClr val="FF0000"/>
              </a:solidFill>
            </a:endParaRPr>
          </a:p>
        </p:txBody>
      </p:sp>
      <p:sp>
        <p:nvSpPr>
          <p:cNvPr id="3" name="文本框 2" title=""/>
          <p:cNvSpPr txBox="1"/>
          <p:nvPr/>
        </p:nvSpPr>
        <p:spPr>
          <a:xfrm>
            <a:off x="142875" y="3716655"/>
            <a:ext cx="11781790" cy="2914650"/>
          </a:xfrm>
          <a:prstGeom prst="rect">
            <a:avLst/>
          </a:prstGeom>
          <a:noFill/>
          <a:ln>
            <a:noFill/>
            <a:prstDash val="dash"/>
          </a:ln>
        </p:spPr>
        <p:txBody>
          <a:bodyPr wrap="square" rtlCol="0" anchor="t">
            <a:noAutofit/>
          </a:bodyPr>
          <a:lstStyle/>
          <a:p>
            <a:pPr lvl="0" algn="l">
              <a:lnSpc>
                <a:spcPct val="140000"/>
              </a:lnSpc>
              <a:spcBef>
                <a:spcPct val="0"/>
              </a:spcBef>
              <a:spcAft>
                <a:spcPct val="0"/>
              </a:spcAft>
              <a:buClrTx/>
              <a:buSzTx/>
              <a:buFontTx/>
            </a:pPr>
            <a:r>
              <a:rPr lang="en-US" altLang="zh-CN" sz="2600" kern="100">
                <a:latin typeface="华文中宋" panose="02010600040101010101" charset="-122"/>
                <a:ea typeface="华文中宋" panose="02010600040101010101" charset="-122"/>
                <a:cs typeface="华文中宋" panose="02010600040101010101" charset="-122"/>
                <a:sym typeface="+mn-ea"/>
              </a:rPr>
              <a:t>2.</a:t>
            </a:r>
            <a:r>
              <a:rPr lang="zh-CN" altLang="en-US" sz="2600" kern="100">
                <a:latin typeface="华文中宋" panose="02010600040101010101" charset="-122"/>
                <a:ea typeface="华文中宋" panose="02010600040101010101" charset="-122"/>
                <a:cs typeface="华文中宋" panose="02010600040101010101" charset="-122"/>
                <a:sym typeface="+mn-ea"/>
              </a:rPr>
              <a:t>（2023·重庆·统考模拟预测）中华苏维埃工农兵第一次全国代表大会通过的《中国工农红军优待条例》规定：“凡红军战士，家在白色区域的，以及新由白军中过来的，则在苏区内分得公田，由当地政府派人代耕。”该举措旨在（   ）</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A．推动根据地农业生产发展	B．适应民族斗争的现实需要</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C．废除封建地主土地所有制	D．壮大军队巩固根据地政权</a:t>
            </a:r>
            <a:endParaRPr lang="zh-CN" altLang="en-US" sz="2600" kern="100">
              <a:latin typeface="华文中宋" panose="02010600040101010101" charset="-122"/>
              <a:ea typeface="华文中宋" panose="02010600040101010101" charset="-122"/>
              <a:cs typeface="华文中宋" panose="02010600040101010101" charset="-122"/>
              <a:sym typeface="+mn-ea"/>
            </a:endParaRPr>
          </a:p>
        </p:txBody>
      </p:sp>
      <p:sp>
        <p:nvSpPr>
          <p:cNvPr id="6" name="文本框 5" title=""/>
          <p:cNvSpPr txBox="1"/>
          <p:nvPr/>
        </p:nvSpPr>
        <p:spPr>
          <a:xfrm>
            <a:off x="10488930" y="5156835"/>
            <a:ext cx="701675" cy="1198880"/>
          </a:xfrm>
          <a:prstGeom prst="rect">
            <a:avLst/>
          </a:prstGeom>
          <a:noFill/>
        </p:spPr>
        <p:txBody>
          <a:bodyPr wrap="square" rtlCol="0">
            <a:spAutoFit/>
          </a:bodyPr>
          <a:lstStyle/>
          <a:p>
            <a:r>
              <a:rPr lang="en-US" altLang="zh-CN" sz="7200">
                <a:solidFill>
                  <a:srgbClr val="FF0000"/>
                </a:solidFill>
              </a:rPr>
              <a:t>D</a:t>
            </a:r>
            <a:endParaRPr lang="en-US" altLang="zh-CN" sz="7200">
              <a:solidFill>
                <a:srgbClr val="FF0000"/>
              </a:solidFill>
            </a:endParaRPr>
          </a:p>
        </p:txBody>
      </p:sp>
      <p:pic>
        <p:nvPicPr>
          <p:cNvPr id="7" name="Picture 7"/>
          <p:cNvPicPr>
            <a:picLocks noChangeAspect="1"/>
          </p:cNvPicPr>
          <p:nvPr/>
        </p:nvPicPr>
        <p:blipFill>
          <a:blip r:embed="rId2"/>
          <a:stretch>
            <a:fillRect/>
          </a:stretch>
        </p:blipFill>
        <p:spPr>
          <a:xfrm flipH="1">
            <a:off x="12649200" y="11264900"/>
            <a:ext cx="0" cy="0"/>
          </a:xfrm>
          <a:prstGeom prst="rect">
            <a:avLst/>
          </a:prstGeom>
          <a:ln>
            <a:noFill/>
          </a:ln>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文本框 3" title=""/>
          <p:cNvSpPr txBox="1"/>
          <p:nvPr/>
        </p:nvSpPr>
        <p:spPr>
          <a:xfrm>
            <a:off x="1621790" y="1268730"/>
            <a:ext cx="8947785" cy="3485515"/>
          </a:xfrm>
          <a:prstGeom prst="rect">
            <a:avLst/>
          </a:prstGeom>
          <a:noFill/>
          <a:ln>
            <a:noFill/>
            <a:prstDash val="dash"/>
          </a:ln>
        </p:spPr>
        <p:txBody>
          <a:bodyPr wrap="square" rtlCol="0" anchor="t">
            <a:noAutofit/>
          </a:bodyPr>
          <a:lstStyle/>
          <a:p>
            <a:pPr lvl="0" algn="l">
              <a:lnSpc>
                <a:spcPct val="140000"/>
              </a:lnSpc>
              <a:spcBef>
                <a:spcPct val="0"/>
              </a:spcBef>
              <a:spcAft>
                <a:spcPct val="0"/>
              </a:spcAft>
              <a:buClrTx/>
              <a:buSzTx/>
              <a:buFontTx/>
            </a:pPr>
            <a:endParaRPr lang="zh-CN" altLang="en-US" sz="2600" kern="100">
              <a:latin typeface="华文中宋" panose="02010600040101010101" charset="-122"/>
              <a:ea typeface="华文中宋" panose="02010600040101010101" charset="-122"/>
              <a:cs typeface="华文中宋" panose="02010600040101010101" charset="-122"/>
              <a:sym typeface="+mn-ea"/>
            </a:endParaRPr>
          </a:p>
        </p:txBody>
      </p:sp>
      <p:sp>
        <p:nvSpPr>
          <p:cNvPr id="2" name="文本框 1" title=""/>
          <p:cNvSpPr txBox="1"/>
          <p:nvPr/>
        </p:nvSpPr>
        <p:spPr>
          <a:xfrm>
            <a:off x="109220" y="188595"/>
            <a:ext cx="11920855" cy="2376805"/>
          </a:xfrm>
          <a:prstGeom prst="rect">
            <a:avLst/>
          </a:prstGeom>
          <a:noFill/>
          <a:ln>
            <a:noFill/>
            <a:prstDash val="dash"/>
          </a:ln>
        </p:spPr>
        <p:txBody>
          <a:bodyPr wrap="square" rtlCol="0" anchor="t">
            <a:noAutofit/>
          </a:bodyPr>
          <a:lstStyle/>
          <a:p>
            <a:pPr lvl="0" algn="l">
              <a:lnSpc>
                <a:spcPct val="140000"/>
              </a:lnSpc>
              <a:spcBef>
                <a:spcPct val="0"/>
              </a:spcBef>
              <a:spcAft>
                <a:spcPct val="0"/>
              </a:spcAft>
              <a:buClrTx/>
              <a:buSzTx/>
              <a:buFontTx/>
            </a:pPr>
            <a:r>
              <a:rPr lang="en-US" altLang="zh-CN" sz="2600" kern="100">
                <a:latin typeface="华文中宋" panose="02010600040101010101" charset="-122"/>
                <a:ea typeface="华文中宋" panose="02010600040101010101" charset="-122"/>
                <a:cs typeface="华文中宋" panose="02010600040101010101" charset="-122"/>
                <a:sym typeface="+mn-ea"/>
              </a:rPr>
              <a:t>3.</a:t>
            </a:r>
            <a:r>
              <a:rPr lang="zh-CN" altLang="en-US" sz="2600" kern="100">
                <a:latin typeface="华文中宋" panose="02010600040101010101" charset="-122"/>
                <a:ea typeface="华文中宋" panose="02010600040101010101" charset="-122"/>
                <a:cs typeface="华文中宋" panose="02010600040101010101" charset="-122"/>
                <a:sym typeface="+mn-ea"/>
              </a:rPr>
              <a:t>（2021·辽宁·统考高考真题）1933年8月，毛泽东在一份报告中指出，中央苏区各地“忽视经济建设的重要性”“没有把经济建设这个任务宣传到广大群众中去”。他强调必须注意经济工作，要在苏区“普遍建设谷仓，建设备荒仓”“巩固金融，发展贸易”。此时强调经济工作意在</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A．进行经济结构调整	B．提高防灾抗灾能力</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C．推动工作重心转移	D．为军事斗争做准备</a:t>
            </a:r>
            <a:endParaRPr lang="zh-CN" altLang="en-US" sz="2600" kern="100">
              <a:latin typeface="华文中宋" panose="02010600040101010101" charset="-122"/>
              <a:ea typeface="华文中宋" panose="02010600040101010101" charset="-122"/>
              <a:cs typeface="华文中宋" panose="02010600040101010101" charset="-122"/>
              <a:sym typeface="+mn-ea"/>
            </a:endParaRPr>
          </a:p>
        </p:txBody>
      </p:sp>
      <p:sp>
        <p:nvSpPr>
          <p:cNvPr id="5" name="文本框 4" title=""/>
          <p:cNvSpPr txBox="1"/>
          <p:nvPr/>
        </p:nvSpPr>
        <p:spPr>
          <a:xfrm>
            <a:off x="8856345" y="1950085"/>
            <a:ext cx="701675" cy="1198880"/>
          </a:xfrm>
          <a:prstGeom prst="rect">
            <a:avLst/>
          </a:prstGeom>
          <a:noFill/>
        </p:spPr>
        <p:txBody>
          <a:bodyPr wrap="square" rtlCol="0">
            <a:spAutoFit/>
          </a:bodyPr>
          <a:lstStyle/>
          <a:p>
            <a:r>
              <a:rPr lang="en-US" altLang="zh-CN" sz="7200">
                <a:solidFill>
                  <a:srgbClr val="FF0000"/>
                </a:solidFill>
              </a:rPr>
              <a:t>D</a:t>
            </a:r>
            <a:endParaRPr lang="en-US" altLang="zh-CN" sz="7200">
              <a:solidFill>
                <a:srgbClr val="FF0000"/>
              </a:solidFill>
            </a:endParaRPr>
          </a:p>
        </p:txBody>
      </p:sp>
      <p:sp>
        <p:nvSpPr>
          <p:cNvPr id="3" name="文本框 2" title=""/>
          <p:cNvSpPr txBox="1"/>
          <p:nvPr/>
        </p:nvSpPr>
        <p:spPr>
          <a:xfrm>
            <a:off x="479425" y="3841750"/>
            <a:ext cx="11143615" cy="2676525"/>
          </a:xfrm>
          <a:prstGeom prst="rect">
            <a:avLst/>
          </a:prstGeom>
          <a:noFill/>
          <a:ln>
            <a:noFill/>
            <a:prstDash val="dash"/>
          </a:ln>
        </p:spPr>
        <p:txBody>
          <a:bodyPr wrap="square" rtlCol="0" anchor="t">
            <a:noAutofit/>
          </a:bodyPr>
          <a:lstStyle/>
          <a:p>
            <a:pPr lvl="0" algn="l">
              <a:lnSpc>
                <a:spcPct val="140000"/>
              </a:lnSpc>
              <a:spcBef>
                <a:spcPct val="0"/>
              </a:spcBef>
              <a:spcAft>
                <a:spcPct val="0"/>
              </a:spcAft>
              <a:buClrTx/>
              <a:buSzTx/>
              <a:buFontTx/>
            </a:pPr>
            <a:r>
              <a:rPr lang="en-US" altLang="zh-CN" sz="2600" kern="100">
                <a:latin typeface="华文中宋" panose="02010600040101010101" charset="-122"/>
                <a:ea typeface="华文中宋" panose="02010600040101010101" charset="-122"/>
                <a:cs typeface="华文中宋" panose="02010600040101010101" charset="-122"/>
                <a:sym typeface="+mn-ea"/>
              </a:rPr>
              <a:t>4.</a:t>
            </a:r>
            <a:r>
              <a:rPr lang="zh-CN" altLang="en-US" sz="2600" kern="100">
                <a:latin typeface="华文中宋" panose="02010600040101010101" charset="-122"/>
                <a:ea typeface="华文中宋" panose="02010600040101010101" charset="-122"/>
                <a:cs typeface="华文中宋" panose="02010600040101010101" charset="-122"/>
                <a:sym typeface="+mn-ea"/>
              </a:rPr>
              <a:t>（2022·广东·高考真题）1946年6月，中共中央致电各军区负责人说：“观察近日形势，蒋介石准备大打，恐难挽回。我军必须战胜蒋军进攻，争取和平前途。”因此中共中央向解放区军民发出的号召是：</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A．“武装自卫” 	B．“向敌后发展”	</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C． “救亡图存”	D． “解放全中国”</a:t>
            </a:r>
            <a:endParaRPr lang="zh-CN" altLang="en-US" sz="2600" kern="100">
              <a:latin typeface="华文中宋" panose="02010600040101010101" charset="-122"/>
              <a:ea typeface="华文中宋" panose="02010600040101010101" charset="-122"/>
              <a:cs typeface="华文中宋" panose="02010600040101010101" charset="-122"/>
              <a:sym typeface="+mn-ea"/>
            </a:endParaRPr>
          </a:p>
        </p:txBody>
      </p:sp>
      <p:sp>
        <p:nvSpPr>
          <p:cNvPr id="6" name="文本框 5" title=""/>
          <p:cNvSpPr txBox="1"/>
          <p:nvPr/>
        </p:nvSpPr>
        <p:spPr>
          <a:xfrm>
            <a:off x="9768840" y="5012690"/>
            <a:ext cx="701675" cy="1198880"/>
          </a:xfrm>
          <a:prstGeom prst="rect">
            <a:avLst/>
          </a:prstGeom>
          <a:noFill/>
        </p:spPr>
        <p:txBody>
          <a:bodyPr wrap="square" rtlCol="0">
            <a:spAutoFit/>
          </a:bodyPr>
          <a:lstStyle/>
          <a:p>
            <a:r>
              <a:rPr lang="en-US" altLang="zh-CN" sz="7200">
                <a:solidFill>
                  <a:srgbClr val="FF0000"/>
                </a:solidFill>
              </a:rPr>
              <a:t>A</a:t>
            </a:r>
            <a:endParaRPr lang="en-US" altLang="zh-CN" sz="7200">
              <a:solidFill>
                <a:srgbClr val="FF0000"/>
              </a:solidFill>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文本框 3" title=""/>
          <p:cNvSpPr txBox="1"/>
          <p:nvPr/>
        </p:nvSpPr>
        <p:spPr>
          <a:xfrm>
            <a:off x="119380" y="188595"/>
            <a:ext cx="11762105" cy="5666105"/>
          </a:xfrm>
          <a:prstGeom prst="rect">
            <a:avLst/>
          </a:prstGeom>
          <a:noFill/>
          <a:ln>
            <a:noFill/>
            <a:prstDash val="dash"/>
          </a:ln>
        </p:spPr>
        <p:txBody>
          <a:bodyPr wrap="square" rtlCol="0" anchor="t">
            <a:noAutofit/>
          </a:bodyPr>
          <a:lstStyle/>
          <a:p>
            <a:pPr lvl="0" algn="l">
              <a:lnSpc>
                <a:spcPct val="130000"/>
              </a:lnSpc>
              <a:spcBef>
                <a:spcPct val="0"/>
              </a:spcBef>
              <a:spcAft>
                <a:spcPct val="0"/>
              </a:spcAft>
              <a:buClrTx/>
              <a:buSzTx/>
              <a:buFontTx/>
            </a:pPr>
            <a:r>
              <a:rPr lang="en-US" altLang="zh-CN" sz="2600" kern="100">
                <a:latin typeface="华文中宋" panose="02010600040101010101" charset="-122"/>
                <a:ea typeface="华文中宋" panose="02010600040101010101" charset="-122"/>
                <a:cs typeface="华文中宋" panose="02010600040101010101" charset="-122"/>
                <a:sym typeface="+mn-ea"/>
              </a:rPr>
              <a:t>5.</a:t>
            </a:r>
            <a:r>
              <a:rPr lang="zh-CN" altLang="en-US" sz="2600" kern="100">
                <a:latin typeface="华文中宋" panose="02010600040101010101" charset="-122"/>
                <a:ea typeface="华文中宋" panose="02010600040101010101" charset="-122"/>
                <a:cs typeface="华文中宋" panose="02010600040101010101" charset="-122"/>
                <a:sym typeface="+mn-ea"/>
              </a:rPr>
              <a:t>（</a:t>
            </a:r>
            <a:r>
              <a:rPr lang="en-US" altLang="zh-CN" sz="2600" kern="100">
                <a:latin typeface="华文中宋" panose="02010600040101010101" charset="-122"/>
                <a:ea typeface="华文中宋" panose="02010600040101010101" charset="-122"/>
                <a:cs typeface="华文中宋" panose="02010600040101010101" charset="-122"/>
                <a:sym typeface="+mn-ea"/>
              </a:rPr>
              <a:t>2021·</a:t>
            </a:r>
            <a:r>
              <a:rPr lang="zh-CN" altLang="en-US" sz="2600" kern="100">
                <a:latin typeface="华文中宋" panose="02010600040101010101" charset="-122"/>
                <a:ea typeface="华文中宋" panose="02010600040101010101" charset="-122"/>
                <a:cs typeface="华文中宋" panose="02010600040101010101" charset="-122"/>
                <a:sym typeface="+mn-ea"/>
              </a:rPr>
              <a:t>河北</a:t>
            </a:r>
            <a:r>
              <a:rPr lang="en-US" altLang="zh-CN" sz="2600" kern="100">
                <a:latin typeface="华文中宋" panose="02010600040101010101" charset="-122"/>
                <a:ea typeface="华文中宋" panose="02010600040101010101" charset="-122"/>
                <a:cs typeface="华文中宋" panose="02010600040101010101" charset="-122"/>
                <a:sym typeface="+mn-ea"/>
              </a:rPr>
              <a:t>·</a:t>
            </a:r>
            <a:r>
              <a:rPr lang="zh-CN" altLang="en-US" sz="2600" kern="100">
                <a:latin typeface="华文中宋" panose="02010600040101010101" charset="-122"/>
                <a:ea typeface="华文中宋" panose="02010600040101010101" charset="-122"/>
                <a:cs typeface="华文中宋" panose="02010600040101010101" charset="-122"/>
                <a:sym typeface="+mn-ea"/>
              </a:rPr>
              <a:t>统考高考真题）下表为中共中央及相关组织颁发的部分文件。这些文件集中反映了，中国共产党</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30000"/>
              </a:lnSpc>
              <a:spcBef>
                <a:spcPct val="0"/>
              </a:spcBef>
              <a:spcAft>
                <a:spcPct val="0"/>
              </a:spcAft>
              <a:buClrTx/>
              <a:buSzTx/>
              <a:buFontTx/>
            </a:pP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30000"/>
              </a:lnSpc>
              <a:spcBef>
                <a:spcPct val="0"/>
              </a:spcBef>
              <a:spcAft>
                <a:spcPct val="0"/>
              </a:spcAft>
              <a:buClrTx/>
              <a:buSzTx/>
              <a:buFontTx/>
            </a:pP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30000"/>
              </a:lnSpc>
              <a:spcBef>
                <a:spcPct val="0"/>
              </a:spcBef>
              <a:spcAft>
                <a:spcPct val="0"/>
              </a:spcAft>
              <a:buClrTx/>
              <a:buSzTx/>
              <a:buFontTx/>
            </a:pP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30000"/>
              </a:lnSpc>
              <a:spcBef>
                <a:spcPct val="0"/>
              </a:spcBef>
              <a:spcAft>
                <a:spcPct val="0"/>
              </a:spcAft>
              <a:buClrTx/>
              <a:buSzTx/>
              <a:buFontTx/>
            </a:pP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30000"/>
              </a:lnSpc>
              <a:spcBef>
                <a:spcPct val="0"/>
              </a:spcBef>
              <a:spcAft>
                <a:spcPct val="0"/>
              </a:spcAft>
              <a:buClrTx/>
              <a:buSzTx/>
              <a:buFontTx/>
            </a:pP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30000"/>
              </a:lnSpc>
              <a:spcBef>
                <a:spcPct val="0"/>
              </a:spcBef>
              <a:spcAft>
                <a:spcPct val="0"/>
              </a:spcAft>
              <a:buClrTx/>
              <a:buSzTx/>
              <a:buFontTx/>
              <a:buNone/>
            </a:pP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30000"/>
              </a:lnSpc>
              <a:spcBef>
                <a:spcPct val="0"/>
              </a:spcBef>
              <a:spcAft>
                <a:spcPct val="0"/>
              </a:spcAft>
              <a:buClrTx/>
              <a:buSzTx/>
              <a:buFontTx/>
            </a:pP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30000"/>
              </a:lnSpc>
              <a:spcBef>
                <a:spcPct val="0"/>
              </a:spcBef>
              <a:spcAft>
                <a:spcPct val="0"/>
              </a:spcAft>
              <a:buClrTx/>
              <a:buSzTx/>
              <a:buFontTx/>
            </a:pP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30000"/>
              </a:lnSpc>
              <a:spcBef>
                <a:spcPct val="0"/>
              </a:spcBef>
              <a:spcAft>
                <a:spcPct val="0"/>
              </a:spcAft>
              <a:buClrTx/>
              <a:buSzTx/>
              <a:buFontTx/>
            </a:pPr>
            <a:r>
              <a:rPr lang="en-US" altLang="zh-CN" sz="2600" kern="100">
                <a:latin typeface="华文中宋" panose="02010600040101010101" charset="-122"/>
                <a:ea typeface="华文中宋" panose="02010600040101010101" charset="-122"/>
                <a:cs typeface="华文中宋" panose="02010600040101010101" charset="-122"/>
                <a:sym typeface="+mn-ea"/>
              </a:rPr>
              <a:t>A</a:t>
            </a:r>
            <a:r>
              <a:rPr lang="zh-CN" altLang="en-US" sz="2600" kern="100">
                <a:latin typeface="华文中宋" panose="02010600040101010101" charset="-122"/>
                <a:ea typeface="华文中宋" panose="02010600040101010101" charset="-122"/>
                <a:cs typeface="华文中宋" panose="02010600040101010101" charset="-122"/>
                <a:sym typeface="+mn-ea"/>
              </a:rPr>
              <a:t>．完成革命中心转移</a:t>
            </a:r>
            <a:r>
              <a:rPr lang="en-US" altLang="zh-CN" sz="2600" kern="100">
                <a:latin typeface="华文中宋" panose="02010600040101010101" charset="-122"/>
                <a:ea typeface="华文中宋" panose="02010600040101010101" charset="-122"/>
                <a:cs typeface="华文中宋" panose="02010600040101010101" charset="-122"/>
                <a:sym typeface="+mn-ea"/>
              </a:rPr>
              <a:t>	                 B</a:t>
            </a:r>
            <a:r>
              <a:rPr lang="zh-CN" altLang="en-US" sz="2600" kern="100">
                <a:latin typeface="华文中宋" panose="02010600040101010101" charset="-122"/>
                <a:ea typeface="华文中宋" panose="02010600040101010101" charset="-122"/>
                <a:cs typeface="华文中宋" panose="02010600040101010101" charset="-122"/>
                <a:sym typeface="+mn-ea"/>
              </a:rPr>
              <a:t>．高度重视群众工作</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30000"/>
              </a:lnSpc>
              <a:spcBef>
                <a:spcPct val="0"/>
              </a:spcBef>
              <a:spcAft>
                <a:spcPct val="0"/>
              </a:spcAft>
              <a:buClrTx/>
              <a:buSzTx/>
              <a:buFontTx/>
            </a:pPr>
            <a:r>
              <a:rPr lang="en-US" altLang="zh-CN" sz="2600" kern="100">
                <a:latin typeface="华文中宋" panose="02010600040101010101" charset="-122"/>
                <a:ea typeface="华文中宋" panose="02010600040101010101" charset="-122"/>
                <a:cs typeface="华文中宋" panose="02010600040101010101" charset="-122"/>
                <a:sym typeface="+mn-ea"/>
              </a:rPr>
              <a:t>C</a:t>
            </a:r>
            <a:r>
              <a:rPr lang="zh-CN" altLang="en-US" sz="2600" kern="100">
                <a:latin typeface="华文中宋" panose="02010600040101010101" charset="-122"/>
                <a:ea typeface="华文中宋" panose="02010600040101010101" charset="-122"/>
                <a:cs typeface="华文中宋" panose="02010600040101010101" charset="-122"/>
                <a:sym typeface="+mn-ea"/>
              </a:rPr>
              <a:t>．将武装斗争与土地革命相结合</a:t>
            </a:r>
            <a:r>
              <a:rPr lang="en-US" altLang="zh-CN" sz="2600" kern="100">
                <a:latin typeface="华文中宋" panose="02010600040101010101" charset="-122"/>
                <a:ea typeface="华文中宋" panose="02010600040101010101" charset="-122"/>
                <a:cs typeface="华文中宋" panose="02010600040101010101" charset="-122"/>
                <a:sym typeface="+mn-ea"/>
              </a:rPr>
              <a:t>	D</a:t>
            </a:r>
            <a:r>
              <a:rPr lang="zh-CN" altLang="en-US" sz="2600" kern="100">
                <a:latin typeface="华文中宋" panose="02010600040101010101" charset="-122"/>
                <a:ea typeface="华文中宋" panose="02010600040101010101" charset="-122"/>
                <a:cs typeface="华文中宋" panose="02010600040101010101" charset="-122"/>
                <a:sym typeface="+mn-ea"/>
              </a:rPr>
              <a:t>．倡导革命统一战线</a:t>
            </a:r>
            <a:endParaRPr lang="zh-CN" altLang="en-US" sz="2600" kern="100">
              <a:latin typeface="华文中宋" panose="02010600040101010101" charset="-122"/>
              <a:ea typeface="华文中宋" panose="02010600040101010101" charset="-122"/>
              <a:cs typeface="华文中宋" panose="02010600040101010101" charset="-122"/>
              <a:sym typeface="+mn-ea"/>
            </a:endParaRPr>
          </a:p>
        </p:txBody>
      </p:sp>
      <p:graphicFrame>
        <p:nvGraphicFramePr>
          <p:cNvPr id="3" name="表格 2" title=""/>
          <p:cNvGraphicFramePr>
            <a:graphicFrameLocks noGrp="1"/>
          </p:cNvGraphicFramePr>
          <p:nvPr>
            <p:custDataLst>
              <p:tags r:id="rId2"/>
            </p:custDataLst>
          </p:nvPr>
        </p:nvGraphicFramePr>
        <p:xfrm>
          <a:off x="262890" y="1268730"/>
          <a:ext cx="11474450" cy="3768090"/>
        </p:xfrm>
        <a:graphic>
          <a:graphicData uri="http://schemas.openxmlformats.org/drawingml/2006/table">
            <a:tbl>
              <a:tblPr/>
              <a:tblGrid>
                <a:gridCol w="2039620"/>
                <a:gridCol w="9434830"/>
              </a:tblGrid>
              <a:tr h="1192530">
                <a:tc>
                  <a:txBody>
                    <a:bodyPr vert="horz" wrap="square"/>
                    <a:lstStyle/>
                    <a:p>
                      <a:pPr marL="0" indent="0" algn="l">
                        <a:lnSpc>
                          <a:spcPct val="150000"/>
                        </a:lnSpc>
                        <a:spcBef>
                          <a:spcPct val="0"/>
                        </a:spcBef>
                        <a:spcAft>
                          <a:spcPct val="0"/>
                        </a:spcAft>
                      </a:pPr>
                      <a:r>
                        <a:rPr lang="zh-CN" altLang="en-US" sz="2400" kern="100">
                          <a:latin typeface="华文中宋" panose="02010600040101010101" charset="-122"/>
                          <a:ea typeface="华文中宋" panose="02010600040101010101" charset="-122"/>
                          <a:cs typeface="华文中宋" panose="02010600040101010101" charset="-122"/>
                        </a:rPr>
                        <a:t>1935年1月</a:t>
                      </a:r>
                      <a:endParaRPr lang="zh-CN" altLang="en-US" sz="2400" kern="100">
                        <a:latin typeface="华文中宋" panose="02010600040101010101" charset="-122"/>
                        <a:ea typeface="华文中宋" panose="02010600040101010101" charset="-122"/>
                        <a:cs typeface="华文中宋" panose="02010600040101010101" charset="-122"/>
                      </a:endParaRPr>
                    </a:p>
                  </a:txBody>
                  <a:tcPr marL="76200" marR="76200" marT="47625" marB="47625"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noFill/>
                  </a:tcPr>
                </a:tc>
                <a:tc>
                  <a:txBody>
                    <a:bodyPr vert="horz" wrap="square"/>
                    <a:lstStyle/>
                    <a:p>
                      <a:pPr marL="0" indent="0" algn="l">
                        <a:lnSpc>
                          <a:spcPct val="150000"/>
                        </a:lnSpc>
                        <a:spcBef>
                          <a:spcPct val="0"/>
                        </a:spcBef>
                        <a:spcAft>
                          <a:spcPct val="0"/>
                        </a:spcAft>
                      </a:pPr>
                      <a:r>
                        <a:rPr lang="zh-CN" altLang="en-US" sz="2400" kern="100">
                          <a:latin typeface="华文中宋" panose="02010600040101010101" charset="-122"/>
                          <a:ea typeface="华文中宋" panose="02010600040101010101" charset="-122"/>
                          <a:cs typeface="华文中宋" panose="02010600040101010101" charset="-122"/>
                        </a:rPr>
                        <a:t>《关于进遵义城的口号和八项注意通令》《关于争取少数民族的指示》《总政治部关于地方工作的指示信》</a:t>
                      </a:r>
                      <a:endParaRPr lang="zh-CN" altLang="en-US" sz="2400" kern="100">
                        <a:latin typeface="华文中宋" panose="02010600040101010101" charset="-122"/>
                        <a:ea typeface="华文中宋" panose="02010600040101010101" charset="-122"/>
                        <a:cs typeface="华文中宋" panose="02010600040101010101" charset="-122"/>
                      </a:endParaRPr>
                    </a:p>
                  </a:txBody>
                  <a:tcPr marL="76200" marR="76200" marT="47625" marB="47625"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noFill/>
                  </a:tcPr>
                </a:tc>
              </a:tr>
              <a:tr h="643890">
                <a:tc>
                  <a:txBody>
                    <a:bodyPr vert="horz" wrap="square"/>
                    <a:lstStyle/>
                    <a:p>
                      <a:pPr marL="0" indent="0" algn="l">
                        <a:lnSpc>
                          <a:spcPct val="150000"/>
                        </a:lnSpc>
                        <a:spcBef>
                          <a:spcPct val="0"/>
                        </a:spcBef>
                        <a:spcAft>
                          <a:spcPct val="0"/>
                        </a:spcAft>
                      </a:pPr>
                      <a:r>
                        <a:rPr lang="zh-CN" altLang="en-US" sz="2400" kern="100">
                          <a:latin typeface="华文中宋" panose="02010600040101010101" charset="-122"/>
                          <a:ea typeface="华文中宋" panose="02010600040101010101" charset="-122"/>
                          <a:cs typeface="华文中宋" panose="02010600040101010101" charset="-122"/>
                        </a:rPr>
                        <a:t>1935年8月</a:t>
                      </a:r>
                      <a:endParaRPr lang="zh-CN" altLang="en-US" sz="2400" kern="100">
                        <a:latin typeface="华文中宋" panose="02010600040101010101" charset="-122"/>
                        <a:ea typeface="华文中宋" panose="02010600040101010101" charset="-122"/>
                        <a:cs typeface="华文中宋" panose="02010600040101010101" charset="-122"/>
                      </a:endParaRPr>
                    </a:p>
                  </a:txBody>
                  <a:tcPr marL="76200" marR="76200" marT="47625" marB="47625"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noFill/>
                  </a:tcPr>
                </a:tc>
                <a:tc>
                  <a:txBody>
                    <a:bodyPr vert="horz" wrap="square"/>
                    <a:lstStyle/>
                    <a:p>
                      <a:pPr marL="0" indent="0" algn="l">
                        <a:lnSpc>
                          <a:spcPct val="150000"/>
                        </a:lnSpc>
                        <a:spcBef>
                          <a:spcPct val="0"/>
                        </a:spcBef>
                        <a:spcAft>
                          <a:spcPct val="0"/>
                        </a:spcAft>
                      </a:pPr>
                      <a:r>
                        <a:rPr lang="zh-CN" altLang="en-US" sz="2400" kern="100">
                          <a:latin typeface="华文中宋" panose="02010600040101010101" charset="-122"/>
                          <a:ea typeface="华文中宋" panose="02010600040101010101" charset="-122"/>
                          <a:cs typeface="华文中宋" panose="02010600040101010101" charset="-122"/>
                        </a:rPr>
                        <a:t>《中国苏维埃政府、中国共产党中央为抗日救国告全体同胞书》</a:t>
                      </a:r>
                      <a:endParaRPr lang="zh-CN" altLang="en-US" sz="2400" kern="100">
                        <a:latin typeface="华文中宋" panose="02010600040101010101" charset="-122"/>
                        <a:ea typeface="华文中宋" panose="02010600040101010101" charset="-122"/>
                        <a:cs typeface="华文中宋" panose="02010600040101010101" charset="-122"/>
                      </a:endParaRPr>
                    </a:p>
                  </a:txBody>
                  <a:tcPr marL="76200" marR="76200" marT="47625" marB="47625"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noFill/>
                  </a:tcPr>
                </a:tc>
              </a:tr>
              <a:tr h="643890">
                <a:tc>
                  <a:txBody>
                    <a:bodyPr vert="horz" wrap="square"/>
                    <a:lstStyle/>
                    <a:p>
                      <a:pPr marL="0" indent="0" algn="l">
                        <a:lnSpc>
                          <a:spcPct val="150000"/>
                        </a:lnSpc>
                        <a:spcBef>
                          <a:spcPct val="0"/>
                        </a:spcBef>
                        <a:spcAft>
                          <a:spcPct val="0"/>
                        </a:spcAft>
                      </a:pPr>
                      <a:r>
                        <a:rPr lang="zh-CN" altLang="en-US" sz="2400" kern="100">
                          <a:latin typeface="华文中宋" panose="02010600040101010101" charset="-122"/>
                          <a:ea typeface="华文中宋" panose="02010600040101010101" charset="-122"/>
                          <a:cs typeface="华文中宋" panose="02010600040101010101" charset="-122"/>
                        </a:rPr>
                        <a:t>1935年11月</a:t>
                      </a:r>
                      <a:endParaRPr lang="zh-CN" altLang="en-US" sz="2400" kern="100">
                        <a:latin typeface="华文中宋" panose="02010600040101010101" charset="-122"/>
                        <a:ea typeface="华文中宋" panose="02010600040101010101" charset="-122"/>
                        <a:cs typeface="华文中宋" panose="02010600040101010101" charset="-122"/>
                      </a:endParaRPr>
                    </a:p>
                  </a:txBody>
                  <a:tcPr marL="76200" marR="76200" marT="47625" marB="47625"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noFill/>
                  </a:tcPr>
                </a:tc>
                <a:tc>
                  <a:txBody>
                    <a:bodyPr vert="horz" wrap="square"/>
                    <a:lstStyle/>
                    <a:p>
                      <a:pPr marL="0" indent="0" algn="l">
                        <a:lnSpc>
                          <a:spcPct val="150000"/>
                        </a:lnSpc>
                        <a:spcBef>
                          <a:spcPct val="0"/>
                        </a:spcBef>
                        <a:spcAft>
                          <a:spcPct val="0"/>
                        </a:spcAft>
                      </a:pPr>
                      <a:r>
                        <a:rPr lang="zh-CN" altLang="en-US" sz="2400" kern="100">
                          <a:latin typeface="华文中宋" panose="02010600040101010101" charset="-122"/>
                          <a:ea typeface="华文中宋" panose="02010600040101010101" charset="-122"/>
                          <a:cs typeface="华文中宋" panose="02010600040101010101" charset="-122"/>
                        </a:rPr>
                        <a:t>《中央关于发展陕甘游击战争的决定》</a:t>
                      </a:r>
                      <a:endParaRPr lang="zh-CN" altLang="en-US" sz="2400" kern="100">
                        <a:latin typeface="华文中宋" panose="02010600040101010101" charset="-122"/>
                        <a:ea typeface="华文中宋" panose="02010600040101010101" charset="-122"/>
                        <a:cs typeface="华文中宋" panose="02010600040101010101" charset="-122"/>
                      </a:endParaRPr>
                    </a:p>
                  </a:txBody>
                  <a:tcPr marL="76200" marR="76200" marT="47625" marB="47625"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noFill/>
                  </a:tcPr>
                </a:tc>
              </a:tr>
              <a:tr h="643890">
                <a:tc>
                  <a:txBody>
                    <a:bodyPr vert="horz" wrap="square"/>
                    <a:lstStyle/>
                    <a:p>
                      <a:pPr marL="0" indent="0" algn="l">
                        <a:lnSpc>
                          <a:spcPct val="150000"/>
                        </a:lnSpc>
                        <a:spcBef>
                          <a:spcPct val="0"/>
                        </a:spcBef>
                        <a:spcAft>
                          <a:spcPct val="0"/>
                        </a:spcAft>
                      </a:pPr>
                      <a:r>
                        <a:rPr lang="zh-CN" altLang="en-US" sz="2400" kern="100">
                          <a:latin typeface="华文中宋" panose="02010600040101010101" charset="-122"/>
                          <a:ea typeface="华文中宋" panose="02010600040101010101" charset="-122"/>
                          <a:cs typeface="华文中宋" panose="02010600040101010101" charset="-122"/>
                        </a:rPr>
                        <a:t>1936年7月</a:t>
                      </a:r>
                      <a:endParaRPr lang="zh-CN" altLang="en-US" sz="2400" kern="100">
                        <a:latin typeface="华文中宋" panose="02010600040101010101" charset="-122"/>
                        <a:ea typeface="华文中宋" panose="02010600040101010101" charset="-122"/>
                        <a:cs typeface="华文中宋" panose="02010600040101010101" charset="-122"/>
                      </a:endParaRPr>
                    </a:p>
                  </a:txBody>
                  <a:tcPr marL="76200" marR="76200" marT="47625" marB="47625"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noFill/>
                  </a:tcPr>
                </a:tc>
                <a:tc>
                  <a:txBody>
                    <a:bodyPr vert="horz" wrap="square"/>
                    <a:lstStyle/>
                    <a:p>
                      <a:pPr marL="0" indent="0" algn="l">
                        <a:lnSpc>
                          <a:spcPct val="150000"/>
                        </a:lnSpc>
                        <a:spcBef>
                          <a:spcPct val="0"/>
                        </a:spcBef>
                        <a:spcAft>
                          <a:spcPct val="0"/>
                        </a:spcAft>
                      </a:pPr>
                      <a:r>
                        <a:rPr lang="zh-CN" altLang="en-US" sz="2400" kern="100">
                          <a:latin typeface="华文中宋" panose="02010600040101010101" charset="-122"/>
                          <a:ea typeface="华文中宋" panose="02010600040101010101" charset="-122"/>
                          <a:cs typeface="华文中宋" panose="02010600040101010101" charset="-122"/>
                        </a:rPr>
                        <a:t>《中央关于土地政策的指示》</a:t>
                      </a:r>
                      <a:endParaRPr lang="zh-CN" altLang="en-US" sz="2400" kern="100">
                        <a:latin typeface="华文中宋" panose="02010600040101010101" charset="-122"/>
                        <a:ea typeface="华文中宋" panose="02010600040101010101" charset="-122"/>
                        <a:cs typeface="华文中宋" panose="02010600040101010101" charset="-122"/>
                      </a:endParaRPr>
                    </a:p>
                  </a:txBody>
                  <a:tcPr marL="76200" marR="76200" marT="47625" marB="47625"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noFill/>
                  </a:tcPr>
                </a:tc>
              </a:tr>
              <a:tr h="643890">
                <a:tc>
                  <a:txBody>
                    <a:bodyPr vert="horz" wrap="square"/>
                    <a:lstStyle/>
                    <a:p>
                      <a:pPr marL="0" indent="0" algn="l">
                        <a:lnSpc>
                          <a:spcPct val="150000"/>
                        </a:lnSpc>
                        <a:spcBef>
                          <a:spcPct val="0"/>
                        </a:spcBef>
                        <a:spcAft>
                          <a:spcPct val="0"/>
                        </a:spcAft>
                      </a:pPr>
                      <a:r>
                        <a:rPr lang="zh-CN" altLang="en-US" sz="2400" kern="100">
                          <a:latin typeface="华文中宋" panose="02010600040101010101" charset="-122"/>
                          <a:ea typeface="华文中宋" panose="02010600040101010101" charset="-122"/>
                          <a:cs typeface="华文中宋" panose="02010600040101010101" charset="-122"/>
                        </a:rPr>
                        <a:t>1936年11月</a:t>
                      </a:r>
                      <a:endParaRPr lang="zh-CN" altLang="en-US" sz="2400" kern="100">
                        <a:latin typeface="华文中宋" panose="02010600040101010101" charset="-122"/>
                        <a:ea typeface="华文中宋" panose="02010600040101010101" charset="-122"/>
                        <a:cs typeface="华文中宋" panose="02010600040101010101" charset="-122"/>
                      </a:endParaRPr>
                    </a:p>
                  </a:txBody>
                  <a:tcPr marL="76200" marR="76200" marT="47625" marB="47625"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noFill/>
                  </a:tcPr>
                </a:tc>
                <a:tc>
                  <a:txBody>
                    <a:bodyPr vert="horz" wrap="square"/>
                    <a:lstStyle/>
                    <a:p>
                      <a:pPr marL="0" indent="0" algn="l">
                        <a:lnSpc>
                          <a:spcPct val="150000"/>
                        </a:lnSpc>
                        <a:spcBef>
                          <a:spcPct val="0"/>
                        </a:spcBef>
                        <a:spcAft>
                          <a:spcPct val="0"/>
                        </a:spcAft>
                      </a:pPr>
                      <a:r>
                        <a:rPr lang="zh-CN" altLang="en-US" sz="2400" kern="100">
                          <a:latin typeface="华文中宋" panose="02010600040101010101" charset="-122"/>
                          <a:ea typeface="华文中宋" panose="02010600040101010101" charset="-122"/>
                          <a:cs typeface="华文中宋" panose="02010600040101010101" charset="-122"/>
                        </a:rPr>
                        <a:t>《中央关于青年工作的决定》</a:t>
                      </a:r>
                      <a:endParaRPr lang="zh-CN" altLang="en-US" sz="2400" kern="100">
                        <a:latin typeface="华文中宋" panose="02010600040101010101" charset="-122"/>
                        <a:ea typeface="华文中宋" panose="02010600040101010101" charset="-122"/>
                        <a:cs typeface="华文中宋" panose="02010600040101010101" charset="-122"/>
                      </a:endParaRPr>
                    </a:p>
                  </a:txBody>
                  <a:tcPr marL="76200" marR="76200" marT="47625" marB="47625"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noFill/>
                  </a:tcPr>
                </a:tc>
              </a:tr>
            </a:tbl>
          </a:graphicData>
        </a:graphic>
      </p:graphicFrame>
      <p:sp>
        <p:nvSpPr>
          <p:cNvPr id="5" name="文本框 4" title=""/>
          <p:cNvSpPr txBox="1"/>
          <p:nvPr/>
        </p:nvSpPr>
        <p:spPr>
          <a:xfrm>
            <a:off x="10128885" y="3932555"/>
            <a:ext cx="701675" cy="1198880"/>
          </a:xfrm>
          <a:prstGeom prst="rect">
            <a:avLst/>
          </a:prstGeom>
          <a:noFill/>
        </p:spPr>
        <p:txBody>
          <a:bodyPr wrap="square" rtlCol="0">
            <a:spAutoFit/>
          </a:bodyPr>
          <a:lstStyle/>
          <a:p>
            <a:r>
              <a:rPr lang="en-US" altLang="zh-CN" sz="7200">
                <a:solidFill>
                  <a:srgbClr val="FF0000"/>
                </a:solidFill>
              </a:rPr>
              <a:t>B</a:t>
            </a:r>
            <a:endParaRPr lang="en-US" altLang="zh-CN" sz="7200">
              <a:solidFill>
                <a:srgbClr val="FF0000"/>
              </a:solidFill>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文本框 3" title=""/>
          <p:cNvSpPr txBox="1"/>
          <p:nvPr/>
        </p:nvSpPr>
        <p:spPr>
          <a:xfrm>
            <a:off x="-24765" y="43180"/>
            <a:ext cx="12286615" cy="6490335"/>
          </a:xfrm>
          <a:prstGeom prst="rect">
            <a:avLst/>
          </a:prstGeom>
          <a:noFill/>
          <a:ln>
            <a:noFill/>
            <a:prstDash val="dash"/>
          </a:ln>
        </p:spPr>
        <p:txBody>
          <a:bodyPr wrap="square" rtlCol="0" anchor="t">
            <a:noAutofit/>
          </a:bodyPr>
          <a:lstStyle/>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a:t>
            </a:r>
            <a:r>
              <a:rPr lang="en-US" altLang="zh-CN" sz="2600" kern="100">
                <a:latin typeface="华文中宋" panose="02010600040101010101" charset="-122"/>
                <a:ea typeface="华文中宋" panose="02010600040101010101" charset="-122"/>
                <a:cs typeface="华文中宋" panose="02010600040101010101" charset="-122"/>
                <a:sym typeface="+mn-ea"/>
              </a:rPr>
              <a:t>1</a:t>
            </a:r>
            <a:r>
              <a:rPr lang="zh-CN" altLang="en-US" sz="2600" kern="100">
                <a:latin typeface="华文中宋" panose="02010600040101010101" charset="-122"/>
                <a:ea typeface="华文中宋" panose="02010600040101010101" charset="-122"/>
                <a:cs typeface="华文中宋" panose="02010600040101010101" charset="-122"/>
                <a:sym typeface="+mn-ea"/>
              </a:rPr>
              <a:t>）【</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寡头政治</a:t>
            </a:r>
            <a:r>
              <a:rPr lang="zh-CN" altLang="en-US" sz="2600" kern="100">
                <a:latin typeface="华文中宋" panose="02010600040101010101" charset="-122"/>
                <a:ea typeface="华文中宋" panose="02010600040101010101" charset="-122"/>
                <a:cs typeface="华文中宋" panose="02010600040101010101" charset="-122"/>
                <a:sym typeface="+mn-ea"/>
              </a:rPr>
              <a:t>】由少数人掌握政权的统治形式。</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a:t>
            </a:r>
            <a:r>
              <a:rPr lang="en-US" altLang="zh-CN" sz="2600" kern="100">
                <a:latin typeface="华文中宋" panose="02010600040101010101" charset="-122"/>
                <a:ea typeface="华文中宋" panose="02010600040101010101" charset="-122"/>
                <a:cs typeface="华文中宋" panose="02010600040101010101" charset="-122"/>
                <a:sym typeface="+mn-ea"/>
              </a:rPr>
              <a:t>2</a:t>
            </a:r>
            <a:r>
              <a:rPr lang="zh-CN" altLang="en-US" sz="2600" kern="100">
                <a:latin typeface="华文中宋" panose="02010600040101010101" charset="-122"/>
                <a:ea typeface="华文中宋" panose="02010600040101010101" charset="-122"/>
                <a:cs typeface="华文中宋" panose="02010600040101010101" charset="-122"/>
                <a:sym typeface="+mn-ea"/>
              </a:rPr>
              <a:t>）【</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僭主政治</a:t>
            </a:r>
            <a:r>
              <a:rPr lang="zh-CN" altLang="en-US" sz="2600" kern="100">
                <a:latin typeface="华文中宋" panose="02010600040101010101" charset="-122"/>
                <a:ea typeface="华文中宋" panose="02010600040101010101" charset="-122"/>
                <a:cs typeface="华文中宋" panose="02010600040101010101" charset="-122"/>
                <a:sym typeface="+mn-ea"/>
              </a:rPr>
              <a:t>】希腊政治中依靠武力和非法手段僭越夺权</a:t>
            </a:r>
            <a:r>
              <a:rPr lang="en-US" altLang="zh-CN" sz="2600" kern="100">
                <a:latin typeface="华文中宋" panose="02010600040101010101" charset="-122"/>
                <a:ea typeface="华文中宋" panose="02010600040101010101" charset="-122"/>
                <a:cs typeface="华文中宋" panose="02010600040101010101" charset="-122"/>
                <a:sym typeface="+mn-ea"/>
              </a:rPr>
              <a:t>,</a:t>
            </a:r>
            <a:r>
              <a:rPr lang="zh-CN" altLang="en-US" sz="2600" kern="100">
                <a:latin typeface="华文中宋" panose="02010600040101010101" charset="-122"/>
                <a:ea typeface="华文中宋" panose="02010600040101010101" charset="-122"/>
                <a:cs typeface="华文中宋" panose="02010600040101010101" charset="-122"/>
                <a:sym typeface="+mn-ea"/>
              </a:rPr>
              <a:t>即不经过公民选举而握有终生独裁之权，其实质是一种专制统治。</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a:t>
            </a:r>
            <a:r>
              <a:rPr lang="en-US" altLang="zh-CN" sz="2600" kern="100">
                <a:latin typeface="华文中宋" panose="02010600040101010101" charset="-122"/>
                <a:ea typeface="华文中宋" panose="02010600040101010101" charset="-122"/>
                <a:cs typeface="华文中宋" panose="02010600040101010101" charset="-122"/>
                <a:sym typeface="+mn-ea"/>
              </a:rPr>
              <a:t>3</a:t>
            </a:r>
            <a:r>
              <a:rPr lang="zh-CN" altLang="en-US" sz="2600" kern="100">
                <a:latin typeface="华文中宋" panose="02010600040101010101" charset="-122"/>
                <a:ea typeface="华文中宋" panose="02010600040101010101" charset="-122"/>
                <a:cs typeface="华文中宋" panose="02010600040101010101" charset="-122"/>
                <a:sym typeface="+mn-ea"/>
              </a:rPr>
              <a:t>）【</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贵族政治</a:t>
            </a:r>
            <a:r>
              <a:rPr lang="zh-CN" altLang="en-US" sz="2600" kern="100">
                <a:latin typeface="华文中宋" panose="02010600040101010101" charset="-122"/>
                <a:ea typeface="华文中宋" panose="02010600040101010101" charset="-122"/>
                <a:cs typeface="华文中宋" panose="02010600040101010101" charset="-122"/>
                <a:sym typeface="+mn-ea"/>
              </a:rPr>
              <a:t>】奴隶制、封建制国家由世袭贵族的代表人物掌握政权的政治制度</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a:t>
            </a:r>
            <a:r>
              <a:rPr lang="en-US" altLang="zh-CN" sz="2600" kern="100">
                <a:latin typeface="华文中宋" panose="02010600040101010101" charset="-122"/>
                <a:ea typeface="华文中宋" panose="02010600040101010101" charset="-122"/>
                <a:cs typeface="华文中宋" panose="02010600040101010101" charset="-122"/>
                <a:sym typeface="+mn-ea"/>
              </a:rPr>
              <a:t>4</a:t>
            </a:r>
            <a:r>
              <a:rPr lang="zh-CN" altLang="en-US" sz="2600" kern="100">
                <a:latin typeface="华文中宋" panose="02010600040101010101" charset="-122"/>
                <a:ea typeface="华文中宋" panose="02010600040101010101" charset="-122"/>
                <a:cs typeface="华文中宋" panose="02010600040101010101" charset="-122"/>
                <a:sym typeface="+mn-ea"/>
              </a:rPr>
              <a:t>）【</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民主政治</a:t>
            </a:r>
            <a:r>
              <a:rPr lang="zh-CN" altLang="en-US" sz="2600" kern="100">
                <a:latin typeface="华文中宋" panose="02010600040101010101" charset="-122"/>
                <a:ea typeface="华文中宋" panose="02010600040101010101" charset="-122"/>
                <a:cs typeface="华文中宋" panose="02010600040101010101" charset="-122"/>
                <a:sym typeface="+mn-ea"/>
              </a:rPr>
              <a:t>】奉行多数人统治的一种政治制度，与君主制、寡头制相对。</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a:t>
            </a:r>
            <a:r>
              <a:rPr lang="en-US" altLang="zh-CN" sz="2600" kern="100">
                <a:latin typeface="华文中宋" panose="02010600040101010101" charset="-122"/>
                <a:ea typeface="华文中宋" panose="02010600040101010101" charset="-122"/>
                <a:cs typeface="华文中宋" panose="02010600040101010101" charset="-122"/>
                <a:sym typeface="+mn-ea"/>
              </a:rPr>
              <a:t>5</a:t>
            </a:r>
            <a:r>
              <a:rPr lang="zh-CN" altLang="en-US" sz="2600" kern="100">
                <a:latin typeface="华文中宋" panose="02010600040101010101" charset="-122"/>
                <a:ea typeface="华文中宋" panose="02010600040101010101" charset="-122"/>
                <a:cs typeface="华文中宋" panose="02010600040101010101" charset="-122"/>
                <a:sym typeface="+mn-ea"/>
              </a:rPr>
              <a:t>）【</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程序民主</a:t>
            </a:r>
            <a:r>
              <a:rPr lang="zh-CN" altLang="en-US" sz="2600" kern="100">
                <a:latin typeface="华文中宋" panose="02010600040101010101" charset="-122"/>
                <a:ea typeface="华文中宋" panose="02010600040101010101" charset="-122"/>
                <a:cs typeface="华文中宋" panose="02010600040101010101" charset="-122"/>
                <a:sym typeface="+mn-ea"/>
              </a:rPr>
              <a:t>】民主制度运行中需经过特定的环节、有先后顺序、固定的形式来开展民主活动，如选举、司法审判等。程序民主和程序公正不一定带来实质民主和结果公正。</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a:t>
            </a:r>
            <a:r>
              <a:rPr lang="en-US" altLang="zh-CN" sz="2600" kern="100">
                <a:latin typeface="华文中宋" panose="02010600040101010101" charset="-122"/>
                <a:ea typeface="华文中宋" panose="02010600040101010101" charset="-122"/>
                <a:cs typeface="华文中宋" panose="02010600040101010101" charset="-122"/>
                <a:sym typeface="+mn-ea"/>
              </a:rPr>
              <a:t>6</a:t>
            </a:r>
            <a:r>
              <a:rPr lang="zh-CN" altLang="en-US" sz="2600" kern="100">
                <a:latin typeface="华文中宋" panose="02010600040101010101" charset="-122"/>
                <a:ea typeface="华文中宋" panose="02010600040101010101" charset="-122"/>
                <a:cs typeface="华文中宋" panose="02010600040101010101" charset="-122"/>
                <a:sym typeface="+mn-ea"/>
              </a:rPr>
              <a:t>）【民族运动】</a:t>
            </a:r>
            <a:r>
              <a:rPr lang="en-US" altLang="zh-CN" sz="2600" kern="100">
                <a:latin typeface="华文中宋" panose="02010600040101010101" charset="-122"/>
                <a:ea typeface="华文中宋" panose="02010600040101010101" charset="-122"/>
                <a:cs typeface="华文中宋" panose="02010600040101010101" charset="-122"/>
                <a:sym typeface="+mn-ea"/>
              </a:rPr>
              <a:t> </a:t>
            </a:r>
            <a:r>
              <a:rPr lang="zh-CN" altLang="en-US" sz="2600" kern="100">
                <a:latin typeface="华文中宋" panose="02010600040101010101" charset="-122"/>
                <a:ea typeface="华文中宋" panose="02010600040101010101" charset="-122"/>
                <a:cs typeface="华文中宋" panose="02010600040101010101" charset="-122"/>
                <a:sym typeface="+mn-ea"/>
              </a:rPr>
              <a:t>对外反对侵略压迫，实现民族解放。</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a:t>
            </a:r>
            <a:r>
              <a:rPr lang="en-US" altLang="zh-CN" sz="2600" kern="100">
                <a:latin typeface="华文中宋" panose="02010600040101010101" charset="-122"/>
                <a:ea typeface="华文中宋" panose="02010600040101010101" charset="-122"/>
                <a:cs typeface="华文中宋" panose="02010600040101010101" charset="-122"/>
                <a:sym typeface="+mn-ea"/>
              </a:rPr>
              <a:t>7</a:t>
            </a:r>
            <a:r>
              <a:rPr lang="zh-CN" altLang="en-US" sz="2600" kern="100">
                <a:latin typeface="华文中宋" panose="02010600040101010101" charset="-122"/>
                <a:ea typeface="华文中宋" panose="02010600040101010101" charset="-122"/>
                <a:cs typeface="华文中宋" panose="02010600040101010101" charset="-122"/>
                <a:sym typeface="+mn-ea"/>
              </a:rPr>
              <a:t>）【民主运动】</a:t>
            </a:r>
            <a:r>
              <a:rPr lang="en-US" altLang="zh-CN" sz="2600" kern="100">
                <a:latin typeface="华文中宋" panose="02010600040101010101" charset="-122"/>
                <a:ea typeface="华文中宋" panose="02010600040101010101" charset="-122"/>
                <a:cs typeface="华文中宋" panose="02010600040101010101" charset="-122"/>
                <a:sym typeface="+mn-ea"/>
              </a:rPr>
              <a:t> </a:t>
            </a:r>
            <a:r>
              <a:rPr lang="zh-CN" altLang="en-US" sz="2600" kern="100">
                <a:latin typeface="华文中宋" panose="02010600040101010101" charset="-122"/>
                <a:ea typeface="华文中宋" panose="02010600040101010101" charset="-122"/>
                <a:cs typeface="华文中宋" panose="02010600040101010101" charset="-122"/>
                <a:sym typeface="+mn-ea"/>
              </a:rPr>
              <a:t>对内反对专制独裁，实现民主自由。</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600" kern="100">
                <a:latin typeface="华文中宋" panose="02010600040101010101" charset="-122"/>
                <a:ea typeface="华文中宋" panose="02010600040101010101" charset="-122"/>
                <a:cs typeface="华文中宋" panose="02010600040101010101" charset="-122"/>
                <a:sym typeface="+mn-ea"/>
              </a:rPr>
              <a:t>（</a:t>
            </a:r>
            <a:r>
              <a:rPr lang="en-US" altLang="zh-CN" sz="2600" kern="100">
                <a:latin typeface="华文中宋" panose="02010600040101010101" charset="-122"/>
                <a:ea typeface="华文中宋" panose="02010600040101010101" charset="-122"/>
                <a:cs typeface="华文中宋" panose="02010600040101010101" charset="-122"/>
                <a:sym typeface="+mn-ea"/>
              </a:rPr>
              <a:t>8</a:t>
            </a:r>
            <a:r>
              <a:rPr lang="zh-CN" altLang="en-US" sz="2600" kern="100">
                <a:latin typeface="华文中宋" panose="02010600040101010101" charset="-122"/>
                <a:ea typeface="华文中宋" panose="02010600040101010101" charset="-122"/>
                <a:cs typeface="华文中宋" panose="02010600040101010101" charset="-122"/>
                <a:sym typeface="+mn-ea"/>
              </a:rPr>
              <a:t>）【共和制】是指国家的权力机关官员和国家元首由人民选举产生（而非世袭）并有定任期（而非终身制）的政权组织形式。</a:t>
            </a:r>
            <a:r>
              <a:rPr lang="en-US" altLang="zh-CN" sz="2600" kern="100">
                <a:latin typeface="华文中宋" panose="02010600040101010101" charset="-122"/>
                <a:ea typeface="华文中宋" panose="02010600040101010101" charset="-122"/>
                <a:cs typeface="华文中宋" panose="02010600040101010101" charset="-122"/>
                <a:sym typeface="+mn-ea"/>
              </a:rPr>
              <a:t> </a:t>
            </a:r>
            <a:endParaRPr lang="en-US" altLang="zh-CN" sz="2600" kern="100">
              <a:latin typeface="华文中宋" panose="02010600040101010101" charset="-122"/>
              <a:ea typeface="华文中宋" panose="02010600040101010101" charset="-122"/>
              <a:cs typeface="华文中宋" panose="02010600040101010101" charset="-122"/>
              <a:sym typeface="+mn-ea"/>
            </a:endParaRPr>
          </a:p>
        </p:txBody>
      </p:sp>
    </p:spTree>
  </p:cSld>
  <p:clrMapOvr>
    <a:masterClrMapping/>
  </p:clrMapOvr>
  <p:transition spd="slow">
    <p:wipe/>
  </p:transition>
  <p:timing/>
</p:sld>
</file>

<file path=ppt/slides/slide4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title=""/>
          <p:cNvSpPr txBox="1">
            <a:spLocks noGrp="1"/>
          </p:cNvSpPr>
          <p:nvPr>
            <p:ph idx="1"/>
          </p:nvPr>
        </p:nvSpPr>
        <p:spPr>
          <a:xfrm>
            <a:off x="104775" y="260350"/>
            <a:ext cx="11982450" cy="6255385"/>
          </a:xfrm>
          <a:noFill/>
          <a:ln w="9525">
            <a:noFill/>
            <a:prstDash val="dash"/>
          </a:ln>
        </p:spPr>
        <p:txBody>
          <a:bodyPr vert="horz" wrap="square" rtlCol="0" anchor="t">
            <a:noAutofit/>
          </a:bodyPr>
          <a:lstStyle/>
          <a:p>
            <a:pPr marL="0" lvl="0" algn="l">
              <a:lnSpc>
                <a:spcPct val="140000"/>
              </a:lnSpc>
              <a:spcBef>
                <a:spcPct val="0"/>
              </a:spcBef>
              <a:spcAft>
                <a:spcPct val="0"/>
              </a:spcAft>
              <a:buClrTx/>
              <a:buSzTx/>
              <a:buFontTx/>
              <a:buNone/>
            </a:pPr>
            <a:r>
              <a:rPr lang="zh-CN" altLang="en-US" sz="2600" kern="100">
                <a:latin typeface="华文中宋" panose="02010600040101010101" charset="-122"/>
                <a:ea typeface="华文中宋" panose="02010600040101010101" charset="-122"/>
                <a:cs typeface="华文中宋" panose="02010600040101010101" charset="-122"/>
                <a:sym typeface="+mn-ea"/>
              </a:rPr>
              <a:t>【生产力的时代进步】石器时代-青铜时代-铁器时代-蒸汽时代-电气时代-信息时代</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marL="0" lvl="0" algn="l">
              <a:lnSpc>
                <a:spcPct val="140000"/>
              </a:lnSpc>
              <a:spcBef>
                <a:spcPct val="0"/>
              </a:spcBef>
              <a:spcAft>
                <a:spcPct val="0"/>
              </a:spcAft>
              <a:buClrTx/>
              <a:buSzTx/>
              <a:buFontTx/>
              <a:buNone/>
            </a:pPr>
            <a:r>
              <a:rPr lang="zh-CN" altLang="en-US" sz="2600" kern="100">
                <a:latin typeface="华文中宋" panose="02010600040101010101" charset="-122"/>
                <a:ea typeface="华文中宋" panose="02010600040101010101" charset="-122"/>
                <a:cs typeface="华文中宋" panose="02010600040101010101" charset="-122"/>
                <a:sym typeface="+mn-ea"/>
              </a:rPr>
              <a:t>【</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石器时代</a:t>
            </a:r>
            <a:r>
              <a:rPr lang="zh-CN" altLang="en-US" sz="2600" kern="100">
                <a:latin typeface="华文中宋" panose="02010600040101010101" charset="-122"/>
                <a:ea typeface="华文中宋" panose="02010600040101010101" charset="-122"/>
                <a:cs typeface="华文中宋" panose="02010600040101010101" charset="-122"/>
                <a:sym typeface="+mn-ea"/>
              </a:rPr>
              <a:t>】以石为原料制作的工具，使用打制的、粗糙的石器叫旧石器时代。使用打磨结合的、精致的石器叫新石器时代。</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marL="0" lvl="0" algn="l">
              <a:lnSpc>
                <a:spcPct val="140000"/>
              </a:lnSpc>
              <a:spcBef>
                <a:spcPct val="0"/>
              </a:spcBef>
              <a:spcAft>
                <a:spcPct val="0"/>
              </a:spcAft>
              <a:buClrTx/>
              <a:buSzTx/>
              <a:buFontTx/>
              <a:buNone/>
            </a:pPr>
            <a:r>
              <a:rPr lang="zh-CN" altLang="en-US" sz="2600" kern="100">
                <a:latin typeface="华文中宋" panose="02010600040101010101" charset="-122"/>
                <a:ea typeface="华文中宋" panose="02010600040101010101" charset="-122"/>
                <a:cs typeface="华文中宋" panose="02010600040101010101" charset="-122"/>
                <a:sym typeface="+mn-ea"/>
              </a:rPr>
              <a:t>【</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青铜时代</a:t>
            </a:r>
            <a:r>
              <a:rPr lang="zh-CN" altLang="en-US" sz="2600" kern="100">
                <a:latin typeface="华文中宋" panose="02010600040101010101" charset="-122"/>
                <a:ea typeface="华文中宋" panose="02010600040101010101" charset="-122"/>
                <a:cs typeface="华文中宋" panose="02010600040101010101" charset="-122"/>
                <a:sym typeface="+mn-ea"/>
              </a:rPr>
              <a:t>】奴隶社会、早期集权、神权政治、政权和族权结合</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marL="0" lvl="0" algn="l">
              <a:lnSpc>
                <a:spcPct val="140000"/>
              </a:lnSpc>
              <a:spcBef>
                <a:spcPct val="0"/>
              </a:spcBef>
              <a:spcAft>
                <a:spcPct val="0"/>
              </a:spcAft>
              <a:buClrTx/>
              <a:buSzTx/>
              <a:buFontTx/>
              <a:buNone/>
            </a:pPr>
            <a:r>
              <a:rPr lang="zh-CN" altLang="en-US" sz="2600" kern="100">
                <a:latin typeface="华文中宋" panose="02010600040101010101" charset="-122"/>
                <a:ea typeface="华文中宋" panose="02010600040101010101" charset="-122"/>
                <a:cs typeface="华文中宋" panose="02010600040101010101" charset="-122"/>
                <a:sym typeface="+mn-ea"/>
              </a:rPr>
              <a:t>【</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铁器时代</a:t>
            </a:r>
            <a:r>
              <a:rPr lang="zh-CN" altLang="en-US" sz="2600" kern="100">
                <a:latin typeface="华文中宋" panose="02010600040101010101" charset="-122"/>
                <a:ea typeface="华文中宋" panose="02010600040101010101" charset="-122"/>
                <a:cs typeface="华文中宋" panose="02010600040101010101" charset="-122"/>
                <a:sym typeface="+mn-ea"/>
              </a:rPr>
              <a:t>】奴隶社会和封建社会，农耕经济为主、教权和王权的斗争与合作、重商主义</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marL="0" lvl="0" algn="l">
              <a:lnSpc>
                <a:spcPct val="140000"/>
              </a:lnSpc>
              <a:spcBef>
                <a:spcPct val="0"/>
              </a:spcBef>
              <a:spcAft>
                <a:spcPct val="0"/>
              </a:spcAft>
              <a:buClrTx/>
              <a:buSzTx/>
              <a:buFontTx/>
              <a:buNone/>
            </a:pPr>
            <a:r>
              <a:rPr lang="zh-CN" altLang="en-US" sz="2600" kern="100">
                <a:latin typeface="华文中宋" panose="02010600040101010101" charset="-122"/>
                <a:ea typeface="华文中宋" panose="02010600040101010101" charset="-122"/>
                <a:cs typeface="华文中宋" panose="02010600040101010101" charset="-122"/>
                <a:sym typeface="+mn-ea"/>
              </a:rPr>
              <a:t>【</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蒸汽时代</a:t>
            </a:r>
            <a:r>
              <a:rPr lang="zh-CN" altLang="en-US" sz="2600" kern="100">
                <a:latin typeface="华文中宋" panose="02010600040101010101" charset="-122"/>
                <a:ea typeface="华文中宋" panose="02010600040101010101" charset="-122"/>
                <a:cs typeface="华文中宋" panose="02010600040101010101" charset="-122"/>
                <a:sym typeface="+mn-ea"/>
              </a:rPr>
              <a:t>】工厂、资本主义社会、资产阶级革命、殖民扩张、自由主义、现实主义</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marL="0" lvl="0" algn="l">
              <a:lnSpc>
                <a:spcPct val="140000"/>
              </a:lnSpc>
              <a:spcBef>
                <a:spcPct val="0"/>
              </a:spcBef>
              <a:spcAft>
                <a:spcPct val="0"/>
              </a:spcAft>
              <a:buClrTx/>
              <a:buSzTx/>
              <a:buFontTx/>
              <a:buNone/>
            </a:pPr>
            <a:r>
              <a:rPr lang="zh-CN" altLang="en-US" sz="2600" kern="100">
                <a:latin typeface="华文中宋" panose="02010600040101010101" charset="-122"/>
                <a:ea typeface="华文中宋" panose="02010600040101010101" charset="-122"/>
                <a:cs typeface="华文中宋" panose="02010600040101010101" charset="-122"/>
                <a:sym typeface="+mn-ea"/>
              </a:rPr>
              <a:t>【</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电气时代</a:t>
            </a:r>
            <a:r>
              <a:rPr lang="zh-CN" altLang="en-US" sz="2600" kern="100">
                <a:latin typeface="华文中宋" panose="02010600040101010101" charset="-122"/>
                <a:ea typeface="华文中宋" panose="02010600040101010101" charset="-122"/>
                <a:cs typeface="华文中宋" panose="02010600040101010101" charset="-122"/>
                <a:sym typeface="+mn-ea"/>
              </a:rPr>
              <a:t>】内燃机和电动机、帝国主义、垄断组织、两次世界大战、冷战、凯恩斯主义、社会主义、后现代主义</a:t>
            </a:r>
            <a:endParaRPr lang="zh-CN" altLang="en-US" sz="2600" kern="100">
              <a:latin typeface="华文中宋" panose="02010600040101010101" charset="-122"/>
              <a:ea typeface="华文中宋" panose="02010600040101010101" charset="-122"/>
              <a:cs typeface="华文中宋" panose="02010600040101010101" charset="-122"/>
              <a:sym typeface="+mn-ea"/>
            </a:endParaRPr>
          </a:p>
          <a:p>
            <a:pPr marL="0" lvl="0" algn="l">
              <a:lnSpc>
                <a:spcPct val="140000"/>
              </a:lnSpc>
              <a:spcBef>
                <a:spcPct val="0"/>
              </a:spcBef>
              <a:spcAft>
                <a:spcPct val="0"/>
              </a:spcAft>
              <a:buClrTx/>
              <a:buSzTx/>
              <a:buFontTx/>
              <a:buNone/>
            </a:pPr>
            <a:r>
              <a:rPr lang="zh-CN" altLang="en-US" sz="2600" kern="100">
                <a:latin typeface="华文中宋" panose="02010600040101010101" charset="-122"/>
                <a:ea typeface="华文中宋" panose="02010600040101010101" charset="-122"/>
                <a:cs typeface="华文中宋" panose="02010600040101010101" charset="-122"/>
                <a:sym typeface="+mn-ea"/>
              </a:rPr>
              <a:t>【</a:t>
            </a:r>
            <a:r>
              <a:rPr lang="zh-CN" altLang="en-US" sz="2600" kern="100">
                <a:solidFill>
                  <a:srgbClr val="FF0000"/>
                </a:solidFill>
                <a:latin typeface="华文中宋" panose="02010600040101010101" charset="-122"/>
                <a:ea typeface="华文中宋" panose="02010600040101010101" charset="-122"/>
                <a:cs typeface="华文中宋" panose="02010600040101010101" charset="-122"/>
                <a:sym typeface="+mn-ea"/>
              </a:rPr>
              <a:t>信息时代</a:t>
            </a:r>
            <a:r>
              <a:rPr lang="zh-CN" altLang="en-US" sz="2600" kern="100">
                <a:latin typeface="华文中宋" panose="02010600040101010101" charset="-122"/>
                <a:ea typeface="华文中宋" panose="02010600040101010101" charset="-122"/>
                <a:cs typeface="华文中宋" panose="02010600040101010101" charset="-122"/>
                <a:sym typeface="+mn-ea"/>
              </a:rPr>
              <a:t>】多极化、全球化、新自由主义、福利国家、中国特色社会主义</a:t>
            </a:r>
            <a:endParaRPr lang="zh-CN" altLang="en-US" sz="2600" kern="100">
              <a:latin typeface="华文中宋" panose="02010600040101010101" charset="-122"/>
              <a:ea typeface="华文中宋" panose="02010600040101010101" charset="-122"/>
              <a:cs typeface="华文中宋" panose="02010600040101010101" charset="-122"/>
              <a:sym typeface="+mn-ea"/>
            </a:endParaRPr>
          </a:p>
        </p:txBody>
      </p:sp>
    </p:spTree>
  </p:cSld>
  <p:clrMapOvr>
    <a:masterClrMapping/>
  </p:clrMapOvr>
  <p:transition spd="slow">
    <p:wipe/>
  </p:transition>
  <p:timing/>
</p:sld>
</file>

<file path=ppt/slides/slide4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title=""/>
          <p:cNvSpPr txBox="1">
            <a:spLocks noGrp="1"/>
          </p:cNvSpPr>
          <p:nvPr>
            <p:ph idx="1"/>
          </p:nvPr>
        </p:nvSpPr>
        <p:spPr>
          <a:xfrm>
            <a:off x="551180" y="1268730"/>
            <a:ext cx="10972800" cy="3856990"/>
          </a:xfrm>
          <a:noFill/>
          <a:ln w="9525">
            <a:noFill/>
            <a:prstDash val="dash"/>
          </a:ln>
        </p:spPr>
        <p:txBody>
          <a:bodyPr vert="horz" wrap="square" rtlCol="0" anchor="t">
            <a:noAutofit/>
          </a:bodyPr>
          <a:lstStyle/>
          <a:p>
            <a:pPr marL="0" lvl="0" algn="l">
              <a:lnSpc>
                <a:spcPct val="140000"/>
              </a:lnSpc>
              <a:spcBef>
                <a:spcPct val="0"/>
              </a:spcBef>
              <a:spcAft>
                <a:spcPct val="0"/>
              </a:spcAft>
              <a:buClrTx/>
              <a:buSzTx/>
              <a:buFontTx/>
              <a:buNone/>
            </a:pPr>
            <a:r>
              <a:rPr lang="zh-CN" altLang="en-US" sz="2800" kern="100">
                <a:solidFill>
                  <a:srgbClr val="FF0000"/>
                </a:solidFill>
                <a:latin typeface="华文中宋" panose="02010600040101010101" charset="-122"/>
                <a:ea typeface="华文中宋" panose="02010600040101010101" charset="-122"/>
                <a:cs typeface="华文中宋" panose="02010600040101010101" charset="-122"/>
                <a:sym typeface="+mn-ea"/>
              </a:rPr>
              <a:t>【选帝侯制度】</a:t>
            </a:r>
            <a:r>
              <a:rPr lang="zh-CN" altLang="en-US" sz="2800" kern="100">
                <a:latin typeface="华文中宋" panose="02010600040101010101" charset="-122"/>
                <a:ea typeface="华文中宋" panose="02010600040101010101" charset="-122"/>
                <a:cs typeface="华文中宋" panose="02010600040101010101" charset="-122"/>
                <a:sym typeface="+mn-ea"/>
              </a:rPr>
              <a:t>德意志选举国王制度。1356年，神圣罗马帝国《黄金诏书》确立7个选帝侯。1806年，被法国拿破仑一世废，严重削弱了皇权，令</a:t>
            </a:r>
            <a:r>
              <a:rPr lang="zh-CN" altLang="en-US" sz="2800" kern="100">
                <a:solidFill>
                  <a:srgbClr val="FF0000"/>
                </a:solidFill>
                <a:latin typeface="华文中宋" panose="02010600040101010101" charset="-122"/>
                <a:ea typeface="华文中宋" panose="02010600040101010101" charset="-122"/>
                <a:cs typeface="华文中宋" panose="02010600040101010101" charset="-122"/>
                <a:sym typeface="+mn-ea"/>
              </a:rPr>
              <a:t>德意志政治分裂更加严重。</a:t>
            </a:r>
            <a:endParaRPr lang="zh-CN" altLang="en-US" sz="2800" kern="100">
              <a:latin typeface="华文中宋" panose="02010600040101010101" charset="-122"/>
              <a:ea typeface="华文中宋" panose="02010600040101010101" charset="-122"/>
              <a:cs typeface="华文中宋" panose="02010600040101010101" charset="-122"/>
              <a:sym typeface="+mn-ea"/>
            </a:endParaRPr>
          </a:p>
          <a:p>
            <a:pPr marL="0" lvl="0" algn="l">
              <a:lnSpc>
                <a:spcPct val="140000"/>
              </a:lnSpc>
              <a:spcBef>
                <a:spcPct val="0"/>
              </a:spcBef>
              <a:spcAft>
                <a:spcPct val="0"/>
              </a:spcAft>
              <a:buClrTx/>
              <a:buSzTx/>
              <a:buFontTx/>
              <a:buNone/>
            </a:pPr>
            <a:r>
              <a:rPr lang="zh-CN" altLang="en-US" sz="2800" kern="100">
                <a:solidFill>
                  <a:srgbClr val="FF0000"/>
                </a:solidFill>
                <a:latin typeface="华文中宋" panose="02010600040101010101" charset="-122"/>
                <a:ea typeface="华文中宋" panose="02010600040101010101" charset="-122"/>
                <a:cs typeface="华文中宋" panose="02010600040101010101" charset="-122"/>
                <a:sym typeface="+mn-ea"/>
              </a:rPr>
              <a:t>【十字军东征】</a:t>
            </a:r>
            <a:r>
              <a:rPr lang="zh-CN" altLang="en-US" sz="2800" kern="100">
                <a:latin typeface="华文中宋" panose="02010600040101010101" charset="-122"/>
                <a:ea typeface="华文中宋" panose="02010600040101010101" charset="-122"/>
                <a:cs typeface="华文中宋" panose="02010600040101010101" charset="-122"/>
                <a:sym typeface="+mn-ea"/>
              </a:rPr>
              <a:t>1096年－1291年，西欧基都教国家对伊斯兰教国家发动战争。使近东人民深受苦难，</a:t>
            </a:r>
            <a:r>
              <a:rPr lang="zh-CN" altLang="en-US" sz="2800" kern="100">
                <a:solidFill>
                  <a:srgbClr val="FF0000"/>
                </a:solidFill>
                <a:latin typeface="华文中宋" panose="02010600040101010101" charset="-122"/>
                <a:ea typeface="华文中宋" panose="02010600040101010101" charset="-122"/>
                <a:cs typeface="华文中宋" panose="02010600040101010101" charset="-122"/>
                <a:sym typeface="+mn-ea"/>
              </a:rPr>
              <a:t>但客观上有利于东西方文明的接触，促进了西欧王权的加强和教权的衰落。</a:t>
            </a:r>
            <a:endParaRPr lang="zh-CN" altLang="en-US" sz="2800" kern="100">
              <a:solidFill>
                <a:srgbClr val="FF0000"/>
              </a:solidFill>
              <a:latin typeface="华文中宋" panose="02010600040101010101" charset="-122"/>
              <a:ea typeface="华文中宋" panose="02010600040101010101" charset="-122"/>
              <a:cs typeface="华文中宋" panose="02010600040101010101" charset="-122"/>
              <a:sym typeface="+mn-ea"/>
            </a:endParaRPr>
          </a:p>
        </p:txBody>
      </p:sp>
    </p:spTree>
  </p:cSld>
  <p:clrMapOvr>
    <a:masterClrMapping/>
  </p:clrMapOvr>
  <p:transition spd="slow">
    <p:wipe/>
  </p:transition>
  <p:timing/>
</p:sld>
</file>

<file path=ppt/slides/slide4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4" name="表格 3" title=""/>
          <p:cNvGraphicFramePr>
            <a:graphicFrameLocks noGrp="1"/>
          </p:cNvGraphicFramePr>
          <p:nvPr>
            <p:custDataLst>
              <p:tags r:id="rId2"/>
            </p:custDataLst>
          </p:nvPr>
        </p:nvGraphicFramePr>
        <p:xfrm>
          <a:off x="47625" y="0"/>
          <a:ext cx="12079605" cy="6863080"/>
        </p:xfrm>
        <a:graphic>
          <a:graphicData uri="http://schemas.openxmlformats.org/drawingml/2006/table">
            <a:tbl>
              <a:tblPr/>
              <a:tblGrid>
                <a:gridCol w="896620"/>
                <a:gridCol w="1459230"/>
                <a:gridCol w="1579245"/>
                <a:gridCol w="802005"/>
                <a:gridCol w="1068070"/>
                <a:gridCol w="977900"/>
                <a:gridCol w="1150620"/>
                <a:gridCol w="1353185"/>
                <a:gridCol w="701040"/>
                <a:gridCol w="2091690"/>
              </a:tblGrid>
              <a:tr h="1097280">
                <a:tc>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事件</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新航路开辟</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早期殖民扩张</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一工</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二工</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一战后</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罗斯福新政</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二战</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滞胀</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苏联解体冷战结束</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r>
              <a:tr h="1645920">
                <a:tc>
                  <a:txBody>
                    <a:bodyPr vert="horz" wrap="square"/>
                    <a:lstStyle/>
                    <a:p>
                      <a:pPr marL="0" indent="0" algn="ctr" latinLnBrk="1">
                        <a:lnSpc>
                          <a:spcPct val="150000"/>
                        </a:lnSpc>
                        <a:spcBef>
                          <a:spcPct val="0"/>
                        </a:spcBef>
                        <a:spcAft>
                          <a:spcPct val="0"/>
                        </a:spcAft>
                      </a:pPr>
                      <a:r>
                        <a:rPr lang="zh-CN" altLang="en-US" sz="2400" i="0" kern="100">
                          <a:solidFill>
                            <a:srgbClr val="FF0000"/>
                          </a:solidFill>
                          <a:latin typeface="华文中宋" panose="02010600040101010101" charset="-122"/>
                          <a:ea typeface="华文中宋" panose="02010600040101010101" charset="-122"/>
                          <a:cs typeface="华文中宋" panose="02010600040101010101" charset="-122"/>
                        </a:rPr>
                        <a:t>世界</a:t>
                      </a:r>
                      <a:endParaRPr lang="zh-CN" altLang="en-US" sz="2400" i="0" kern="100">
                        <a:solidFill>
                          <a:srgbClr val="FF0000"/>
                        </a:solidFill>
                        <a:latin typeface="华文中宋" panose="02010600040101010101" charset="-122"/>
                        <a:ea typeface="华文中宋" panose="02010600040101010101" charset="-122"/>
                        <a:cs typeface="华文中宋" panose="02010600040101010101" charset="-122"/>
                      </a:endParaRPr>
                    </a:p>
                    <a:p>
                      <a:pPr marL="0" indent="0" algn="ctr" latinLnBrk="1">
                        <a:lnSpc>
                          <a:spcPct val="150000"/>
                        </a:lnSpc>
                        <a:spcBef>
                          <a:spcPct val="0"/>
                        </a:spcBef>
                        <a:spcAft>
                          <a:spcPct val="0"/>
                        </a:spcAft>
                      </a:pPr>
                      <a:r>
                        <a:rPr lang="zh-CN" altLang="en-US" sz="2400" i="0" kern="100">
                          <a:solidFill>
                            <a:srgbClr val="FF0000"/>
                          </a:solidFill>
                          <a:latin typeface="华文中宋" panose="02010600040101010101" charset="-122"/>
                          <a:ea typeface="华文中宋" panose="02010600040101010101" charset="-122"/>
                          <a:cs typeface="华文中宋" panose="02010600040101010101" charset="-122"/>
                        </a:rPr>
                        <a:t>市场</a:t>
                      </a:r>
                      <a:endParaRPr lang="zh-CN" altLang="en-US" sz="2400" i="0" kern="100">
                        <a:solidFill>
                          <a:srgbClr val="FF0000"/>
                        </a:solidFill>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开始形成</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逐步扩展</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基本形成</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最终形成</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中断到恢复</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nchor="ctr">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a:txBody>
                    <a:bodyPr vert="horz" wrap="square"/>
                    <a:lstStyle/>
                    <a:p>
                      <a:pPr marL="0" indent="0" algn="just"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体系化制度化；</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nchor="ctr">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经济全球化</a:t>
                      </a:r>
                      <a:endParaRPr lang="zh-CN" altLang="en-US" sz="2400" i="0" kern="100">
                        <a:latin typeface="华文中宋" panose="02010600040101010101" charset="-122"/>
                        <a:ea typeface="华文中宋" panose="02010600040101010101" charset="-122"/>
                        <a:cs typeface="华文中宋" panose="02010600040101010101" charset="-122"/>
                      </a:endParaRPr>
                    </a:p>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多极化趋势</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r>
              <a:tr h="1097280">
                <a:tc>
                  <a:txBody>
                    <a:bodyPr vert="horz" wrap="square"/>
                    <a:lstStyle/>
                    <a:p>
                      <a:pPr marL="0" indent="0" algn="ctr" latinLnBrk="1">
                        <a:lnSpc>
                          <a:spcPct val="150000"/>
                        </a:lnSpc>
                        <a:spcBef>
                          <a:spcPct val="0"/>
                        </a:spcBef>
                        <a:spcAft>
                          <a:spcPct val="0"/>
                        </a:spcAft>
                      </a:pPr>
                      <a:r>
                        <a:rPr lang="zh-CN" altLang="en-US" sz="2400" i="0" kern="100">
                          <a:solidFill>
                            <a:srgbClr val="FF0000"/>
                          </a:solidFill>
                          <a:latin typeface="华文中宋" panose="02010600040101010101" charset="-122"/>
                          <a:ea typeface="华文中宋" panose="02010600040101010101" charset="-122"/>
                          <a:cs typeface="华文中宋" panose="02010600040101010101" charset="-122"/>
                        </a:rPr>
                        <a:t>经济</a:t>
                      </a:r>
                      <a:endParaRPr lang="zh-CN" altLang="en-US" sz="2400" i="0" kern="100">
                        <a:solidFill>
                          <a:srgbClr val="FF0000"/>
                        </a:solidFill>
                        <a:latin typeface="华文中宋" panose="02010600040101010101" charset="-122"/>
                        <a:ea typeface="华文中宋" panose="02010600040101010101" charset="-122"/>
                        <a:cs typeface="华文中宋" panose="02010600040101010101" charset="-122"/>
                      </a:endParaRPr>
                    </a:p>
                    <a:p>
                      <a:pPr marL="0" indent="0" algn="ctr" latinLnBrk="1">
                        <a:lnSpc>
                          <a:spcPct val="150000"/>
                        </a:lnSpc>
                        <a:spcBef>
                          <a:spcPct val="0"/>
                        </a:spcBef>
                        <a:spcAft>
                          <a:spcPct val="0"/>
                        </a:spcAft>
                      </a:pPr>
                      <a:r>
                        <a:rPr lang="zh-CN" altLang="en-US" sz="2400" i="0" kern="100">
                          <a:solidFill>
                            <a:srgbClr val="FF0000"/>
                          </a:solidFill>
                          <a:latin typeface="华文中宋" panose="02010600040101010101" charset="-122"/>
                          <a:ea typeface="华文中宋" panose="02010600040101010101" charset="-122"/>
                          <a:cs typeface="华文中宋" panose="02010600040101010101" charset="-122"/>
                        </a:rPr>
                        <a:t>思想</a:t>
                      </a:r>
                      <a:endParaRPr lang="zh-CN" altLang="en-US" sz="2400" i="0" kern="100">
                        <a:solidFill>
                          <a:srgbClr val="FF0000"/>
                        </a:solidFill>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gridSpan="2">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重商主义</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nchor="ctr">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hMerge="1">
                  <a:txBody>
                    <a:bodyPr vert="horz" wrap="square"/>
                    <a:lstStyle/>
                    <a:p/>
                  </a:txBody>
                  <a:tcPr>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c gridSpan="3">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自由主义</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nchor="ctr">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hMerge="1">
                  <a:txBody>
                    <a:bodyPr vert="horz" wrap="square"/>
                    <a:lstStyle/>
                    <a:p/>
                  </a:txBody>
                  <a:tcP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c hMerge="1">
                  <a:txBody>
                    <a:bodyPr vert="horz" wrap="square"/>
                    <a:lstStyle/>
                    <a:p/>
                  </a:txBody>
                  <a:tcPr>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c gridSpan="2">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凯恩斯主义</a:t>
                      </a:r>
                      <a:endParaRPr lang="zh-CN" altLang="en-US" sz="2400" i="0" kern="100">
                        <a:latin typeface="华文中宋" panose="02010600040101010101" charset="-122"/>
                        <a:ea typeface="华文中宋" panose="02010600040101010101" charset="-122"/>
                        <a:cs typeface="华文中宋" panose="02010600040101010101" charset="-122"/>
                      </a:endParaRPr>
                    </a:p>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国家干预主义</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nchor="ctr">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hMerge="1">
                  <a:txBody>
                    <a:bodyPr vert="horz" wrap="square"/>
                    <a:lstStyle/>
                    <a:p/>
                  </a:txBody>
                  <a:tcPr>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c gridSpan="2">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新自由主义</a:t>
                      </a:r>
                      <a:endParaRPr lang="zh-CN" altLang="en-US" sz="2400" i="0" kern="100">
                        <a:latin typeface="华文中宋" panose="02010600040101010101" charset="-122"/>
                        <a:ea typeface="华文中宋" panose="02010600040101010101" charset="-122"/>
                        <a:cs typeface="华文中宋" panose="02010600040101010101" charset="-122"/>
                      </a:endParaRPr>
                    </a:p>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宏观调控微观自主</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nchor="ctr">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hMerge="1">
                  <a:txBody>
                    <a:bodyPr vert="horz" wrap="square"/>
                    <a:lstStyle/>
                    <a:p/>
                  </a:txBody>
                  <a:tcPr>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r>
              <a:tr h="1097280">
                <a:tc>
                  <a:txBody>
                    <a:bodyPr vert="horz" wrap="square"/>
                    <a:lstStyle/>
                    <a:p>
                      <a:pPr marL="0" indent="0" algn="ctr" latinLnBrk="1">
                        <a:lnSpc>
                          <a:spcPct val="150000"/>
                        </a:lnSpc>
                        <a:spcBef>
                          <a:spcPct val="0"/>
                        </a:spcBef>
                        <a:spcAft>
                          <a:spcPct val="0"/>
                        </a:spcAft>
                      </a:pPr>
                      <a:r>
                        <a:rPr lang="zh-CN" altLang="en-US" sz="2400" i="0" kern="100">
                          <a:solidFill>
                            <a:srgbClr val="FF0000"/>
                          </a:solidFill>
                          <a:latin typeface="华文中宋" panose="02010600040101010101" charset="-122"/>
                          <a:ea typeface="华文中宋" panose="02010600040101010101" charset="-122"/>
                          <a:cs typeface="华文中宋" panose="02010600040101010101" charset="-122"/>
                        </a:rPr>
                        <a:t>阶段</a:t>
                      </a:r>
                      <a:endParaRPr lang="zh-CN" altLang="en-US" sz="2400" i="0" kern="100">
                        <a:solidFill>
                          <a:srgbClr val="FF0000"/>
                        </a:solidFill>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gridSpan="2">
                  <a:txBody>
                    <a:bodyPr vert="horz" wrap="square"/>
                    <a:lstStyle/>
                    <a:p>
                      <a:pPr marL="0" indent="0" algn="ctr" latinLnBrk="1">
                        <a:lnSpc>
                          <a:spcPct val="150000"/>
                        </a:lnSpc>
                        <a:spcBef>
                          <a:spcPct val="0"/>
                        </a:spcBef>
                        <a:spcAft>
                          <a:spcPct val="0"/>
                        </a:spcAft>
                      </a:pPr>
                      <a:r>
                        <a:rPr lang="zh-CN" altLang="en-US" sz="2400" kern="100">
                          <a:latin typeface="华文中宋" panose="02010600040101010101" charset="-122"/>
                          <a:ea typeface="华文中宋" panose="02010600040101010101" charset="-122"/>
                          <a:cs typeface="华文中宋" panose="02010600040101010101" charset="-122"/>
                          <a:sym typeface="+mn-ea"/>
                        </a:rPr>
                        <a:t>工场手工业时期</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nchor="ctr">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hMerge="1">
                  <a:txBody>
                    <a:bodyPr vert="horz" wrap="square"/>
                    <a:lstStyle/>
                    <a:p/>
                  </a:txBody>
                  <a:tcPr marL="68580" marR="68580" marT="0" marB="0" anchor="ctr">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gridSpan="3">
                  <a:txBody>
                    <a:bodyPr vert="horz" wrap="square"/>
                    <a:lstStyle/>
                    <a:p>
                      <a:pPr marL="0" indent="0" algn="ctr" latinLnBrk="1">
                        <a:lnSpc>
                          <a:spcPct val="150000"/>
                        </a:lnSpc>
                        <a:spcBef>
                          <a:spcPct val="0"/>
                        </a:spcBef>
                        <a:spcAft>
                          <a:spcPct val="0"/>
                        </a:spcAft>
                        <a:buNone/>
                      </a:pPr>
                      <a:r>
                        <a:rPr lang="zh-CN" altLang="en-US" sz="2400" kern="100">
                          <a:latin typeface="华文中宋" panose="02010600040101010101" charset="-122"/>
                          <a:ea typeface="华文中宋" panose="02010600040101010101" charset="-122"/>
                          <a:cs typeface="华文中宋" panose="02010600040101010101" charset="-122"/>
                          <a:sym typeface="+mn-ea"/>
                        </a:rPr>
                        <a:t>自由资本主义</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nchor="ctr">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hMerge="1">
                  <a:txBody>
                    <a:bodyPr vert="horz" wrap="square"/>
                    <a:lstStyle/>
                    <a:p/>
                  </a:txBody>
                  <a:tcPr marL="68580" marR="68580" marT="0" marB="0" anchor="ctr">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hMerge="1">
                  <a:txBody>
                    <a:bodyPr vert="horz" wrap="square"/>
                    <a:lstStyle/>
                    <a:p/>
                  </a:txBody>
                  <a:tcPr>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c gridSpan="2">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国家垄断资本主义</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nchor="ctr">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hMerge="1">
                  <a:txBody>
                    <a:bodyPr vert="horz" wrap="square"/>
                    <a:lstStyle/>
                    <a:p/>
                  </a:txBody>
                  <a:tcPr>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c gridSpan="2">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nchor="ctr">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hMerge="1">
                  <a:txBody>
                    <a:bodyPr vert="horz" wrap="square"/>
                    <a:lstStyle/>
                    <a:p/>
                  </a:txBody>
                  <a:tcPr>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r>
              <a:tr h="1925320">
                <a:tc>
                  <a:txBody>
                    <a:bodyPr vert="horz" wrap="square"/>
                    <a:lstStyle/>
                    <a:p>
                      <a:pPr marL="0" indent="0" algn="ctr" latinLnBrk="1">
                        <a:lnSpc>
                          <a:spcPct val="150000"/>
                        </a:lnSpc>
                        <a:spcBef>
                          <a:spcPct val="0"/>
                        </a:spcBef>
                        <a:spcAft>
                          <a:spcPct val="0"/>
                        </a:spcAft>
                      </a:pPr>
                      <a:r>
                        <a:rPr lang="zh-CN" altLang="en-US" sz="2400" i="0" kern="100">
                          <a:solidFill>
                            <a:srgbClr val="FF0000"/>
                          </a:solidFill>
                          <a:latin typeface="华文中宋" panose="02010600040101010101" charset="-122"/>
                          <a:ea typeface="华文中宋" panose="02010600040101010101" charset="-122"/>
                          <a:cs typeface="华文中宋" panose="02010600040101010101" charset="-122"/>
                        </a:rPr>
                        <a:t>币制</a:t>
                      </a:r>
                      <a:endParaRPr lang="zh-CN" altLang="en-US" sz="2400" i="0" kern="100">
                        <a:solidFill>
                          <a:srgbClr val="FF0000"/>
                        </a:solidFill>
                        <a:latin typeface="华文中宋" panose="02010600040101010101" charset="-122"/>
                        <a:ea typeface="华文中宋" panose="02010600040101010101" charset="-122"/>
                        <a:cs typeface="华文中宋" panose="02010600040101010101" charset="-122"/>
                      </a:endParaRPr>
                    </a:p>
                  </a:txBody>
                  <a:tcPr marL="68580" marR="68580" marT="0" marB="0" anchor="ctr">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gridSpan="2">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银本位（中国）</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nchor="ctr">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hMerge="1">
                  <a:txBody>
                    <a:bodyPr vert="horz" wrap="square"/>
                    <a:lstStyle/>
                    <a:p/>
                  </a:txBody>
                  <a:tcPr>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c gridSpan="2">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金本位（英国）</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nchor="ctr">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hMerge="1">
                  <a:txBody>
                    <a:bodyPr vert="horz" wrap="square"/>
                    <a:lstStyle/>
                    <a:p/>
                  </a:txBody>
                  <a:tcPr>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c gridSpan="2">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金本位走向崩溃</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nchor="ctr">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hMerge="1">
                  <a:txBody>
                    <a:bodyPr vert="horz" wrap="square"/>
                    <a:lstStyle/>
                    <a:p/>
                  </a:txBody>
                  <a:tcPr>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c>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布雷顿森林体系</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nchor="ctr">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gridSpan="2">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牙买加体系（1976年）</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nchor="ctr">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hMerge="1">
                  <a:txBody>
                    <a:bodyPr vert="horz" wrap="square"/>
                    <a:lstStyle/>
                    <a:p/>
                  </a:txBody>
                  <a:tcPr>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r>
            </a:tbl>
          </a:graphicData>
        </a:graphic>
      </p:graphicFrame>
      <p:sp>
        <p:nvSpPr>
          <p:cNvPr id="5" name="文本框 4" title=""/>
          <p:cNvSpPr txBox="1"/>
          <p:nvPr/>
        </p:nvSpPr>
        <p:spPr>
          <a:xfrm>
            <a:off x="4872355" y="-171450"/>
            <a:ext cx="2240915" cy="394335"/>
          </a:xfrm>
          <a:prstGeom prst="rect">
            <a:avLst/>
          </a:prstGeom>
        </p:spPr>
        <p:txBody>
          <a:bodyPr wrap="square">
            <a:noAutofit/>
          </a:bodyPr>
          <a:lstStyle/>
          <a:p>
            <a:pPr marL="0" indent="152400" algn="just" defTabSz="266700">
              <a:lnSpc>
                <a:spcPct val="150000"/>
              </a:lnSpc>
              <a:spcBef>
                <a:spcPct val="0"/>
              </a:spcBef>
              <a:spcAft>
                <a:spcPct val="0"/>
              </a:spcAft>
            </a:pPr>
            <a:r>
              <a:rPr lang="zh-CN" altLang="en-US" sz="2000">
                <a:solidFill>
                  <a:srgbClr val="FF0000"/>
                </a:solidFill>
                <a:latin typeface="华文中宋" panose="02010600040101010101" charset="-122"/>
                <a:ea typeface="华文中宋" panose="02010600040101010101" charset="-122"/>
              </a:rPr>
              <a:t>资本主义经济</a:t>
            </a:r>
            <a:endParaRPr lang="zh-CN" altLang="en-US" sz="2000">
              <a:solidFill>
                <a:srgbClr val="FF0000"/>
              </a:solidFill>
              <a:latin typeface="华文中宋" panose="02010600040101010101" charset="-122"/>
              <a:ea typeface="华文中宋" panose="02010600040101010101" charset="-122"/>
            </a:endParaRPr>
          </a:p>
        </p:txBody>
      </p:sp>
    </p:spTree>
  </p:cSld>
  <p:clrMapOvr>
    <a:masterClrMapping/>
  </p:clrMapOvr>
  <p:transition spd="slow">
    <p:wipe/>
  </p:transition>
  <p:timing/>
</p:sld>
</file>

<file path=ppt/slides/slide4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title=""/>
          <p:cNvSpPr>
            <a:spLocks noGrp="1"/>
          </p:cNvSpPr>
          <p:nvPr>
            <p:ph idx="1"/>
          </p:nvPr>
        </p:nvSpPr>
        <p:spPr>
          <a:xfrm>
            <a:off x="551815" y="1052830"/>
            <a:ext cx="10972800" cy="4525963"/>
          </a:xfrm>
        </p:spPr>
        <p:txBody>
          <a:bodyPr/>
          <a:lstStyle/>
          <a:p>
            <a:pPr lvl="0" algn="l">
              <a:lnSpc>
                <a:spcPct val="140000"/>
              </a:lnSpc>
              <a:spcBef>
                <a:spcPct val="0"/>
              </a:spcBef>
              <a:spcAft>
                <a:spcPct val="0"/>
              </a:spcAft>
              <a:buClrTx/>
              <a:buSzTx/>
              <a:buFontTx/>
            </a:pPr>
            <a:r>
              <a:rPr lang="zh-CN" altLang="en-US" sz="2800" kern="100">
                <a:latin typeface="华文中宋" panose="02010600040101010101" charset="-122"/>
                <a:ea typeface="华文中宋" panose="02010600040101010101" charset="-122"/>
                <a:cs typeface="华文中宋" panose="02010600040101010101" charset="-122"/>
                <a:sym typeface="+mn-ea"/>
              </a:rPr>
              <a:t>三种主义（</a:t>
            </a:r>
            <a:r>
              <a:rPr lang="zh-CN" altLang="en-US" sz="2800" kern="100">
                <a:solidFill>
                  <a:srgbClr val="FF0000"/>
                </a:solidFill>
                <a:latin typeface="华文中宋" panose="02010600040101010101" charset="-122"/>
                <a:ea typeface="华文中宋" panose="02010600040101010101" charset="-122"/>
                <a:cs typeface="华文中宋" panose="02010600040101010101" charset="-122"/>
                <a:sym typeface="+mn-ea"/>
              </a:rPr>
              <a:t>重商主义、自由主义和凯恩斯主义</a:t>
            </a:r>
            <a:r>
              <a:rPr lang="zh-CN" altLang="en-US" sz="2800" kern="100">
                <a:latin typeface="华文中宋" panose="02010600040101010101" charset="-122"/>
                <a:ea typeface="华文中宋" panose="02010600040101010101" charset="-122"/>
                <a:cs typeface="华文中宋" panose="02010600040101010101" charset="-122"/>
                <a:sym typeface="+mn-ea"/>
              </a:rPr>
              <a:t>）</a:t>
            </a:r>
            <a:endParaRPr lang="zh-CN" altLang="en-US" sz="28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800" kern="100">
                <a:latin typeface="华文中宋" panose="02010600040101010101" charset="-122"/>
                <a:ea typeface="华文中宋" panose="02010600040101010101" charset="-122"/>
                <a:cs typeface="华文中宋" panose="02010600040101010101" charset="-122"/>
                <a:sym typeface="+mn-ea"/>
              </a:rPr>
              <a:t>【错因】对三种解决思想易混淆</a:t>
            </a:r>
            <a:endParaRPr lang="zh-CN" altLang="en-US" sz="2800" kern="100">
              <a:latin typeface="华文中宋" panose="02010600040101010101" charset="-122"/>
              <a:ea typeface="华文中宋" panose="02010600040101010101" charset="-122"/>
              <a:cs typeface="华文中宋" panose="02010600040101010101" charset="-122"/>
              <a:sym typeface="+mn-ea"/>
            </a:endParaRPr>
          </a:p>
          <a:p>
            <a:pPr lvl="0" algn="l">
              <a:lnSpc>
                <a:spcPct val="140000"/>
              </a:lnSpc>
              <a:spcBef>
                <a:spcPct val="0"/>
              </a:spcBef>
              <a:spcAft>
                <a:spcPct val="0"/>
              </a:spcAft>
              <a:buClrTx/>
              <a:buSzTx/>
              <a:buFontTx/>
            </a:pPr>
            <a:r>
              <a:rPr lang="zh-CN" altLang="en-US" sz="2800" kern="100">
                <a:latin typeface="华文中宋" panose="02010600040101010101" charset="-122"/>
                <a:ea typeface="华文中宋" panose="02010600040101010101" charset="-122"/>
                <a:cs typeface="华文中宋" panose="02010600040101010101" charset="-122"/>
                <a:sym typeface="+mn-ea"/>
              </a:rPr>
              <a:t>【阐释】重商主义、自由主义和凯恩斯主义</a:t>
            </a:r>
            <a:r>
              <a:rPr lang="zh-CN" altLang="en-US" sz="2800" kern="100">
                <a:solidFill>
                  <a:srgbClr val="FF0000"/>
                </a:solidFill>
                <a:latin typeface="华文中宋" panose="02010600040101010101" charset="-122"/>
                <a:ea typeface="华文中宋" panose="02010600040101010101" charset="-122"/>
                <a:cs typeface="华文中宋" panose="02010600040101010101" charset="-122"/>
                <a:sym typeface="+mn-ea"/>
              </a:rPr>
              <a:t>分别是工场手工业时期、自由资本主义时期和垄断资本主义时期的资本主义经济思想。</a:t>
            </a:r>
            <a:r>
              <a:rPr lang="zh-CN" altLang="en-US" sz="2800" kern="100">
                <a:latin typeface="华文中宋" panose="02010600040101010101" charset="-122"/>
                <a:ea typeface="华文中宋" panose="02010600040101010101" charset="-122"/>
                <a:cs typeface="华文中宋" panose="02010600040101010101" charset="-122"/>
                <a:sym typeface="+mn-ea"/>
              </a:rPr>
              <a:t>重商主义主张发展工商业，鼓励对外贸易，多储备金银；自由主义主张自由经营、自由竞争、自由贸易；凯恩斯主义主张政府从信贷、投资、生产、销售等方面干预经济。</a:t>
            </a:r>
            <a:endParaRPr lang="zh-CN" altLang="en-US" sz="2800" kern="100">
              <a:latin typeface="华文中宋" panose="02010600040101010101" charset="-122"/>
              <a:ea typeface="华文中宋" panose="02010600040101010101" charset="-122"/>
              <a:cs typeface="华文中宋" panose="02010600040101010101" charset="-122"/>
              <a:sym typeface="+mn-ea"/>
            </a:endParaRPr>
          </a:p>
          <a:p>
            <a:endParaRPr lang="zh-CN" altLang="en-US" sz="2800" kern="100">
              <a:latin typeface="华文中宋" panose="02010600040101010101" charset="-122"/>
              <a:ea typeface="华文中宋" panose="02010600040101010101" charset="-122"/>
              <a:cs typeface="华文中宋" panose="02010600040101010101" charset="-122"/>
              <a:sym typeface="+mn-ea"/>
            </a:endParaRPr>
          </a:p>
        </p:txBody>
      </p:sp>
    </p:spTree>
  </p:cSld>
  <p:clrMapOvr>
    <a:masterClrMapping/>
  </p:clrMapOvr>
  <p:transition spd="slow">
    <p:wipe/>
  </p:transition>
  <p:timing/>
</p:sld>
</file>

<file path=ppt/slides/slide4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矩形 3" title=""/>
          <p:cNvSpPr/>
          <p:nvPr/>
        </p:nvSpPr>
        <p:spPr>
          <a:xfrm>
            <a:off x="263525" y="44450"/>
            <a:ext cx="11722100" cy="551815"/>
          </a:xfrm>
          <a:prstGeom prst="rect">
            <a:avLst/>
          </a:prstGeom>
          <a:noFill/>
          <a:ln w="9525">
            <a:noFill/>
          </a:ln>
        </p:spPr>
        <p:txBody>
          <a:bodyPr vert="horz" wrap="square" rtlCol="0"/>
          <a:lstStyle/>
          <a:p>
            <a:pPr lvl="0" algn="l">
              <a:lnSpc>
                <a:spcPct val="140000"/>
              </a:lnSpc>
              <a:spcBef>
                <a:spcPct val="0"/>
              </a:spcBef>
              <a:spcAft>
                <a:spcPct val="0"/>
              </a:spcAft>
              <a:buClrTx/>
              <a:buSzTx/>
              <a:buFontTx/>
            </a:pPr>
            <a:r>
              <a:rPr lang="zh-CN" altLang="en-US" sz="2400" kern="100">
                <a:latin typeface="华文中宋" panose="02010600040101010101" charset="-122"/>
                <a:ea typeface="华文中宋" panose="02010600040101010101" charset="-122"/>
                <a:cs typeface="华文中宋" panose="02010600040101010101" charset="-122"/>
                <a:sym typeface="+mn-ea"/>
              </a:rPr>
              <a:t>【易错点拨】:主要启蒙思想家的主张：都</a:t>
            </a:r>
            <a:r>
              <a:rPr lang="zh-CN" altLang="en-US" sz="2400" kern="100">
                <a:solidFill>
                  <a:srgbClr val="FF0000"/>
                </a:solidFill>
                <a:latin typeface="华文中宋" panose="02010600040101010101" charset="-122"/>
                <a:ea typeface="华文中宋" panose="02010600040101010101" charset="-122"/>
                <a:cs typeface="华文中宋" panose="02010600040101010101" charset="-122"/>
                <a:sym typeface="+mn-ea"/>
              </a:rPr>
              <a:t>强调理性，相信进步</a:t>
            </a:r>
            <a:r>
              <a:rPr lang="zh-CN" altLang="en-US" sz="2400" kern="100">
                <a:latin typeface="华文中宋" panose="02010600040101010101" charset="-122"/>
                <a:ea typeface="华文中宋" panose="02010600040101010101" charset="-122"/>
                <a:cs typeface="华文中宋" panose="02010600040101010101" charset="-122"/>
                <a:sym typeface="+mn-ea"/>
              </a:rPr>
              <a:t>，但也各有侧重：</a:t>
            </a:r>
            <a:endParaRPr lang="zh-CN" altLang="en-US" sz="2400" kern="100">
              <a:latin typeface="华文中宋" panose="02010600040101010101" charset="-122"/>
              <a:ea typeface="华文中宋" panose="02010600040101010101" charset="-122"/>
              <a:cs typeface="华文中宋" panose="02010600040101010101" charset="-122"/>
              <a:sym typeface="+mn-ea"/>
            </a:endParaRPr>
          </a:p>
        </p:txBody>
      </p:sp>
      <p:graphicFrame>
        <p:nvGraphicFramePr>
          <p:cNvPr id="5" name="表格 4" title=""/>
          <p:cNvGraphicFramePr>
            <a:graphicFrameLocks noGrp="1"/>
          </p:cNvGraphicFramePr>
          <p:nvPr>
            <p:custDataLst>
              <p:tags r:id="rId2"/>
            </p:custDataLst>
          </p:nvPr>
        </p:nvGraphicFramePr>
        <p:xfrm>
          <a:off x="73660" y="655955"/>
          <a:ext cx="12032615" cy="6177280"/>
        </p:xfrm>
        <a:graphic>
          <a:graphicData uri="http://schemas.openxmlformats.org/drawingml/2006/table">
            <a:tbl>
              <a:tblPr/>
              <a:tblGrid>
                <a:gridCol w="1597025"/>
                <a:gridCol w="10435590"/>
              </a:tblGrid>
              <a:tr h="548640">
                <a:tc>
                  <a:txBody>
                    <a:bodyPr vert="horz" wrap="square"/>
                    <a:lstStyle/>
                    <a:p>
                      <a:pPr marL="0" indent="0" algn="just">
                        <a:lnSpc>
                          <a:spcPct val="150000"/>
                        </a:lnSpc>
                        <a:spcBef>
                          <a:spcPct val="0"/>
                        </a:spcBef>
                        <a:spcAft>
                          <a:spcPct val="0"/>
                        </a:spcAft>
                      </a:pPr>
                      <a:r>
                        <a:rPr lang="zh-CN" altLang="en-US" sz="2400" kern="100">
                          <a:latin typeface="华文中宋" panose="02010600040101010101" charset="-122"/>
                          <a:ea typeface="华文中宋" panose="02010600040101010101" charset="-122"/>
                          <a:cs typeface="华文中宋" panose="02010600040101010101" charset="-122"/>
                        </a:rPr>
                        <a:t>代表人物</a:t>
                      </a:r>
                      <a:endParaRPr lang="zh-CN" altLang="en-US" sz="2400" kern="100">
                        <a:latin typeface="华文中宋" panose="02010600040101010101" charset="-122"/>
                        <a:ea typeface="华文中宋" panose="02010600040101010101" charset="-122"/>
                        <a:cs typeface="华文中宋" panose="02010600040101010101" charset="-122"/>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vert="horz" wrap="square"/>
                    <a:lstStyle/>
                    <a:p>
                      <a:pPr marL="0" indent="0" algn="just">
                        <a:lnSpc>
                          <a:spcPct val="150000"/>
                        </a:lnSpc>
                        <a:spcBef>
                          <a:spcPct val="0"/>
                        </a:spcBef>
                        <a:spcAft>
                          <a:spcPct val="0"/>
                        </a:spcAft>
                      </a:pPr>
                      <a:r>
                        <a:rPr lang="zh-CN" altLang="en-US" sz="2400" kern="100">
                          <a:latin typeface="华文中宋" panose="02010600040101010101" charset="-122"/>
                          <a:ea typeface="华文中宋" panose="02010600040101010101" charset="-122"/>
                          <a:cs typeface="华文中宋" panose="02010600040101010101" charset="-122"/>
                        </a:rPr>
                        <a:t>主张</a:t>
                      </a:r>
                      <a:endParaRPr lang="zh-CN" altLang="en-US" sz="2400" kern="100">
                        <a:latin typeface="华文中宋" panose="02010600040101010101" charset="-122"/>
                        <a:ea typeface="华文中宋" panose="02010600040101010101" charset="-122"/>
                        <a:cs typeface="华文中宋" panose="02010600040101010101" charset="-122"/>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548640">
                <a:tc>
                  <a:txBody>
                    <a:bodyPr vert="horz" wrap="square"/>
                    <a:lstStyle/>
                    <a:p>
                      <a:pPr marL="0" indent="0" algn="just">
                        <a:lnSpc>
                          <a:spcPct val="150000"/>
                        </a:lnSpc>
                        <a:spcBef>
                          <a:spcPct val="0"/>
                        </a:spcBef>
                        <a:spcAft>
                          <a:spcPct val="0"/>
                        </a:spcAft>
                      </a:pPr>
                      <a:r>
                        <a:rPr lang="zh-CN" altLang="en-US" sz="2400" kern="100">
                          <a:latin typeface="华文中宋" panose="02010600040101010101" charset="-122"/>
                          <a:ea typeface="华文中宋" panose="02010600040101010101" charset="-122"/>
                          <a:cs typeface="华文中宋" panose="02010600040101010101" charset="-122"/>
                        </a:rPr>
                        <a:t>洛克</a:t>
                      </a:r>
                      <a:endParaRPr lang="zh-CN" altLang="en-US" sz="2400" kern="100">
                        <a:latin typeface="华文中宋" panose="02010600040101010101" charset="-122"/>
                        <a:ea typeface="华文中宋" panose="02010600040101010101" charset="-122"/>
                        <a:cs typeface="华文中宋" panose="02010600040101010101" charset="-122"/>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vert="horz" wrap="square"/>
                    <a:lstStyle/>
                    <a:p>
                      <a:pPr marL="0" indent="0" algn="just">
                        <a:lnSpc>
                          <a:spcPct val="150000"/>
                        </a:lnSpc>
                        <a:spcBef>
                          <a:spcPct val="0"/>
                        </a:spcBef>
                        <a:spcAft>
                          <a:spcPct val="0"/>
                        </a:spcAft>
                      </a:pPr>
                      <a:r>
                        <a:rPr lang="zh-CN" altLang="en-US" sz="2400" kern="100">
                          <a:latin typeface="华文中宋" panose="02010600040101010101" charset="-122"/>
                          <a:ea typeface="华文中宋" panose="02010600040101010101" charset="-122"/>
                          <a:cs typeface="华文中宋" panose="02010600040101010101" charset="-122"/>
                        </a:rPr>
                        <a:t>提出</a:t>
                      </a:r>
                      <a:r>
                        <a:rPr lang="zh-CN" altLang="en-US" sz="2400" kern="100">
                          <a:solidFill>
                            <a:srgbClr val="FF0000"/>
                          </a:solidFill>
                          <a:latin typeface="华文中宋" panose="02010600040101010101" charset="-122"/>
                          <a:ea typeface="华文中宋" panose="02010600040101010101" charset="-122"/>
                          <a:cs typeface="华文中宋" panose="02010600040101010101" charset="-122"/>
                        </a:rPr>
                        <a:t>立法权、行政权和外交权</a:t>
                      </a:r>
                      <a:r>
                        <a:rPr lang="zh-CN" altLang="en-US" sz="2400" kern="100">
                          <a:latin typeface="华文中宋" panose="02010600040101010101" charset="-122"/>
                          <a:ea typeface="华文中宋" panose="02010600040101010101" charset="-122"/>
                          <a:cs typeface="华文中宋" panose="02010600040101010101" charset="-122"/>
                        </a:rPr>
                        <a:t>应分属不同部门掌握</a:t>
                      </a:r>
                      <a:endParaRPr lang="zh-CN" altLang="en-US" sz="2400" kern="100">
                        <a:latin typeface="华文中宋" panose="02010600040101010101" charset="-122"/>
                        <a:ea typeface="华文中宋" panose="02010600040101010101" charset="-122"/>
                        <a:cs typeface="华文中宋" panose="02010600040101010101" charset="-122"/>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1645920">
                <a:tc>
                  <a:txBody>
                    <a:bodyPr vert="horz" wrap="square"/>
                    <a:lstStyle/>
                    <a:p>
                      <a:pPr marL="0" indent="0" algn="just">
                        <a:lnSpc>
                          <a:spcPct val="150000"/>
                        </a:lnSpc>
                        <a:spcBef>
                          <a:spcPct val="0"/>
                        </a:spcBef>
                        <a:spcAft>
                          <a:spcPct val="0"/>
                        </a:spcAft>
                      </a:pPr>
                      <a:r>
                        <a:rPr lang="zh-CN" altLang="en-US" sz="2400" kern="100">
                          <a:latin typeface="华文中宋" panose="02010600040101010101" charset="-122"/>
                          <a:ea typeface="华文中宋" panose="02010600040101010101" charset="-122"/>
                          <a:cs typeface="华文中宋" panose="02010600040101010101" charset="-122"/>
                        </a:rPr>
                        <a:t>伏尔泰</a:t>
                      </a:r>
                      <a:endParaRPr lang="zh-CN" altLang="en-US" sz="2400" kern="100">
                        <a:latin typeface="华文中宋" panose="02010600040101010101" charset="-122"/>
                        <a:ea typeface="华文中宋" panose="02010600040101010101" charset="-122"/>
                        <a:cs typeface="华文中宋" panose="02010600040101010101" charset="-122"/>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vert="horz" wrap="square"/>
                    <a:lstStyle/>
                    <a:p>
                      <a:pPr marL="0" indent="0" algn="just">
                        <a:lnSpc>
                          <a:spcPct val="150000"/>
                        </a:lnSpc>
                        <a:spcBef>
                          <a:spcPct val="0"/>
                        </a:spcBef>
                        <a:spcAft>
                          <a:spcPct val="0"/>
                        </a:spcAft>
                      </a:pPr>
                      <a:r>
                        <a:rPr lang="zh-CN" altLang="en-US" sz="2400" kern="100">
                          <a:latin typeface="华文中宋" panose="02010600040101010101" charset="-122"/>
                          <a:ea typeface="华文中宋" panose="02010600040101010101" charset="-122"/>
                          <a:cs typeface="华文中宋" panose="02010600040101010101" charset="-122"/>
                        </a:rPr>
                        <a:t>天赋人权、自由平等；反对封建专制，建立君主立宪制</a:t>
                      </a:r>
                      <a:endParaRPr lang="zh-CN" altLang="en-US" sz="2400" kern="100">
                        <a:latin typeface="华文中宋" panose="02010600040101010101" charset="-122"/>
                        <a:ea typeface="华文中宋" panose="02010600040101010101" charset="-122"/>
                        <a:cs typeface="华文中宋" panose="02010600040101010101" charset="-122"/>
                      </a:endParaRPr>
                    </a:p>
                    <a:p>
                      <a:pPr marL="0" indent="0" algn="just">
                        <a:lnSpc>
                          <a:spcPct val="150000"/>
                        </a:lnSpc>
                        <a:spcBef>
                          <a:spcPct val="0"/>
                        </a:spcBef>
                        <a:spcAft>
                          <a:spcPct val="0"/>
                        </a:spcAft>
                      </a:pPr>
                      <a:r>
                        <a:rPr lang="zh-CN" altLang="en-US" sz="2400" kern="100">
                          <a:solidFill>
                            <a:srgbClr val="FF0000"/>
                          </a:solidFill>
                          <a:latin typeface="华文中宋" panose="02010600040101010101" charset="-122"/>
                          <a:ea typeface="华文中宋" panose="02010600040101010101" charset="-122"/>
                          <a:cs typeface="华文中宋" panose="02010600040101010101" charset="-122"/>
                        </a:rPr>
                        <a:t>【辨易混】伏尔泰反对君主专制，但并不反对君主制，他寄希望于“开明”君主进行改革，建立君主立宪制</a:t>
                      </a:r>
                      <a:endParaRPr lang="zh-CN" altLang="en-US" sz="2400" kern="100">
                        <a:solidFill>
                          <a:srgbClr val="FF0000"/>
                        </a:solidFill>
                        <a:latin typeface="华文中宋" panose="02010600040101010101" charset="-122"/>
                        <a:ea typeface="华文中宋" panose="02010600040101010101" charset="-122"/>
                        <a:cs typeface="华文中宋" panose="02010600040101010101" charset="-122"/>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690880">
                <a:tc>
                  <a:txBody>
                    <a:bodyPr vert="horz" wrap="square"/>
                    <a:lstStyle/>
                    <a:p>
                      <a:pPr marL="0" indent="0" algn="just">
                        <a:lnSpc>
                          <a:spcPct val="150000"/>
                        </a:lnSpc>
                        <a:spcBef>
                          <a:spcPct val="0"/>
                        </a:spcBef>
                        <a:spcAft>
                          <a:spcPct val="0"/>
                        </a:spcAft>
                      </a:pPr>
                      <a:r>
                        <a:rPr lang="zh-CN" altLang="en-US" sz="2400" kern="100">
                          <a:latin typeface="华文中宋" panose="02010600040101010101" charset="-122"/>
                          <a:ea typeface="华文中宋" panose="02010600040101010101" charset="-122"/>
                          <a:cs typeface="华文中宋" panose="02010600040101010101" charset="-122"/>
                        </a:rPr>
                        <a:t>孟德斯鸠</a:t>
                      </a:r>
                      <a:endParaRPr lang="zh-CN" altLang="en-US" sz="2400" kern="100">
                        <a:latin typeface="华文中宋" panose="02010600040101010101" charset="-122"/>
                        <a:ea typeface="华文中宋" panose="02010600040101010101" charset="-122"/>
                        <a:cs typeface="华文中宋" panose="02010600040101010101" charset="-122"/>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vert="horz" wrap="square"/>
                    <a:lstStyle/>
                    <a:p>
                      <a:pPr marL="0" algn="just">
                        <a:lnSpc>
                          <a:spcPct val="150000"/>
                        </a:lnSpc>
                        <a:buClrTx/>
                        <a:buSzTx/>
                        <a:buFontTx/>
                      </a:pPr>
                      <a:r>
                        <a:rPr lang="zh-CN" altLang="en-US" sz="2400" kern="100">
                          <a:latin typeface="华文中宋" panose="02010600040101010101" charset="-122"/>
                          <a:ea typeface="华文中宋" panose="02010600040101010101" charset="-122"/>
                          <a:cs typeface="华文中宋" panose="02010600040101010101" charset="-122"/>
                        </a:rPr>
                        <a:t>反对君主专制，</a:t>
                      </a:r>
                      <a:r>
                        <a:rPr lang="zh-CN" altLang="en-US" sz="2400" kern="100">
                          <a:solidFill>
                            <a:srgbClr val="FF0000"/>
                          </a:solidFill>
                          <a:latin typeface="华文中宋" panose="02010600040101010101" charset="-122"/>
                          <a:ea typeface="华文中宋" panose="02010600040101010101" charset="-122"/>
                          <a:cs typeface="华文中宋" panose="02010600040101010101" charset="-122"/>
                        </a:rPr>
                        <a:t>倡导君主立宪；提出三权分立</a:t>
                      </a:r>
                      <a:endParaRPr lang="zh-CN" altLang="en-US" sz="2400" kern="100">
                        <a:solidFill>
                          <a:srgbClr val="FF0000"/>
                        </a:solidFill>
                        <a:latin typeface="华文中宋" panose="02010600040101010101" charset="-122"/>
                        <a:ea typeface="华文中宋" panose="02010600040101010101" charset="-122"/>
                        <a:cs typeface="华文中宋" panose="02010600040101010101" charset="-122"/>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1645920">
                <a:tc>
                  <a:txBody>
                    <a:bodyPr vert="horz" wrap="square"/>
                    <a:lstStyle/>
                    <a:p>
                      <a:pPr marL="0" indent="0" algn="just">
                        <a:lnSpc>
                          <a:spcPct val="150000"/>
                        </a:lnSpc>
                        <a:spcBef>
                          <a:spcPct val="0"/>
                        </a:spcBef>
                        <a:spcAft>
                          <a:spcPct val="0"/>
                        </a:spcAft>
                      </a:pPr>
                      <a:r>
                        <a:rPr lang="zh-CN" altLang="en-US" sz="2400" kern="100">
                          <a:latin typeface="华文中宋" panose="02010600040101010101" charset="-122"/>
                          <a:ea typeface="华文中宋" panose="02010600040101010101" charset="-122"/>
                          <a:cs typeface="华文中宋" panose="02010600040101010101" charset="-122"/>
                        </a:rPr>
                        <a:t>卢梭</a:t>
                      </a:r>
                      <a:endParaRPr lang="zh-CN" altLang="en-US" sz="2400" kern="100">
                        <a:latin typeface="华文中宋" panose="02010600040101010101" charset="-122"/>
                        <a:ea typeface="华文中宋" panose="02010600040101010101" charset="-122"/>
                        <a:cs typeface="华文中宋" panose="02010600040101010101" charset="-122"/>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vert="horz" wrap="square"/>
                    <a:lstStyle/>
                    <a:p>
                      <a:pPr marL="0" indent="0" algn="just">
                        <a:lnSpc>
                          <a:spcPct val="150000"/>
                        </a:lnSpc>
                        <a:spcBef>
                          <a:spcPct val="0"/>
                        </a:spcBef>
                        <a:spcAft>
                          <a:spcPct val="0"/>
                        </a:spcAft>
                      </a:pPr>
                      <a:r>
                        <a:rPr lang="zh-CN" altLang="en-US" sz="2400" kern="100">
                          <a:latin typeface="华文中宋" panose="02010600040101010101" charset="-122"/>
                          <a:ea typeface="华文中宋" panose="02010600040101010101" charset="-122"/>
                          <a:cs typeface="华文中宋" panose="02010600040101010101" charset="-122"/>
                        </a:rPr>
                        <a:t>发展天赋人权的学说；完善社会契约论；主权在民、直接民主制</a:t>
                      </a:r>
                      <a:endParaRPr lang="zh-CN" altLang="en-US" sz="2400" kern="100">
                        <a:latin typeface="华文中宋" panose="02010600040101010101" charset="-122"/>
                        <a:ea typeface="华文中宋" panose="02010600040101010101" charset="-122"/>
                        <a:cs typeface="华文中宋" panose="02010600040101010101" charset="-122"/>
                      </a:endParaRPr>
                    </a:p>
                    <a:p>
                      <a:pPr marL="0" indent="0" algn="just">
                        <a:lnSpc>
                          <a:spcPct val="150000"/>
                        </a:lnSpc>
                        <a:spcBef>
                          <a:spcPct val="0"/>
                        </a:spcBef>
                        <a:spcAft>
                          <a:spcPct val="0"/>
                        </a:spcAft>
                      </a:pPr>
                      <a:r>
                        <a:rPr lang="zh-CN" altLang="en-US" sz="2400" kern="100">
                          <a:latin typeface="华文中宋" panose="02010600040101010101" charset="-122"/>
                          <a:ea typeface="华文中宋" panose="02010600040101010101" charset="-122"/>
                          <a:cs typeface="华文中宋" panose="02010600040101010101" charset="-122"/>
                        </a:rPr>
                        <a:t>【考情提醒】卢梭的社会契约论曾在高考题中以非选择题的形式进行了重点考查</a:t>
                      </a:r>
                      <a:endParaRPr lang="zh-CN" altLang="en-US" sz="2400" kern="100">
                        <a:latin typeface="华文中宋" panose="02010600040101010101" charset="-122"/>
                        <a:ea typeface="华文中宋" panose="02010600040101010101" charset="-122"/>
                        <a:cs typeface="华文中宋" panose="02010600040101010101" charset="-122"/>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548640">
                <a:tc>
                  <a:txBody>
                    <a:bodyPr vert="horz" wrap="square"/>
                    <a:lstStyle/>
                    <a:p>
                      <a:pPr marL="0" indent="0" algn="just">
                        <a:lnSpc>
                          <a:spcPct val="150000"/>
                        </a:lnSpc>
                        <a:spcBef>
                          <a:spcPct val="0"/>
                        </a:spcBef>
                        <a:spcAft>
                          <a:spcPct val="0"/>
                        </a:spcAft>
                      </a:pPr>
                      <a:r>
                        <a:rPr lang="zh-CN" altLang="en-US" sz="2400" kern="100">
                          <a:latin typeface="华文中宋" panose="02010600040101010101" charset="-122"/>
                          <a:ea typeface="华文中宋" panose="02010600040101010101" charset="-122"/>
                          <a:cs typeface="华文中宋" panose="02010600040101010101" charset="-122"/>
                        </a:rPr>
                        <a:t>亚当·斯密</a:t>
                      </a:r>
                      <a:endParaRPr lang="zh-CN" altLang="en-US" sz="2400" kern="100">
                        <a:latin typeface="华文中宋" panose="02010600040101010101" charset="-122"/>
                        <a:ea typeface="华文中宋" panose="02010600040101010101" charset="-122"/>
                        <a:cs typeface="华文中宋" panose="02010600040101010101" charset="-122"/>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vert="horz" wrap="square"/>
                    <a:lstStyle/>
                    <a:p>
                      <a:pPr marL="0" indent="0" algn="just">
                        <a:lnSpc>
                          <a:spcPct val="150000"/>
                        </a:lnSpc>
                        <a:spcBef>
                          <a:spcPct val="0"/>
                        </a:spcBef>
                        <a:spcAft>
                          <a:spcPct val="0"/>
                        </a:spcAft>
                      </a:pPr>
                      <a:r>
                        <a:rPr lang="zh-CN" altLang="en-US" sz="2400" kern="100">
                          <a:latin typeface="华文中宋" panose="02010600040101010101" charset="-122"/>
                          <a:ea typeface="华文中宋" panose="02010600040101010101" charset="-122"/>
                          <a:cs typeface="华文中宋" panose="02010600040101010101" charset="-122"/>
                        </a:rPr>
                        <a:t>劳动是财富的源泉和衡量价值的尺度，主</a:t>
                      </a:r>
                      <a:r>
                        <a:rPr lang="zh-CN" altLang="en-US" sz="2400" kern="100">
                          <a:solidFill>
                            <a:srgbClr val="FF0000"/>
                          </a:solidFill>
                          <a:latin typeface="华文中宋" panose="02010600040101010101" charset="-122"/>
                          <a:ea typeface="华文中宋" panose="02010600040101010101" charset="-122"/>
                          <a:cs typeface="华文中宋" panose="02010600040101010101" charset="-122"/>
                        </a:rPr>
                        <a:t>张自由竞争</a:t>
                      </a:r>
                      <a:endParaRPr lang="zh-CN" altLang="en-US" sz="2400" kern="100">
                        <a:solidFill>
                          <a:srgbClr val="FF0000"/>
                        </a:solidFill>
                        <a:latin typeface="华文中宋" panose="02010600040101010101" charset="-122"/>
                        <a:ea typeface="华文中宋" panose="02010600040101010101" charset="-122"/>
                        <a:cs typeface="华文中宋" panose="02010600040101010101" charset="-122"/>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548640">
                <a:tc>
                  <a:txBody>
                    <a:bodyPr vert="horz" wrap="square"/>
                    <a:lstStyle/>
                    <a:p>
                      <a:pPr marL="0" indent="0" algn="just">
                        <a:lnSpc>
                          <a:spcPct val="150000"/>
                        </a:lnSpc>
                        <a:spcBef>
                          <a:spcPct val="0"/>
                        </a:spcBef>
                        <a:spcAft>
                          <a:spcPct val="0"/>
                        </a:spcAft>
                      </a:pPr>
                      <a:r>
                        <a:rPr lang="zh-CN" altLang="en-US" sz="2400" kern="100">
                          <a:latin typeface="华文中宋" panose="02010600040101010101" charset="-122"/>
                          <a:ea typeface="华文中宋" panose="02010600040101010101" charset="-122"/>
                          <a:cs typeface="华文中宋" panose="02010600040101010101" charset="-122"/>
                        </a:rPr>
                        <a:t>康德</a:t>
                      </a:r>
                      <a:endParaRPr lang="zh-CN" altLang="en-US" sz="2400" kern="100">
                        <a:latin typeface="华文中宋" panose="02010600040101010101" charset="-122"/>
                        <a:ea typeface="华文中宋" panose="02010600040101010101" charset="-122"/>
                        <a:cs typeface="华文中宋" panose="02010600040101010101" charset="-122"/>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vert="horz" wrap="square"/>
                    <a:lstStyle/>
                    <a:p>
                      <a:pPr marL="0" algn="just">
                        <a:lnSpc>
                          <a:spcPct val="150000"/>
                        </a:lnSpc>
                        <a:buClrTx/>
                        <a:buSzTx/>
                        <a:buFontTx/>
                      </a:pPr>
                      <a:r>
                        <a:rPr lang="zh-CN" altLang="en-US" sz="2400" kern="100">
                          <a:latin typeface="华文中宋" panose="02010600040101010101" charset="-122"/>
                          <a:ea typeface="华文中宋" panose="02010600040101010101" charset="-122"/>
                          <a:cs typeface="华文中宋" panose="02010600040101010101" charset="-122"/>
                        </a:rPr>
                        <a:t>强调人非工具，人应该独立思考，</a:t>
                      </a:r>
                      <a:r>
                        <a:rPr lang="zh-CN" altLang="en-US" sz="2400" kern="100">
                          <a:solidFill>
                            <a:srgbClr val="FF0000"/>
                          </a:solidFill>
                          <a:latin typeface="华文中宋" panose="02010600040101010101" charset="-122"/>
                          <a:ea typeface="华文中宋" panose="02010600040101010101" charset="-122"/>
                          <a:cs typeface="华文中宋" panose="02010600040101010101" charset="-122"/>
                        </a:rPr>
                        <a:t>理性判断，主张民主、自由、平等</a:t>
                      </a:r>
                      <a:endParaRPr lang="zh-CN" altLang="en-US" sz="2400" kern="100">
                        <a:solidFill>
                          <a:srgbClr val="FF0000"/>
                        </a:solidFill>
                        <a:latin typeface="华文中宋" panose="02010600040101010101" charset="-122"/>
                        <a:ea typeface="华文中宋" panose="02010600040101010101" charset="-122"/>
                        <a:cs typeface="华文中宋" panose="02010600040101010101" charset="-122"/>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bl>
          </a:graphicData>
        </a:graphic>
      </p:graphicFrame>
    </p:spTree>
  </p:cSld>
  <p:clrMapOvr>
    <a:masterClrMapping/>
  </p:clrMapOvr>
  <p:transition spd="slow">
    <p:wipe/>
  </p:transition>
  <p:timing/>
</p:sld>
</file>

<file path=ppt/slides/slide4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4" name="表格 3" title=""/>
          <p:cNvGraphicFramePr>
            <a:graphicFrameLocks noGrp="1"/>
          </p:cNvGraphicFramePr>
          <p:nvPr>
            <p:custDataLst>
              <p:tags r:id="rId2"/>
            </p:custDataLst>
          </p:nvPr>
        </p:nvGraphicFramePr>
        <p:xfrm>
          <a:off x="191770" y="460375"/>
          <a:ext cx="11925935" cy="6299200"/>
        </p:xfrm>
        <a:graphic>
          <a:graphicData uri="http://schemas.openxmlformats.org/drawingml/2006/table">
            <a:tbl>
              <a:tblPr/>
              <a:tblGrid>
                <a:gridCol w="1838960"/>
                <a:gridCol w="1768475"/>
                <a:gridCol w="2016760"/>
                <a:gridCol w="1963420"/>
                <a:gridCol w="4338320"/>
              </a:tblGrid>
              <a:tr h="548640">
                <a:tc>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时间</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事件</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a:txBody>
                    <a:bodyPr vert="horz" wrap="square"/>
                    <a:lstStyle/>
                    <a:p>
                      <a:pPr marL="0" indent="0" algn="ctr" latinLnBrk="1">
                        <a:lnSpc>
                          <a:spcPct val="150000"/>
                        </a:lnSpc>
                        <a:spcBef>
                          <a:spcPct val="0"/>
                        </a:spcBef>
                        <a:spcAft>
                          <a:spcPct val="0"/>
                        </a:spcAft>
                      </a:pPr>
                      <a:r>
                        <a:rPr lang="zh-CN" altLang="en-US" sz="2400" i="0" kern="100">
                          <a:solidFill>
                            <a:srgbClr val="FF0000"/>
                          </a:solidFill>
                          <a:latin typeface="华文中宋" panose="02010600040101010101" charset="-122"/>
                          <a:ea typeface="华文中宋" panose="02010600040101010101" charset="-122"/>
                          <a:cs typeface="华文中宋" panose="02010600040101010101" charset="-122"/>
                        </a:rPr>
                        <a:t>体系</a:t>
                      </a:r>
                      <a:endParaRPr lang="zh-CN" altLang="en-US" sz="2400" i="0" kern="100">
                        <a:solidFill>
                          <a:srgbClr val="FF0000"/>
                        </a:solidFill>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条约</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影响</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r>
              <a:tr h="1645920">
                <a:tc>
                  <a:txBody>
                    <a:bodyPr vert="horz" wrap="square"/>
                    <a:lstStyle/>
                    <a:p>
                      <a:pPr marL="0" indent="0" algn="just"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1648-1789年</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三十年战争</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a:txBody>
                    <a:bodyPr vert="horz" wrap="square"/>
                    <a:lstStyle/>
                    <a:p>
                      <a:pPr marL="0" indent="0" algn="ctr" latinLnBrk="1">
                        <a:lnSpc>
                          <a:spcPct val="150000"/>
                        </a:lnSpc>
                        <a:spcBef>
                          <a:spcPct val="0"/>
                        </a:spcBef>
                        <a:spcAft>
                          <a:spcPct val="0"/>
                        </a:spcAft>
                      </a:pPr>
                      <a:r>
                        <a:rPr lang="zh-CN" altLang="en-US" sz="2400" i="0" kern="100">
                          <a:solidFill>
                            <a:srgbClr val="FF0000"/>
                          </a:solidFill>
                          <a:latin typeface="华文中宋" panose="02010600040101010101" charset="-122"/>
                          <a:ea typeface="华文中宋" panose="02010600040101010101" charset="-122"/>
                          <a:cs typeface="华文中宋" panose="02010600040101010101" charset="-122"/>
                        </a:rPr>
                        <a:t>威斯特伐利亚体系</a:t>
                      </a:r>
                      <a:endParaRPr lang="zh-CN" altLang="en-US" sz="2400" i="0" kern="100">
                        <a:solidFill>
                          <a:srgbClr val="FF0000"/>
                        </a:solidFill>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威斯特伐利亚和约</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a:txBody>
                    <a:bodyPr vert="horz" wrap="square"/>
                    <a:lstStyle/>
                    <a:p>
                      <a:pPr marL="0" indent="0" algn="just"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民族国家兴起的标志，</a:t>
                      </a:r>
                      <a:endParaRPr lang="zh-CN" altLang="en-US" sz="2400" i="0" kern="100">
                        <a:latin typeface="华文中宋" panose="02010600040101010101" charset="-122"/>
                        <a:ea typeface="华文中宋" panose="02010600040101010101" charset="-122"/>
                        <a:cs typeface="华文中宋" panose="02010600040101010101" charset="-122"/>
                      </a:endParaRPr>
                    </a:p>
                    <a:p>
                      <a:pPr marL="0" indent="0" algn="just"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近现代国际法开端，确立主权至上原则</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r>
              <a:tr h="1097280">
                <a:tc>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1815-1853年</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七次反法同盟</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a:txBody>
                    <a:bodyPr vert="horz" wrap="square"/>
                    <a:lstStyle/>
                    <a:p>
                      <a:pPr marL="0" indent="0" algn="ctr" latinLnBrk="1">
                        <a:lnSpc>
                          <a:spcPct val="150000"/>
                        </a:lnSpc>
                        <a:spcBef>
                          <a:spcPct val="0"/>
                        </a:spcBef>
                        <a:spcAft>
                          <a:spcPct val="0"/>
                        </a:spcAft>
                      </a:pPr>
                      <a:r>
                        <a:rPr lang="zh-CN" altLang="en-US" sz="2400" i="0" kern="100">
                          <a:solidFill>
                            <a:srgbClr val="FF0000"/>
                          </a:solidFill>
                          <a:latin typeface="华文中宋" panose="02010600040101010101" charset="-122"/>
                          <a:ea typeface="华文中宋" panose="02010600040101010101" charset="-122"/>
                          <a:cs typeface="华文中宋" panose="02010600040101010101" charset="-122"/>
                        </a:rPr>
                        <a:t>维也纳体系</a:t>
                      </a:r>
                      <a:endParaRPr lang="zh-CN" altLang="en-US" sz="2400" i="0" kern="100">
                        <a:solidFill>
                          <a:srgbClr val="FF0000"/>
                        </a:solidFill>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维也纳会议最后议定书</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a:txBody>
                    <a:bodyPr vert="horz" wrap="square"/>
                    <a:lstStyle/>
                    <a:p>
                      <a:pPr marL="0" lvl="0" algn="l">
                        <a:lnSpc>
                          <a:spcPct val="140000"/>
                        </a:lnSpc>
                        <a:spcBef>
                          <a:spcPct val="0"/>
                        </a:spcBef>
                        <a:spcAft>
                          <a:spcPct val="0"/>
                        </a:spcAft>
                        <a:buClrTx/>
                        <a:buSzTx/>
                        <a:buFontTx/>
                        <a:buNone/>
                      </a:pPr>
                      <a:r>
                        <a:rPr lang="zh-CN" altLang="en-US" sz="2400" kern="100">
                          <a:latin typeface="华文中宋" panose="02010600040101010101" charset="-122"/>
                          <a:ea typeface="华文中宋" panose="02010600040101010101" charset="-122"/>
                          <a:cs typeface="华文中宋" panose="02010600040101010101" charset="-122"/>
                          <a:sym typeface="+mn-ea"/>
                        </a:rPr>
                        <a:t>欧洲各国建立起大国协调、欧洲均势为特征的国际关系体系。</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r>
              <a:tr h="1645920">
                <a:tc>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1918-1936年</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一战</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a:txBody>
                    <a:bodyPr vert="horz" wrap="square"/>
                    <a:lstStyle/>
                    <a:p>
                      <a:pPr marL="0" indent="0" algn="ctr" latinLnBrk="1">
                        <a:lnSpc>
                          <a:spcPct val="150000"/>
                        </a:lnSpc>
                        <a:spcBef>
                          <a:spcPct val="0"/>
                        </a:spcBef>
                        <a:spcAft>
                          <a:spcPct val="0"/>
                        </a:spcAft>
                      </a:pPr>
                      <a:r>
                        <a:rPr lang="zh-CN" altLang="en-US" sz="2400" i="0" kern="100">
                          <a:solidFill>
                            <a:srgbClr val="FF0000"/>
                          </a:solidFill>
                          <a:latin typeface="华文中宋" panose="02010600040101010101" charset="-122"/>
                          <a:ea typeface="华文中宋" panose="02010600040101010101" charset="-122"/>
                          <a:cs typeface="华文中宋" panose="02010600040101010101" charset="-122"/>
                        </a:rPr>
                        <a:t>凡尔赛-华盛顿</a:t>
                      </a:r>
                      <a:endParaRPr lang="zh-CN" altLang="en-US" sz="2400" i="0" kern="100">
                        <a:solidFill>
                          <a:srgbClr val="FF0000"/>
                        </a:solidFill>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《凡尔赛和约》</a:t>
                      </a:r>
                      <a:endParaRPr lang="zh-CN" altLang="en-US" sz="2400" i="0" kern="100">
                        <a:latin typeface="华文中宋" panose="02010600040101010101" charset="-122"/>
                        <a:ea typeface="华文中宋" panose="02010600040101010101" charset="-122"/>
                        <a:cs typeface="华文中宋" panose="02010600040101010101" charset="-122"/>
                      </a:endParaRPr>
                    </a:p>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《九国公约》</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a:txBody>
                    <a:bodyPr vert="horz" wrap="square"/>
                    <a:lstStyle/>
                    <a:p>
                      <a:pPr marL="0" indent="0" algn="just"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是帝国主义重新瓜分世界</a:t>
                      </a:r>
                      <a:endParaRPr lang="zh-CN" altLang="en-US" sz="2400" i="0" kern="100">
                        <a:latin typeface="华文中宋" panose="02010600040101010101" charset="-122"/>
                        <a:ea typeface="华文中宋" panose="02010600040101010101" charset="-122"/>
                        <a:cs typeface="华文中宋" panose="02010600040101010101" charset="-122"/>
                      </a:endParaRPr>
                    </a:p>
                    <a:p>
                      <a:pPr marL="0" indent="0" algn="just"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奴役殖民地半殖民地人民的体系</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r>
              <a:tr h="1361440">
                <a:tc>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1945-1991年</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二战</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a:txBody>
                    <a:bodyPr vert="horz" wrap="square"/>
                    <a:lstStyle/>
                    <a:p>
                      <a:pPr marL="0" indent="0" algn="ctr" latinLnBrk="1">
                        <a:lnSpc>
                          <a:spcPct val="150000"/>
                        </a:lnSpc>
                        <a:spcBef>
                          <a:spcPct val="0"/>
                        </a:spcBef>
                        <a:spcAft>
                          <a:spcPct val="0"/>
                        </a:spcAft>
                      </a:pPr>
                      <a:r>
                        <a:rPr lang="zh-CN" altLang="en-US" sz="2400" i="0" kern="100">
                          <a:solidFill>
                            <a:srgbClr val="FF0000"/>
                          </a:solidFill>
                          <a:latin typeface="华文中宋" panose="02010600040101010101" charset="-122"/>
                          <a:ea typeface="华文中宋" panose="02010600040101010101" charset="-122"/>
                          <a:cs typeface="华文中宋" panose="02010600040101010101" charset="-122"/>
                        </a:rPr>
                        <a:t>雅尔塔体系</a:t>
                      </a:r>
                      <a:endParaRPr lang="zh-CN" altLang="en-US" sz="2400" i="0" kern="100">
                        <a:solidFill>
                          <a:srgbClr val="FF0000"/>
                        </a:solidFill>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a:txBody>
                    <a:bodyPr vert="horz" wrap="square"/>
                    <a:lstStyle/>
                    <a:p>
                      <a:pPr marL="0" indent="0" algn="ctr"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《雅尔塔协定》</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c>
                  <a:txBody>
                    <a:bodyPr vert="horz" wrap="square"/>
                    <a:lstStyle/>
                    <a:p>
                      <a:pPr marL="0" indent="0" algn="just" latinLnBrk="1">
                        <a:lnSpc>
                          <a:spcPct val="150000"/>
                        </a:lnSpc>
                        <a:spcBef>
                          <a:spcPct val="0"/>
                        </a:spcBef>
                        <a:spcAft>
                          <a:spcPct val="0"/>
                        </a:spcAft>
                      </a:pPr>
                      <a:r>
                        <a:rPr lang="zh-CN" altLang="en-US" sz="2400" i="0" kern="100">
                          <a:latin typeface="华文中宋" panose="02010600040101010101" charset="-122"/>
                          <a:ea typeface="华文中宋" panose="02010600040101010101" charset="-122"/>
                          <a:cs typeface="华文中宋" panose="02010600040101010101" charset="-122"/>
                        </a:rPr>
                        <a:t>导致两极格局，体现大国强权政治，但有利于民族国家解放</a:t>
                      </a:r>
                      <a:endParaRPr lang="zh-CN" altLang="en-US" sz="2400" i="0" kern="100">
                        <a:latin typeface="华文中宋" panose="02010600040101010101" charset="-122"/>
                        <a:ea typeface="华文中宋" panose="02010600040101010101" charset="-122"/>
                        <a:cs typeface="华文中宋" panose="02010600040101010101" charset="-122"/>
                      </a:endParaRP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FFFFFF"/>
                    </a:solidFill>
                  </a:tcPr>
                </a:tc>
              </a:tr>
            </a:tbl>
          </a:graphicData>
        </a:graphic>
      </p:graphicFrame>
      <p:sp>
        <p:nvSpPr>
          <p:cNvPr id="5" name="文本框 4" title=""/>
          <p:cNvSpPr txBox="1"/>
          <p:nvPr/>
        </p:nvSpPr>
        <p:spPr>
          <a:xfrm>
            <a:off x="335280" y="-99695"/>
            <a:ext cx="2164080" cy="645160"/>
          </a:xfrm>
          <a:prstGeom prst="rect">
            <a:avLst/>
          </a:prstGeom>
        </p:spPr>
        <p:txBody>
          <a:bodyPr wrap="square">
            <a:spAutoFit/>
          </a:bodyPr>
          <a:lstStyle/>
          <a:p>
            <a:pPr marL="0" indent="152400" algn="just" defTabSz="266700">
              <a:lnSpc>
                <a:spcPct val="150000"/>
              </a:lnSpc>
              <a:spcBef>
                <a:spcPct val="0"/>
              </a:spcBef>
              <a:spcAft>
                <a:spcPct val="0"/>
              </a:spcAft>
            </a:pPr>
            <a:r>
              <a:rPr lang="zh-CN" altLang="en-US" sz="2400">
                <a:solidFill>
                  <a:srgbClr val="FF0000"/>
                </a:solidFill>
                <a:latin typeface="华文中宋" panose="02010600040101010101" charset="-122"/>
                <a:ea typeface="华文中宋" panose="02010600040101010101" charset="-122"/>
              </a:rPr>
              <a:t>【国际秩序】</a:t>
            </a:r>
            <a:endParaRPr lang="zh-CN" altLang="en-US" sz="2400">
              <a:solidFill>
                <a:srgbClr val="FF0000"/>
              </a:solidFill>
              <a:latin typeface="华文中宋" panose="02010600040101010101" charset="-122"/>
              <a:ea typeface="华文中宋" panose="02010600040101010101" charset="-122"/>
            </a:endParaRPr>
          </a:p>
        </p:txBody>
      </p:sp>
    </p:spTree>
  </p:cSld>
  <p:clrMapOvr>
    <a:masterClrMapping/>
  </p:clrMapOvr>
  <p:transition spd="slow">
    <p:wipe/>
  </p:transition>
  <p:timing/>
</p:sld>
</file>

<file path=ppt/slides/slide5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title=""/>
          <p:cNvSpPr txBox="1">
            <a:spLocks noGrp="1"/>
          </p:cNvSpPr>
          <p:nvPr>
            <p:ph idx="1"/>
          </p:nvPr>
        </p:nvSpPr>
        <p:spPr>
          <a:xfrm>
            <a:off x="47625" y="0"/>
            <a:ext cx="11949430" cy="6667500"/>
          </a:xfrm>
          <a:noFill/>
          <a:ln w="9525">
            <a:noFill/>
            <a:prstDash val="dash"/>
          </a:ln>
        </p:spPr>
        <p:txBody>
          <a:bodyPr vert="horz" wrap="square" rtlCol="0" anchor="t">
            <a:noAutofit/>
          </a:bodyPr>
          <a:lstStyle/>
          <a:p>
            <a:pPr marL="0" lvl="0" algn="l">
              <a:lnSpc>
                <a:spcPct val="140000"/>
              </a:lnSpc>
              <a:spcBef>
                <a:spcPct val="0"/>
              </a:spcBef>
              <a:spcAft>
                <a:spcPct val="0"/>
              </a:spcAft>
              <a:buClrTx/>
              <a:buSzTx/>
              <a:buFontTx/>
              <a:buNone/>
            </a:pPr>
            <a:r>
              <a:rPr lang="en-US" altLang="zh-CN" sz="2400" kern="100">
                <a:latin typeface="华文中宋" panose="02010600040101010101" charset="-122"/>
                <a:ea typeface="华文中宋" panose="02010600040101010101" charset="-122"/>
                <a:cs typeface="华文中宋" panose="02010600040101010101" charset="-122"/>
                <a:sym typeface="+mn-ea"/>
              </a:rPr>
              <a:t>1</a:t>
            </a:r>
            <a:r>
              <a:rPr lang="zh-CN" altLang="en-US" sz="2400" kern="100">
                <a:latin typeface="华文中宋" panose="02010600040101010101" charset="-122"/>
                <a:ea typeface="华文中宋" panose="02010600040101010101" charset="-122"/>
                <a:cs typeface="华文中宋" panose="02010600040101010101" charset="-122"/>
                <a:sym typeface="+mn-ea"/>
              </a:rPr>
              <a:t>.家书是特定时代人们日常生活的反映，为社会生活研究提供了重要素材。(14分)</a:t>
            </a:r>
            <a:endParaRPr lang="zh-CN" altLang="en-US" sz="2400" kern="100">
              <a:latin typeface="华文中宋" panose="02010600040101010101" charset="-122"/>
              <a:ea typeface="华文中宋" panose="02010600040101010101" charset="-122"/>
              <a:cs typeface="华文中宋" panose="02010600040101010101" charset="-122"/>
              <a:sym typeface="+mn-ea"/>
            </a:endParaRPr>
          </a:p>
          <a:p>
            <a:pPr marL="0" lvl="0" algn="l">
              <a:lnSpc>
                <a:spcPct val="140000"/>
              </a:lnSpc>
              <a:spcBef>
                <a:spcPct val="0"/>
              </a:spcBef>
              <a:spcAft>
                <a:spcPct val="0"/>
              </a:spcAft>
              <a:buClrTx/>
              <a:buSzTx/>
              <a:buFontTx/>
              <a:buNone/>
            </a:pPr>
            <a:r>
              <a:rPr lang="zh-CN" altLang="en-US" sz="2400" kern="100">
                <a:latin typeface="华文中宋" panose="02010600040101010101" charset="-122"/>
                <a:ea typeface="华文中宋" panose="02010600040101010101" charset="-122"/>
                <a:cs typeface="华文中宋" panose="02010600040101010101" charset="-122"/>
                <a:sym typeface="+mn-ea"/>
              </a:rPr>
              <a:t>材料一 魏晋南北朝时期，家书数量大大增多，且内容上有了更大的拓展。很多家书辞采华丽，对仗工 整，显示出极高的艺术成就。家书内容集中在国事和教子两个方面，家书往往具有双重性质，既是家人 之间的交流，更是朝臣之间的国事论争。家书中时时透露出维持家族利益的信息。南齐王僧虔在《诫子 书》中记录了对儿子学习玄学的过程的指导和需要注意的事项，历来受到学者的重视。</a:t>
            </a:r>
            <a:endParaRPr lang="zh-CN" altLang="en-US" sz="2400" kern="100">
              <a:latin typeface="华文中宋" panose="02010600040101010101" charset="-122"/>
              <a:ea typeface="华文中宋" panose="02010600040101010101" charset="-122"/>
              <a:cs typeface="华文中宋" panose="02010600040101010101" charset="-122"/>
              <a:sym typeface="+mn-ea"/>
            </a:endParaRPr>
          </a:p>
          <a:p>
            <a:pPr marL="0" lvl="0" algn="l">
              <a:lnSpc>
                <a:spcPct val="140000"/>
              </a:lnSpc>
              <a:spcBef>
                <a:spcPct val="0"/>
              </a:spcBef>
              <a:spcAft>
                <a:spcPct val="0"/>
              </a:spcAft>
              <a:buClrTx/>
              <a:buSzTx/>
              <a:buFontTx/>
              <a:buNone/>
            </a:pPr>
            <a:r>
              <a:rPr lang="zh-CN" altLang="en-US" sz="2400" kern="100">
                <a:latin typeface="华文中宋" panose="02010600040101010101" charset="-122"/>
                <a:ea typeface="华文中宋" panose="02010600040101010101" charset="-122"/>
                <a:cs typeface="华文中宋" panose="02010600040101010101" charset="-122"/>
                <a:sym typeface="+mn-ea"/>
              </a:rPr>
              <a:t>材料二 宋代放弃之前历代施行的土地国有，中央分配的原则，允许并放任土地成为商品自由流通买卖。 大量失去土地的农民沦为佃农或自由人，进入城市谋生……两宋时期人员往来之密，所到足迹之广，达  到了空前的程度。尺牍、书信成为出门在外者互相传递信息、交流情感的主要手段，家书迎来了它的繁  荣发展时期。</a:t>
            </a:r>
            <a:endParaRPr lang="zh-CN" altLang="en-US" sz="2400" kern="100">
              <a:latin typeface="华文中宋" panose="02010600040101010101" charset="-122"/>
              <a:ea typeface="华文中宋" panose="02010600040101010101" charset="-122"/>
              <a:cs typeface="华文中宋" panose="02010600040101010101" charset="-122"/>
              <a:sym typeface="+mn-ea"/>
            </a:endParaRPr>
          </a:p>
          <a:p>
            <a:pPr marL="0" lvl="0" algn="l">
              <a:lnSpc>
                <a:spcPct val="140000"/>
              </a:lnSpc>
              <a:spcBef>
                <a:spcPct val="0"/>
              </a:spcBef>
              <a:spcAft>
                <a:spcPct val="0"/>
              </a:spcAft>
              <a:buClrTx/>
              <a:buSzTx/>
              <a:buFontTx/>
              <a:buNone/>
            </a:pPr>
            <a:r>
              <a:rPr lang="zh-CN" altLang="en-US" sz="2400" kern="100">
                <a:latin typeface="华文中宋" panose="02010600040101010101" charset="-122"/>
                <a:ea typeface="华文中宋" panose="02010600040101010101" charset="-122"/>
                <a:cs typeface="华文中宋" panose="02010600040101010101" charset="-122"/>
                <a:sym typeface="+mn-ea"/>
              </a:rPr>
              <a:t>——摘编自张小花：《宋代家书研究》</a:t>
            </a:r>
            <a:endParaRPr lang="zh-CN" altLang="en-US" sz="2400" kern="100">
              <a:latin typeface="华文中宋" panose="02010600040101010101" charset="-122"/>
              <a:ea typeface="华文中宋" panose="02010600040101010101" charset="-122"/>
              <a:cs typeface="华文中宋" panose="02010600040101010101" charset="-122"/>
              <a:sym typeface="+mn-ea"/>
            </a:endParaRPr>
          </a:p>
          <a:p>
            <a:pPr marL="0" lvl="0" algn="l">
              <a:lnSpc>
                <a:spcPct val="140000"/>
              </a:lnSpc>
              <a:spcBef>
                <a:spcPct val="0"/>
              </a:spcBef>
              <a:spcAft>
                <a:spcPct val="0"/>
              </a:spcAft>
              <a:buClrTx/>
              <a:buSzTx/>
              <a:buFontTx/>
              <a:buNone/>
            </a:pPr>
            <a:r>
              <a:rPr lang="zh-CN" altLang="en-US" sz="2400" kern="100">
                <a:solidFill>
                  <a:srgbClr val="FF0000"/>
                </a:solidFill>
                <a:latin typeface="华文中宋" panose="02010600040101010101" charset="-122"/>
                <a:ea typeface="华文中宋" panose="02010600040101010101" charset="-122"/>
                <a:cs typeface="华文中宋" panose="02010600040101010101" charset="-122"/>
                <a:sym typeface="+mn-ea"/>
              </a:rPr>
              <a:t>(1)根据材料一，概括魏晋南北朝时期家书发展的特点，并归纳其反映的时代特征。(8分)</a:t>
            </a:r>
            <a:endParaRPr lang="zh-CN" altLang="en-US" sz="2400" kern="100">
              <a:solidFill>
                <a:srgbClr val="FF0000"/>
              </a:solidFill>
              <a:latin typeface="华文中宋" panose="02010600040101010101" charset="-122"/>
              <a:ea typeface="华文中宋" panose="02010600040101010101" charset="-122"/>
              <a:cs typeface="华文中宋" panose="02010600040101010101" charset="-122"/>
              <a:sym typeface="+mn-ea"/>
            </a:endParaRPr>
          </a:p>
          <a:p>
            <a:pPr marL="0" lvl="0" algn="l">
              <a:lnSpc>
                <a:spcPct val="140000"/>
              </a:lnSpc>
              <a:spcBef>
                <a:spcPct val="0"/>
              </a:spcBef>
              <a:spcAft>
                <a:spcPct val="0"/>
              </a:spcAft>
              <a:buClrTx/>
              <a:buSzTx/>
              <a:buFontTx/>
              <a:buNone/>
            </a:pPr>
            <a:r>
              <a:rPr lang="zh-CN" altLang="en-US" sz="2400" kern="100">
                <a:solidFill>
                  <a:srgbClr val="FF0000"/>
                </a:solidFill>
                <a:latin typeface="华文中宋" panose="02010600040101010101" charset="-122"/>
                <a:ea typeface="华文中宋" panose="02010600040101010101" charset="-122"/>
                <a:cs typeface="华文中宋" panose="02010600040101010101" charset="-122"/>
                <a:sym typeface="+mn-ea"/>
              </a:rPr>
              <a:t>(2)根据材料二，概括宋代家书文化繁荣的原因。(6分)</a:t>
            </a:r>
            <a:endParaRPr lang="zh-CN" altLang="en-US" sz="2400" kern="100">
              <a:solidFill>
                <a:srgbClr val="FF0000"/>
              </a:solidFill>
              <a:latin typeface="华文中宋" panose="02010600040101010101" charset="-122"/>
              <a:ea typeface="华文中宋" panose="02010600040101010101" charset="-122"/>
              <a:cs typeface="华文中宋" panose="02010600040101010101" charset="-122"/>
              <a:sym typeface="+mn-ea"/>
            </a:endParaRPr>
          </a:p>
        </p:txBody>
      </p:sp>
    </p:spTree>
  </p:cSld>
  <p:clrMapOvr>
    <a:masterClrMapping/>
  </p:clrMapOvr>
  <p:transition spd="slow">
    <p:wipe/>
  </p:transition>
  <p:timing/>
</p:sld>
</file>

<file path=ppt/slides/slide5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title=""/>
          <p:cNvSpPr txBox="1">
            <a:spLocks noGrp="1"/>
          </p:cNvSpPr>
          <p:nvPr>
            <p:ph idx="1"/>
          </p:nvPr>
        </p:nvSpPr>
        <p:spPr>
          <a:xfrm>
            <a:off x="407670" y="1052830"/>
            <a:ext cx="10972800" cy="4847590"/>
          </a:xfrm>
          <a:noFill/>
          <a:ln w="9525">
            <a:noFill/>
            <a:prstDash val="dash"/>
          </a:ln>
        </p:spPr>
        <p:txBody>
          <a:bodyPr vert="horz" wrap="square" rtlCol="0" anchor="t">
            <a:noAutofit/>
          </a:bodyPr>
          <a:lstStyle/>
          <a:p>
            <a:pPr marL="0" lvl="0" algn="l">
              <a:lnSpc>
                <a:spcPct val="140000"/>
              </a:lnSpc>
              <a:spcBef>
                <a:spcPct val="0"/>
              </a:spcBef>
              <a:spcAft>
                <a:spcPct val="0"/>
              </a:spcAft>
              <a:buClrTx/>
              <a:buSzTx/>
              <a:buFontTx/>
              <a:buNone/>
            </a:pPr>
            <a:r>
              <a:rPr lang="zh-CN" altLang="en-US" kern="100">
                <a:latin typeface="华文中宋" panose="02010600040101010101" charset="-122"/>
                <a:ea typeface="华文中宋" panose="02010600040101010101" charset="-122"/>
                <a:cs typeface="华文中宋" panose="02010600040101010101" charset="-122"/>
                <a:sym typeface="+mn-ea"/>
              </a:rPr>
              <a:t>答案：</a:t>
            </a:r>
            <a:r>
              <a:rPr lang="en-US" altLang="zh-CN" kern="100">
                <a:latin typeface="华文中宋" panose="02010600040101010101" charset="-122"/>
                <a:ea typeface="华文中宋" panose="02010600040101010101" charset="-122"/>
                <a:cs typeface="华文中宋" panose="02010600040101010101" charset="-122"/>
                <a:sym typeface="+mn-ea"/>
              </a:rPr>
              <a:t>(1)特点：数量增多；内容拓展，集中在国事和教子方面，具有双重性 质；艺术成就高。时代特征：社会动荡，政治斗争激烈；世家大族势力 强大，注重家族利益；玄学兴起，思想活跃。</a:t>
            </a:r>
            <a:endParaRPr lang="en-US" altLang="zh-CN" kern="100">
              <a:latin typeface="华文中宋" panose="02010600040101010101" charset="-122"/>
              <a:ea typeface="华文中宋" panose="02010600040101010101" charset="-122"/>
              <a:cs typeface="华文中宋" panose="02010600040101010101" charset="-122"/>
              <a:sym typeface="+mn-ea"/>
            </a:endParaRPr>
          </a:p>
          <a:p>
            <a:pPr marL="0" lvl="0" algn="l">
              <a:lnSpc>
                <a:spcPct val="140000"/>
              </a:lnSpc>
              <a:spcBef>
                <a:spcPct val="0"/>
              </a:spcBef>
              <a:spcAft>
                <a:spcPct val="0"/>
              </a:spcAft>
              <a:buClrTx/>
              <a:buSzTx/>
              <a:buFontTx/>
              <a:buNone/>
            </a:pPr>
            <a:r>
              <a:rPr lang="en-US" altLang="zh-CN" kern="100">
                <a:latin typeface="华文中宋" panose="02010600040101010101" charset="-122"/>
                <a:ea typeface="华文中宋" panose="02010600040101010101" charset="-122"/>
                <a:cs typeface="华文中宋" panose="02010600040101010101" charset="-122"/>
                <a:sym typeface="+mn-ea"/>
              </a:rPr>
              <a:t>(2)原因：宋代土地政策变化，大量农民进入城市，人员流动频繁；商 品经济发展，人们交流需求增加；科技进步，造纸术和印刷术发展为家 书繁荣提供物质基础。</a:t>
            </a:r>
            <a:endParaRPr lang="en-US" altLang="zh-CN" kern="100">
              <a:latin typeface="华文中宋" panose="02010600040101010101" charset="-122"/>
              <a:ea typeface="华文中宋" panose="02010600040101010101" charset="-122"/>
              <a:cs typeface="华文中宋" panose="02010600040101010101" charset="-122"/>
              <a:sym typeface="+mn-ea"/>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TABLE_ENDDRAG_ORIGIN_RECT" val="945*357"/>
  <p:tag name="TABLE_ENDDRAG_RECT" val="15*9*945*357"/>
</p:tagLst>
</file>

<file path=ppt/tags/tag3.xml><?xml version="1.0" encoding="utf-8"?>
<p:tagLst xmlns:p="http://schemas.openxmlformats.org/presentationml/2006/main">
  <p:tag name="KSO_WM_DIAGRAM_VIRTUALLY_FRAME" val="{&quot;height&quot;:534.3,&quot;left&quot;:20.75,&quot;top&quot;:0,&quot;width&quot;:932.9}"/>
</p:tagLst>
</file>

<file path=ppt/tags/tag4.xml><?xml version="1.0" encoding="utf-8"?>
<p:tagLst xmlns:p="http://schemas.openxmlformats.org/presentationml/2006/main">
  <p:tag name="KSO_WM_DIAGRAM_VIRTUALLY_FRAME" val="{&quot;height&quot;:534.3,&quot;left&quot;:20.75,&quot;top&quot;:0,&quot;width&quot;:932.9}"/>
</p:tagLst>
</file>

<file path=ppt/tags/tag5.xml><?xml version="1.0" encoding="utf-8"?>
<p:tagLst xmlns:p="http://schemas.openxmlformats.org/presentationml/2006/main">
  <p:tag name="KSO_WM_DIAGRAM_VIRTUALLY_FRAME" val="{&quot;height&quot;:534.3,&quot;left&quot;:20.75,&quot;top&quot;:0,&quot;width&quot;:932.9}"/>
</p:tagLst>
</file>

<file path=ppt/tags/tag6.xml><?xml version="1.0" encoding="utf-8"?>
<p:tagLst xmlns:p="http://schemas.openxmlformats.org/presentationml/2006/main">
  <p:tag name="KSO_WM_DIAGRAM_VIRTUALLY_FRAME" val="{&quot;height&quot;:534.3,&quot;left&quot;:20.75,&quot;top&quot;:0,&quot;width&quot;:932.9}"/>
</p:tagLst>
</file>

<file path=ppt/tags/tag7.xml><?xml version="1.0" encoding="utf-8"?>
<p:tagLst xmlns:p="http://schemas.openxmlformats.org/presentationml/2006/main">
  <p:tag name="TABLE_ENDDRAG_ORIGIN_RECT" val="853*246"/>
  <p:tag name="TABLE_ENDDRAG_RECT" val="66*156*853*246"/>
</p:tagLst>
</file>

<file path=ppt/tags/tag8.xml><?xml version="1.0" encoding="utf-8"?>
<p:tagLst xmlns:p="http://schemas.openxmlformats.org/presentationml/2006/main">
  <p:tag name="TABLE_ENDDRAG_ORIGIN_RECT" val="912*186"/>
  <p:tag name="TABLE_ENDDRAG_RECT" val="7*111*912*186"/>
</p:tagLst>
</file>

<file path=ppt/tags/tag9.xml><?xml version="1.0" encoding="utf-8"?>
<p:tagLst xmlns:p="http://schemas.openxmlformats.org/presentationml/2006/main">
  <p:tag name="TABLE_ENDDRAG_ORIGIN_RECT" val="890*231"/>
  <p:tag name="TABLE_ENDDRAG_RECT" val="49*128*890*231"/>
</p:tagLst>
</file>

<file path=ppt/tags/tag10.xml><?xml version="1.0" encoding="utf-8"?>
<p:tagLst xmlns:p="http://schemas.openxmlformats.org/presentationml/2006/main">
  <p:tag name="KSO_WM_DIAGRAM_VIRTUALLY_FRAME" val="{&quot;height&quot;:453.05,&quot;left&quot;:15.25,&quot;top&quot;:31.9,&quot;width&quot;:929.5}"/>
</p:tagLst>
</file>

<file path=ppt/tags/tag11.xml><?xml version="1.0" encoding="utf-8"?>
<p:tagLst xmlns:p="http://schemas.openxmlformats.org/presentationml/2006/main">
  <p:tag name="KSO_WM_DIAGRAM_VIRTUALLY_FRAME" val="{&quot;height&quot;:453.05,&quot;left&quot;:15.25,&quot;top&quot;:31.9,&quot;width&quot;:929.5}"/>
</p:tagLst>
</file>

<file path=ppt/tags/tag12.xml><?xml version="1.0" encoding="utf-8"?>
<p:tagLst xmlns:p="http://schemas.openxmlformats.org/presentationml/2006/main">
  <p:tag name="KSO_WM_DIAGRAM_VIRTUALLY_FRAME" val="{&quot;height&quot;:453.05,&quot;left&quot;:15.25,&quot;top&quot;:31.9,&quot;width&quot;:929.5}"/>
</p:tagLst>
</file>

<file path=ppt/tags/tag13.xml><?xml version="1.0" encoding="utf-8"?>
<p:tagLst xmlns:p="http://schemas.openxmlformats.org/presentationml/2006/main">
  <p:tag name="KSO_WM_DIAGRAM_VIRTUALLY_FRAME" val="{&quot;height&quot;:453.05,&quot;left&quot;:15.25,&quot;top&quot;:31.9,&quot;width&quot;:929.5}"/>
</p:tagLst>
</file>

<file path=ppt/tags/tag14.xml><?xml version="1.0" encoding="utf-8"?>
<p:tagLst xmlns:p="http://schemas.openxmlformats.org/presentationml/2006/main">
  <p:tag name="TABLE_ENDDRAG_ORIGIN_RECT" val="903*255"/>
  <p:tag name="TABLE_ENDDRAG_RECT" val="32*128*903*255"/>
</p:tagLst>
</file>

<file path=ppt/tags/tag15.xml><?xml version="1.0" encoding="utf-8"?>
<p:tagLst xmlns:p="http://schemas.openxmlformats.org/presentationml/2006/main">
  <p:tag name="TABLE_ENDDRAG_ORIGIN_RECT" val="951*492"/>
  <p:tag name="TABLE_ENDDRAG_RECT" val="15*9*951*492"/>
</p:tagLst>
</file>

<file path=ppt/tags/tag16.xml><?xml version="1.0" encoding="utf-8"?>
<p:tagLst xmlns:p="http://schemas.openxmlformats.org/presentationml/2006/main">
  <p:tag name="TABLE_ENDDRAG_ORIGIN_RECT" val="947*480"/>
  <p:tag name="TABLE_ENDDRAG_RECT" val="5*51*947*480"/>
</p:tagLst>
</file>

<file path=ppt/tags/tag17.xml><?xml version="1.0" encoding="utf-8"?>
<p:tagLst xmlns:p="http://schemas.openxmlformats.org/presentationml/2006/main">
  <p:tag name="TABLE_ENDDRAG_ORIGIN_RECT" val="939*483"/>
  <p:tag name="TABLE_ENDDRAG_RECT" val="15*9*939*483"/>
</p:tagLst>
</file>

<file path=ppt/tags/tag18.xml><?xml version="1.0" encoding="utf-8"?>
<p:tagLst xmlns:p="http://schemas.openxmlformats.org/presentationml/2006/main">
  <p:tag name="AS_OS" val="Unix 3.10 unknown"/>
  <p:tag name="AS_RELEASE_DATE" val="2023.03.31"/>
  <p:tag name="AS_TITLE" val="Aspose.Slides for Java"/>
  <p:tag name="AS_VERSION" val="23.3"/>
  <p:tag name="COMMONDATA" val="eyJoZGlkIjoiY2ViZWFjZTExNWY4NWQxMTU5OTE1Yjc2YWUzMTk3ODMifQ=="/>
</p:tagLst>
</file>

<file path=ppt/theme/theme1.xml><?xml version="1.0" encoding="utf-8"?>
<a:theme xmlns:r="http://schemas.openxmlformats.org/officeDocument/2006/relationships" xmlns:a="http://schemas.openxmlformats.org/drawingml/2006/main" name="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Arial"/>
      </a:majorFont>
      <a:minorFont>
        <a:latin typeface="Arial"/>
        <a:ea typeface="宋体"/>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学科网</Company>
  <Paragraphs>227</Paragraphs>
  <Slides>51</Slides>
  <Notes>1</Notes>
  <TotalTime>0</TotalTime>
  <HiddenSlides>0</HiddenSlides>
  <MMClips>0</MMClips>
  <ScaleCrop>0</ScaleCrop>
  <HeadingPairs>
    <vt:vector baseType="variant" size="6">
      <vt:variant>
        <vt:lpstr>Fonts used</vt:lpstr>
      </vt:variant>
      <vt:variant>
        <vt:i4>9</vt:i4>
      </vt:variant>
      <vt:variant>
        <vt:lpstr>Theme</vt:lpstr>
      </vt:variant>
      <vt:variant>
        <vt:i4>1</vt:i4>
      </vt:variant>
      <vt:variant>
        <vt:lpstr>Slide Titles</vt:lpstr>
      </vt:variant>
      <vt:variant>
        <vt:i4>51</vt:i4>
      </vt:variant>
    </vt:vector>
  </HeadingPairs>
  <TitlesOfParts>
    <vt:vector baseType="lpstr" size="61">
      <vt:lpstr>Arial</vt:lpstr>
      <vt:lpstr>宋体</vt:lpstr>
      <vt:lpstr>Calibri Light</vt:lpstr>
      <vt:lpstr>Calibri</vt:lpstr>
      <vt:lpstr>华文中宋</vt:lpstr>
      <vt:lpstr>微软雅黑</vt:lpstr>
      <vt:lpstr>华文新魏</vt:lpstr>
      <vt:lpstr>Times New Roman</vt:lpstr>
      <vt:lpstr>黑体</vt:lpstr>
      <vt:lpstr>默认设计模板</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Java</Application>
  <AppVersion>23.0300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rbm.xkw.com</dc:creator>
  <cp:revision>1</cp:revision>
  <cp:lastPrinted>2025-04-03T22:48:51.879</cp:lastPrinted>
  <dcterms:created xsi:type="dcterms:W3CDTF">2025-04-03T22:48:51Z</dcterms:created>
  <dcterms:modified xsi:type="dcterms:W3CDTF">2025-04-03T14:48:51Z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album">
    <vt:lpwstr>rbm.xkw.com</vt:lpwstr>
  </property>
  <property fmtid="{D5CDD505-2E9C-101B-9397-08002B2CF9AE}" pid="3" name="author">
    <vt:lpwstr>rbm.xkw.com</vt:lpwstr>
  </property>
  <property fmtid="{D5CDD505-2E9C-101B-9397-08002B2CF9AE}" pid="4" name="company">
    <vt:lpwstr>学科网</vt:lpwstr>
  </property>
  <property fmtid="{D5CDD505-2E9C-101B-9397-08002B2CF9AE}" pid="5" name="copyright">
    <vt:lpwstr>学科网版权所有</vt:lpwstr>
  </property>
</Properties>
</file>