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3"/>
    <p:sldId id="283" r:id="rId4"/>
    <p:sldId id="398" r:id="rId5"/>
    <p:sldId id="403" r:id="rId6"/>
    <p:sldId id="402" r:id="rId7"/>
    <p:sldId id="401" r:id="rId8"/>
    <p:sldId id="399" r:id="rId9"/>
    <p:sldId id="404" r:id="rId10"/>
    <p:sldId id="408" r:id="rId11"/>
    <p:sldId id="405" r:id="rId12"/>
    <p:sldId id="406" r:id="rId13"/>
    <p:sldId id="407" r:id="rId14"/>
    <p:sldId id="338" r:id="rId15"/>
    <p:sldId id="397" r:id="rId16"/>
    <p:sldId id="363" r:id="rId17"/>
    <p:sldId id="373" r:id="rId18"/>
    <p:sldId id="366" r:id="rId19"/>
    <p:sldId id="362" r:id="rId20"/>
    <p:sldId id="364" r:id="rId21"/>
    <p:sldId id="420" r:id="rId22"/>
    <p:sldId id="337"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3" userDrawn="1">
          <p15:clr>
            <a:srgbClr val="A4A3A4"/>
          </p15:clr>
        </p15:guide>
        <p15:guide id="2" pos="38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D3BF3"/>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0" d="100"/>
          <a:sy n="70" d="100"/>
        </p:scale>
        <p:origin x="-222" y="-102"/>
      </p:cViewPr>
      <p:guideLst>
        <p:guide orient="horz" pos="2223"/>
        <p:guide pos="385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86.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385490" y="1276985"/>
            <a:ext cx="9799200" cy="2570400"/>
          </a:xfrm>
        </p:spPr>
        <p:txBody>
          <a:bodyPr>
            <a:normAutofit/>
          </a:bodyPr>
          <a:lstStyle/>
          <a:p>
            <a:r>
              <a:rPr lang="en-US" altLang="zh-CN" sz="9600" dirty="0" smtClean="0">
                <a:solidFill>
                  <a:srgbClr val="FF0000"/>
                </a:solidFill>
              </a:rPr>
              <a:t>20250412</a:t>
            </a:r>
            <a:br>
              <a:rPr lang="en-US" altLang="zh-CN" sz="9600" dirty="0" smtClean="0">
                <a:solidFill>
                  <a:srgbClr val="FF0000"/>
                </a:solidFill>
              </a:rPr>
            </a:br>
            <a:r>
              <a:rPr lang="zh-CN" altLang="en-US" dirty="0" smtClean="0"/>
              <a:t>高三历史</a:t>
            </a:r>
            <a:r>
              <a:rPr lang="zh-CN" dirty="0" smtClean="0"/>
              <a:t>周练（</a:t>
            </a:r>
            <a:r>
              <a:rPr lang="en-US" altLang="zh-CN" dirty="0" smtClean="0"/>
              <a:t>4</a:t>
            </a:r>
            <a:r>
              <a:rPr lang="zh-CN" altLang="en-US" dirty="0" smtClean="0"/>
              <a:t>）</a:t>
            </a:r>
            <a:endParaRPr lang="zh-CN" altLang="en-US" dirty="0" smtClean="0"/>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61108"/>
            <a:ext cx="12192000" cy="107632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Calibri" panose="020F0502020204030204" pitchFamily="34" charset="0"/>
              </a:rPr>
              <a:t>一</a:t>
            </a:r>
            <a:r>
              <a:rPr kumimoji="0" 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、选择题：本大题共</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15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题，每小题</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分，共</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45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分。在每小题列出的四个选项中，只有一个选项是最符合要求的。</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graphicFrame>
        <p:nvGraphicFramePr>
          <p:cNvPr id="3" name="表格 2"/>
          <p:cNvGraphicFramePr/>
          <p:nvPr>
            <p:custDataLst>
              <p:tags r:id="rId1"/>
            </p:custDataLst>
          </p:nvPr>
        </p:nvGraphicFramePr>
        <p:xfrm>
          <a:off x="373380" y="1162050"/>
          <a:ext cx="11515725" cy="4038600"/>
        </p:xfrm>
        <a:graphic>
          <a:graphicData uri="http://schemas.openxmlformats.org/drawingml/2006/table">
            <a:tbl>
              <a:tblPr/>
              <a:tblGrid>
                <a:gridCol w="1520190"/>
                <a:gridCol w="1226820"/>
                <a:gridCol w="1246505"/>
                <a:gridCol w="1252220"/>
                <a:gridCol w="1250950"/>
                <a:gridCol w="1250315"/>
                <a:gridCol w="1258570"/>
                <a:gridCol w="1238250"/>
                <a:gridCol w="1271905"/>
              </a:tblGrid>
              <a:tr h="98933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7</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8</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01727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C</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101536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9</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10</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 16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101663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2D3BF3"/>
                          </a:solidFill>
                          <a:highlight>
                            <a:srgbClr val="FFFF00"/>
                          </a:highlight>
                          <a:latin typeface="黑体" panose="02010609060101010101" pitchFamily="49" charset="-122"/>
                          <a:ea typeface="黑体" panose="02010609060101010101" pitchFamily="49" charset="-122"/>
                        </a:rPr>
                        <a:t>C</a:t>
                      </a:r>
                      <a:endParaRPr lang="en-US" altLang="zh-CN"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highlight>
                            <a:srgbClr val="FF0000"/>
                          </a:highlight>
                          <a:latin typeface="黑体" panose="02010609060101010101" pitchFamily="49" charset="-122"/>
                          <a:ea typeface="黑体" panose="02010609060101010101" pitchFamily="49" charset="-122"/>
                        </a:rPr>
                        <a:t>B</a:t>
                      </a:r>
                      <a:endParaRPr lang="en-US" altLang="zh-CN" sz="3200" b="1">
                        <a:highlight>
                          <a:srgbClr val="FF00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D</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2D3BF3"/>
                          </a:solidFill>
                          <a:highlight>
                            <a:srgbClr val="FFFF00"/>
                          </a:highlight>
                          <a:latin typeface="黑体" panose="02010609060101010101" pitchFamily="49" charset="-122"/>
                          <a:ea typeface="黑体" panose="02010609060101010101" pitchFamily="49" charset="-122"/>
                        </a:rPr>
                        <a:t>A</a:t>
                      </a:r>
                      <a:endParaRPr lang="en-US" altLang="zh-CN"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C</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highlight>
                            <a:srgbClr val="FF0000"/>
                          </a:highlight>
                          <a:latin typeface="黑体" panose="02010609060101010101" pitchFamily="49" charset="-122"/>
                          <a:ea typeface="黑体" panose="02010609060101010101" pitchFamily="49" charset="-122"/>
                        </a:rPr>
                        <a:t>D</a:t>
                      </a:r>
                      <a:endParaRPr lang="en-US" altLang="zh-CN" sz="3200" b="1">
                        <a:highlight>
                          <a:srgbClr val="FF00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sz="3200" b="1">
                          <a:solidFill>
                            <a:srgbClr val="2D3BF3"/>
                          </a:solidFill>
                          <a:highlight>
                            <a:srgbClr val="FFFF00"/>
                          </a:highlight>
                          <a:latin typeface="黑体" panose="02010609060101010101" pitchFamily="49" charset="-122"/>
                          <a:ea typeface="黑体" panose="02010609060101010101" pitchFamily="49" charset="-122"/>
                        </a:rPr>
                        <a:t>A</a:t>
                      </a:r>
                      <a:endParaRPr lang="en-US"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635" cy="2784475"/>
          </a:xfrm>
          <a:prstGeom prst="rect">
            <a:avLst/>
          </a:prstGeom>
        </p:spPr>
        <p:txBody>
          <a:bodyPr wrap="square">
            <a:spAutoFit/>
          </a:bodyPr>
          <a:p>
            <a:pPr indent="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10</a:t>
            </a:r>
            <a:r>
              <a:rPr lang="zh-CN" altLang="en-US" sz="2800" b="1">
                <a:latin typeface="黑体" panose="02010609060101010101" pitchFamily="49" charset="-122"/>
                <a:ea typeface="黑体" panose="02010609060101010101" pitchFamily="49" charset="-122"/>
                <a:cs typeface="黑体" panose="02010609060101010101" pitchFamily="49" charset="-122"/>
              </a:rPr>
              <a:t>、十九世纪三四十年代兴起的宪章运动</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让英国社会产生对当时状况的普遍担忧</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两次出任首相的狄斯累利提出</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给茅屋以面包</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给宫廷以和平。”</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世纪下半叶起</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英国议会制定了</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工厂法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工会法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劳资关系法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等。这表明英国</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a:t>
            </a:r>
            <a:endParaRPr lang="en-US" altLang="zh-CN" sz="28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社会主义运动蓬勃发展</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rPr>
              <a:t>21%</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工人运动促使政府职能转变</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41%</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自由主义理论受到挑战</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10</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探索国家干预经济发展模式</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28%</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71120" y="3011170"/>
            <a:ext cx="11986260" cy="3233420"/>
          </a:xfrm>
          <a:prstGeom prst="rect">
            <a:avLst/>
          </a:prstGeom>
          <a:noFill/>
        </p:spPr>
        <p:txBody>
          <a:bodyPr wrap="square" rtlCol="0" anchor="t">
            <a:spAutoFit/>
          </a:bodyPr>
          <a:p>
            <a:pPr indent="0" fontAlgn="auto">
              <a:lnSpc>
                <a:spcPts val="3500"/>
              </a:lnSpc>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19</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世纪三四十年代的宪章运动是英国工人阶级争取普选权的政治运动，虽未直接成功，但暴露了社会矛盾，引发对工人权益的关注。</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狄斯累利提出的</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给茅屋以面包，给宫廷以和平</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体现了保守党通过改善工人生活条件以维护稳定的策略。</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19</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世纪下半叶，英国议会通过《工厂法》《工会法》《劳资关系法》等，标志着政府开始介入劳资关系和社会福利领域。</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50800"/>
            <a:ext cx="12091035" cy="612394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latin typeface="黑体" panose="02010609060101010101" pitchFamily="49" charset="-122"/>
                <a:ea typeface="黑体" panose="02010609060101010101" pitchFamily="49" charset="-122"/>
                <a:cs typeface="黑体" panose="02010609060101010101" pitchFamily="49" charset="-122"/>
              </a:rPr>
              <a:t>社会主义运动蓬勃发展：宪章运动虽具社会主义色彩，但本质是工人阶级的政治诉求，后续法律由议会主导，与社会主义运动无直接关联，排除。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工人运动促使政府职能转变：工人运动（如宪章运动）的压力迫使政府从自由放任转向立法干预，通过《工厂法》等改善劳工条件，体现政府职能从</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不干预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到</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有限干预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的转变，符合题意。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latin typeface="黑体" panose="02010609060101010101" pitchFamily="49" charset="-122"/>
                <a:ea typeface="黑体" panose="02010609060101010101" pitchFamily="49" charset="-122"/>
                <a:cs typeface="黑体" panose="02010609060101010101" pitchFamily="49" charset="-122"/>
              </a:rPr>
              <a:t>自由主义理论受到挑战：自由主义主张自由市场，但</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世纪后期英国政府的立法属于政策调整（如</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新自由主义</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），并未根本否定自由主义，而是对其局限性进行修补，排除。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latin typeface="黑体" panose="02010609060101010101" pitchFamily="49" charset="-122"/>
                <a:ea typeface="黑体" panose="02010609060101010101" pitchFamily="49" charset="-122"/>
                <a:cs typeface="黑体" panose="02010609060101010101" pitchFamily="49" charset="-122"/>
              </a:rPr>
              <a:t>探索国家干预经济发展模式：题干中的法律聚焦劳工权益，属于社会立法，而非直接干预经济模式（如货币政策或产业政策），排除。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工人运动（如宪章运动）迫使英国政府通过立法回应社会诉求，标志着政府职能从传统自由放任向有限干预的转变，故选</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47550" cy="2335530"/>
          </a:xfrm>
          <a:prstGeom prst="rect">
            <a:avLst/>
          </a:prstGeom>
        </p:spPr>
        <p:txBody>
          <a:bodyPr wrap="square">
            <a:spAutoFit/>
          </a:bodyPr>
          <a:p>
            <a:pPr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14</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1962</a:t>
            </a:r>
            <a:r>
              <a:rPr lang="zh-CN" altLang="en-US" sz="2400" b="1">
                <a:latin typeface="黑体" panose="02010609060101010101" pitchFamily="49" charset="-122"/>
                <a:ea typeface="黑体" panose="02010609060101010101" pitchFamily="49" charset="-122"/>
                <a:cs typeface="黑体" panose="02010609060101010101" pitchFamily="49" charset="-122"/>
              </a:rPr>
              <a:t>年</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坦桑尼亚设立了非洲化委员会</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宣布由非洲人代替国内</a:t>
            </a:r>
            <a:r>
              <a:rPr lang="en-US" altLang="zh-CN" sz="2400" b="1">
                <a:latin typeface="黑体" panose="02010609060101010101" pitchFamily="49" charset="-122"/>
                <a:ea typeface="黑体" panose="02010609060101010101" pitchFamily="49" charset="-122"/>
                <a:cs typeface="黑体" panose="02010609060101010101" pitchFamily="49" charset="-122"/>
              </a:rPr>
              <a:t>30%</a:t>
            </a:r>
            <a:r>
              <a:rPr lang="zh-CN" altLang="en-US" sz="2400" b="1">
                <a:latin typeface="黑体" panose="02010609060101010101" pitchFamily="49" charset="-122"/>
                <a:ea typeface="黑体" panose="02010609060101010101" pitchFamily="49" charset="-122"/>
                <a:cs typeface="黑体" panose="02010609060101010101" pitchFamily="49" charset="-122"/>
              </a:rPr>
              <a:t>的中高层</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并逐步使非洲人全面取代西方职员。然而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时任总统尼雷尔却认为</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非洲人缺乏必要的行政经验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应减缓政府非洲化步伐</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遭到了国内剧烈抗议。这体现出坦桑尼亚</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政治制度具有民族特色</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33%</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执政党合法性遭到挑战</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17%</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endPar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外籍职员占比日益降低</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3%</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打破殖民秩序势在必行</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00"/>
                </a:highlight>
                <a:latin typeface="黑体" panose="02010609060101010101" pitchFamily="49" charset="-122"/>
                <a:ea typeface="黑体" panose="02010609060101010101" pitchFamily="49" charset="-122"/>
                <a:cs typeface="黑体" panose="02010609060101010101" pitchFamily="49" charset="-122"/>
              </a:rPr>
              <a:t>47%</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endPar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99060" y="2675890"/>
            <a:ext cx="11696065" cy="224536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坦桑尼亚</a:t>
            </a:r>
            <a:r>
              <a:rPr lang="en-US" altLang="zh-CN" sz="2800" b="1">
                <a:latin typeface="黑体" panose="02010609060101010101" pitchFamily="49" charset="-122"/>
                <a:ea typeface="黑体" panose="02010609060101010101" pitchFamily="49" charset="-122"/>
                <a:cs typeface="黑体" panose="02010609060101010101" pitchFamily="49" charset="-122"/>
              </a:rPr>
              <a:t>1962</a:t>
            </a:r>
            <a:r>
              <a:rPr lang="zh-CN" altLang="en-US" sz="2800" b="1">
                <a:latin typeface="黑体" panose="02010609060101010101" pitchFamily="49" charset="-122"/>
                <a:ea typeface="黑体" panose="02010609060101010101" pitchFamily="49" charset="-122"/>
                <a:cs typeface="黑体" panose="02010609060101010101" pitchFamily="49" charset="-122"/>
              </a:rPr>
              <a:t>年独立后，推行</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非洲化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政策，旨在替换殖民时期遗留的外籍官员，恢复国家主权和文化认同。</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总统尼雷尔主张放缓非洲化步伐，认为非洲人缺乏行政经验，但遭到国内激烈抗议，反映出社会对彻底清除殖民影响的迫切需求。</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250" fill="hold">
                                          <p:stCondLst>
                                            <p:cond delay="0"/>
                                          </p:stCondLst>
                                        </p:cTn>
                                        <p:tgtEl>
                                          <p:spTgt spid="5">
                                            <p:txEl>
                                              <p:pRg st="2" end="2"/>
                                            </p:txEl>
                                          </p:spTgt>
                                        </p:tgtEl>
                                        <p:attrNameLst>
                                          <p:attrName>style.visibility</p:attrName>
                                        </p:attrNameLst>
                                      </p:cBhvr>
                                      <p:to>
                                        <p:strVal val="visible"/>
                                      </p:to>
                                    </p:set>
                                    <p:anim calcmode="lin" valueType="num">
                                      <p:cBhvr>
                                        <p:cTn id="14" dur="25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5" dur="25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6" dur="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5575" y="65405"/>
            <a:ext cx="11971655" cy="5262245"/>
          </a:xfrm>
          <a:prstGeom prst="rect">
            <a:avLst/>
          </a:prstGeom>
          <a:noFill/>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政治制度具有民族特色</a:t>
            </a:r>
            <a:r>
              <a:rPr lang="zh-CN" altLang="en-US" sz="2800" b="1">
                <a:latin typeface="黑体" panose="02010609060101010101" pitchFamily="49" charset="-122"/>
                <a:ea typeface="黑体" panose="02010609060101010101" pitchFamily="49" charset="-122"/>
                <a:cs typeface="黑体" panose="02010609060101010101" pitchFamily="49" charset="-122"/>
              </a:rPr>
              <a:t>：非洲化政策虽涉及本土化，但题目核心矛盾是去殖民化速度，而非政治制度本身的民族结构设计，排除。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​B.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执政党合法性遭到挑战</a:t>
            </a:r>
            <a:r>
              <a:rPr lang="zh-CN" altLang="en-US" sz="2800" b="1">
                <a:latin typeface="黑体" panose="02010609060101010101" pitchFamily="49" charset="-122"/>
                <a:ea typeface="黑体" panose="02010609060101010101" pitchFamily="49" charset="-122"/>
                <a:cs typeface="黑体" panose="02010609060101010101" pitchFamily="49" charset="-122"/>
              </a:rPr>
              <a:t>：抗议针对政策而非执政党本身，且未提及执政党支持率下降或合法性危机，排除。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外籍职员占比日益降低</a:t>
            </a:r>
            <a:r>
              <a:rPr lang="zh-CN" altLang="en-US" sz="2800" b="1">
                <a:latin typeface="黑体" panose="02010609060101010101" pitchFamily="49" charset="-122"/>
                <a:ea typeface="黑体" panose="02010609060101010101" pitchFamily="49" charset="-122"/>
                <a:cs typeface="黑体" panose="02010609060101010101" pitchFamily="49" charset="-122"/>
              </a:rPr>
              <a:t>：题干描述的是政策目标（逐步取代外籍职员）与总统的反对意见，而非结果（占比是否降低），排除。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​D.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打破殖民秩序势在必行</a:t>
            </a:r>
            <a:r>
              <a:rPr lang="zh-CN" altLang="en-US" sz="2800" b="1">
                <a:latin typeface="黑体" panose="02010609060101010101" pitchFamily="49" charset="-122"/>
                <a:ea typeface="黑体" panose="02010609060101010101" pitchFamily="49" charset="-122"/>
                <a:cs typeface="黑体" panose="02010609060101010101" pitchFamily="49" charset="-122"/>
              </a:rPr>
              <a:t>：非洲化本质是去殖民化，抗议活动表明民众要求加速清除殖民遗留的行政体系，反映打破殖民秩序的紧迫性，符合题意。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3.</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抗议与总统的争议焦点在于是否应彻底推进非洲化，这直接指向坦桑尼亚在独立后必须直面殖民遗留问题，即</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打破殖民秩序势在必行，故选</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4">
                                            <p:txEl>
                                              <p:pRg st="4" end="4"/>
                                            </p:txEl>
                                          </p:spTgt>
                                        </p:tgtEl>
                                        <p:attrNameLst>
                                          <p:attrName>style.visibility</p:attrName>
                                        </p:attrNameLst>
                                      </p:cBhvr>
                                      <p:to>
                                        <p:strVal val="visible"/>
                                      </p:to>
                                    </p:set>
                                    <p:anim calcmode="lin" valueType="num">
                                      <p:cBhvr>
                                        <p:cTn id="7" dur="25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9" dur="2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635" cy="2656205"/>
          </a:xfrm>
          <a:prstGeom prst="rect">
            <a:avLst/>
          </a:prstGeom>
          <a:noFill/>
        </p:spPr>
        <p:txBody>
          <a:bodyPr wrap="square" rtlCol="0" anchor="t">
            <a:spAutoFit/>
          </a:bodyPr>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9</a:t>
            </a:r>
            <a:r>
              <a:rPr lang="zh-CN" altLang="en-US" sz="2800" b="1">
                <a:latin typeface="黑体" panose="02010609060101010101" pitchFamily="49" charset="-122"/>
                <a:ea typeface="黑体" panose="02010609060101010101" pitchFamily="49" charset="-122"/>
                <a:cs typeface="黑体" panose="02010609060101010101" pitchFamily="49" charset="-122"/>
              </a:rPr>
              <a:t>、德意志宗教改革期间</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路德为论证自己的主张</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曾引用《圣经》的内容</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在上有权柄的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人人当顺服他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因为没有权柄不是出于神的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凡掌权的都是神所命的。所以抗拒掌权的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就是抗拒神的命</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路德的这一做法</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意在建立路德宗的宗教权威</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rPr>
              <a:t>25%</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B.</a:t>
            </a:r>
            <a:r>
              <a:rPr lang="zh-CN" altLang="en-US" sz="2800" b="1">
                <a:latin typeface="黑体" panose="02010609060101010101" pitchFamily="49" charset="-122"/>
                <a:ea typeface="黑体" panose="02010609060101010101" pitchFamily="49" charset="-122"/>
                <a:cs typeface="黑体" panose="02010609060101010101" pitchFamily="49" charset="-122"/>
              </a:rPr>
              <a:t>否定了罗马教会的精神独裁</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7%</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有利于争取世俗权力的支持</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56%</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latin typeface="黑体" panose="02010609060101010101" pitchFamily="49" charset="-122"/>
                <a:ea typeface="黑体" panose="02010609060101010101" pitchFamily="49" charset="-122"/>
                <a:cs typeface="黑体" panose="02010609060101010101" pitchFamily="49" charset="-122"/>
              </a:rPr>
              <a:t>D.</a:t>
            </a:r>
            <a:r>
              <a:rPr lang="zh-CN" altLang="en-US" sz="2800" b="1">
                <a:latin typeface="黑体" panose="02010609060101010101" pitchFamily="49" charset="-122"/>
                <a:ea typeface="黑体" panose="02010609060101010101" pitchFamily="49" charset="-122"/>
                <a:cs typeface="黑体" panose="02010609060101010101" pitchFamily="49" charset="-122"/>
              </a:rPr>
              <a:t>推动了德意志帝国统一进程</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12%</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63500" y="2656205"/>
            <a:ext cx="11922125" cy="3784600"/>
          </a:xfrm>
          <a:prstGeom prst="rect">
            <a:avLst/>
          </a:prstGeom>
          <a:noFill/>
        </p:spPr>
        <p:txBody>
          <a:bodyPr wrap="square" rtlCol="0" anchor="t">
            <a:spAutoFit/>
          </a:bodyPr>
          <a:p>
            <a:r>
              <a:rPr lang="en-US" altLang="zh-CN"/>
              <a:t>​</a:t>
            </a:r>
            <a:r>
              <a:rPr lang="zh-CN" altLang="en-US" sz="2400" b="1">
                <a:latin typeface="黑体" panose="02010609060101010101" pitchFamily="49" charset="-122"/>
                <a:ea typeface="黑体" panose="02010609060101010101" pitchFamily="49" charset="-122"/>
                <a:cs typeface="黑体" panose="02010609060101010101" pitchFamily="49" charset="-122"/>
              </a:rPr>
              <a:t>背景分析：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马丁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路德的宗教改革旨在反对罗马天主教会的权威，主张</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因信称义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和《圣经》至高无上。</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题干中引用的《圣经》经文强调</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权柄出于神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，要求信徒顺服世俗统治者。这一表述并非否定教会权威，而是为争取世俗权力支持提供神学依据。</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2. ​</a:t>
            </a:r>
            <a:r>
              <a:rPr lang="zh-CN" altLang="en-US" sz="2400" b="1">
                <a:latin typeface="黑体" panose="02010609060101010101" pitchFamily="49" charset="-122"/>
                <a:ea typeface="黑体" panose="02010609060101010101" pitchFamily="49" charset="-122"/>
                <a:cs typeface="黑体" panose="02010609060101010101" pitchFamily="49" charset="-122"/>
              </a:rPr>
              <a:t>关键意图解析：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马丁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路德引用此段经文的核心目的是论证世俗统治者的权力合法性（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权柄是神所命</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），从而争取德意志诸侯和君主对新教改革的支持。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通过将世俗权力与神意绑定，他试图减少统治者对改革的阻力，并借助其力量对抗罗马教廷的经济控制（如赎罪券）和宗教权威。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250" fill="hold">
                                          <p:stCondLst>
                                            <p:cond delay="0"/>
                                          </p:stCondLst>
                                        </p:cTn>
                                        <p:tgtEl>
                                          <p:spTgt spid="5">
                                            <p:txEl>
                                              <p:pRg st="0" end="0"/>
                                            </p:txEl>
                                          </p:spTgt>
                                        </p:tgtEl>
                                        <p:attrNameLst>
                                          <p:attrName>style.visibility</p:attrName>
                                        </p:attrNameLst>
                                      </p:cBhvr>
                                      <p:to>
                                        <p:strVal val="visible"/>
                                      </p:to>
                                    </p:set>
                                    <p:anim calcmode="lin" valueType="num">
                                      <p:cBhvr>
                                        <p:cTn id="14" dur="25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25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250"/>
                                        <p:tgtEl>
                                          <p:spTgt spid="5">
                                            <p:txEl>
                                              <p:pRg st="0" end="0"/>
                                            </p:txEl>
                                          </p:spTgt>
                                        </p:tgtEl>
                                      </p:cBhvr>
                                    </p:animEffect>
                                  </p:childTnLst>
                                </p:cTn>
                              </p:par>
                              <p:par>
                                <p:cTn id="17" presetID="55" presetClass="entr" presetSubtype="0" fill="hold" nodeType="withEffect">
                                  <p:stCondLst>
                                    <p:cond delay="0"/>
                                  </p:stCondLst>
                                  <p:childTnLst>
                                    <p:set>
                                      <p:cBhvr>
                                        <p:cTn id="18" dur="250" fill="hold">
                                          <p:stCondLst>
                                            <p:cond delay="0"/>
                                          </p:stCondLst>
                                        </p:cTn>
                                        <p:tgtEl>
                                          <p:spTgt spid="5">
                                            <p:txEl>
                                              <p:pRg st="1" end="1"/>
                                            </p:txEl>
                                          </p:spTgt>
                                        </p:tgtEl>
                                        <p:attrNameLst>
                                          <p:attrName>style.visibility</p:attrName>
                                        </p:attrNameLst>
                                      </p:cBhvr>
                                      <p:to>
                                        <p:strVal val="visible"/>
                                      </p:to>
                                    </p:set>
                                    <p:anim calcmode="lin" valueType="num">
                                      <p:cBhvr>
                                        <p:cTn id="19" dur="25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25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250"/>
                                        <p:tgtEl>
                                          <p:spTgt spid="5">
                                            <p:txEl>
                                              <p:pRg st="1" end="1"/>
                                            </p:txEl>
                                          </p:spTgt>
                                        </p:tgtEl>
                                      </p:cBhvr>
                                    </p:animEffect>
                                  </p:childTnLst>
                                </p:cTn>
                              </p:par>
                              <p:par>
                                <p:cTn id="22" presetID="55" presetClass="entr" presetSubtype="0" fill="hold" nodeType="withEffect">
                                  <p:stCondLst>
                                    <p:cond delay="0"/>
                                  </p:stCondLst>
                                  <p:childTnLst>
                                    <p:set>
                                      <p:cBhvr>
                                        <p:cTn id="23" dur="250" fill="hold">
                                          <p:stCondLst>
                                            <p:cond delay="0"/>
                                          </p:stCondLst>
                                        </p:cTn>
                                        <p:tgtEl>
                                          <p:spTgt spid="5">
                                            <p:txEl>
                                              <p:pRg st="2" end="2"/>
                                            </p:txEl>
                                          </p:spTgt>
                                        </p:tgtEl>
                                        <p:attrNameLst>
                                          <p:attrName>style.visibility</p:attrName>
                                        </p:attrNameLst>
                                      </p:cBhvr>
                                      <p:to>
                                        <p:strVal val="visible"/>
                                      </p:to>
                                    </p:set>
                                    <p:anim calcmode="lin" valueType="num">
                                      <p:cBhvr>
                                        <p:cTn id="24" dur="25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5" dur="25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6" dur="250"/>
                                        <p:tgtEl>
                                          <p:spTgt spid="5">
                                            <p:txEl>
                                              <p:pRg st="2" end="2"/>
                                            </p:txEl>
                                          </p:spTgt>
                                        </p:tgtEl>
                                      </p:cBhvr>
                                    </p:animEffect>
                                  </p:childTnLst>
                                </p:cTn>
                              </p:par>
                              <p:par>
                                <p:cTn id="27" presetID="55" presetClass="entr" presetSubtype="0" fill="hold" nodeType="withEffect">
                                  <p:stCondLst>
                                    <p:cond delay="0"/>
                                  </p:stCondLst>
                                  <p:childTnLst>
                                    <p:set>
                                      <p:cBhvr>
                                        <p:cTn id="28" dur="250" fill="hold">
                                          <p:stCondLst>
                                            <p:cond delay="0"/>
                                          </p:stCondLst>
                                        </p:cTn>
                                        <p:tgtEl>
                                          <p:spTgt spid="5">
                                            <p:txEl>
                                              <p:pRg st="3" end="3"/>
                                            </p:txEl>
                                          </p:spTgt>
                                        </p:tgtEl>
                                        <p:attrNameLst>
                                          <p:attrName>style.visibility</p:attrName>
                                        </p:attrNameLst>
                                      </p:cBhvr>
                                      <p:to>
                                        <p:strVal val="visible"/>
                                      </p:to>
                                    </p:set>
                                    <p:anim calcmode="lin" valueType="num">
                                      <p:cBhvr>
                                        <p:cTn id="29" dur="25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0" dur="25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1" dur="250"/>
                                        <p:tgtEl>
                                          <p:spTgt spid="5">
                                            <p:txEl>
                                              <p:pRg st="3" end="3"/>
                                            </p:txEl>
                                          </p:spTgt>
                                        </p:tgtEl>
                                      </p:cBhvr>
                                    </p:animEffect>
                                  </p:childTnLst>
                                </p:cTn>
                              </p:par>
                              <p:par>
                                <p:cTn id="32" presetID="55" presetClass="entr" presetSubtype="0" fill="hold" nodeType="withEffect">
                                  <p:stCondLst>
                                    <p:cond delay="0"/>
                                  </p:stCondLst>
                                  <p:childTnLst>
                                    <p:set>
                                      <p:cBhvr>
                                        <p:cTn id="33" dur="250" fill="hold">
                                          <p:stCondLst>
                                            <p:cond delay="0"/>
                                          </p:stCondLst>
                                        </p:cTn>
                                        <p:tgtEl>
                                          <p:spTgt spid="5">
                                            <p:txEl>
                                              <p:pRg st="4" end="4"/>
                                            </p:txEl>
                                          </p:spTgt>
                                        </p:tgtEl>
                                        <p:attrNameLst>
                                          <p:attrName>style.visibility</p:attrName>
                                        </p:attrNameLst>
                                      </p:cBhvr>
                                      <p:to>
                                        <p:strVal val="visible"/>
                                      </p:to>
                                    </p:set>
                                    <p:anim calcmode="lin" valueType="num">
                                      <p:cBhvr>
                                        <p:cTn id="34" dur="25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5" dur="25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6" dur="250"/>
                                        <p:tgtEl>
                                          <p:spTgt spid="5">
                                            <p:txEl>
                                              <p:pRg st="4" end="4"/>
                                            </p:txEl>
                                          </p:spTgt>
                                        </p:tgtEl>
                                      </p:cBhvr>
                                    </p:animEffect>
                                  </p:childTnLst>
                                </p:cTn>
                              </p:par>
                              <p:par>
                                <p:cTn id="37" presetID="55" presetClass="entr" presetSubtype="0" fill="hold" nodeType="withEffect">
                                  <p:stCondLst>
                                    <p:cond delay="0"/>
                                  </p:stCondLst>
                                  <p:childTnLst>
                                    <p:set>
                                      <p:cBhvr>
                                        <p:cTn id="38" dur="250" fill="hold">
                                          <p:stCondLst>
                                            <p:cond delay="0"/>
                                          </p:stCondLst>
                                        </p:cTn>
                                        <p:tgtEl>
                                          <p:spTgt spid="5">
                                            <p:txEl>
                                              <p:pRg st="5" end="5"/>
                                            </p:txEl>
                                          </p:spTgt>
                                        </p:tgtEl>
                                        <p:attrNameLst>
                                          <p:attrName>style.visibility</p:attrName>
                                        </p:attrNameLst>
                                      </p:cBhvr>
                                      <p:to>
                                        <p:strVal val="visible"/>
                                      </p:to>
                                    </p:set>
                                    <p:anim calcmode="lin" valueType="num">
                                      <p:cBhvr>
                                        <p:cTn id="39" dur="25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0" dur="25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1" dur="2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1365" cy="483108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建立路德宗宗教权威</a:t>
            </a:r>
            <a:r>
              <a:rPr lang="zh-CN" altLang="en-US" sz="2800" b="1">
                <a:latin typeface="黑体" panose="02010609060101010101" pitchFamily="49" charset="-122"/>
                <a:ea typeface="黑体" panose="02010609060101010101" pitchFamily="49" charset="-122"/>
                <a:cs typeface="黑体" panose="02010609060101010101" pitchFamily="49" charset="-122"/>
              </a:rPr>
              <a:t>：路德宗的权威更多依赖《圣经》翻译和信徒直接信仰，而非引用经文论证世俗权力，排除。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否定罗马教会独裁</a:t>
            </a:r>
            <a:r>
              <a:rPr lang="zh-CN" altLang="en-US" sz="2800" b="1">
                <a:latin typeface="黑体" panose="02010609060101010101" pitchFamily="49" charset="-122"/>
                <a:ea typeface="黑体" panose="02010609060101010101" pitchFamily="49" charset="-122"/>
                <a:cs typeface="黑体" panose="02010609060101010101" pitchFamily="49" charset="-122"/>
              </a:rPr>
              <a:t>：虽然这是宗教改革的总体目标，但题干引用的经文并未直接针对教会，而是强调世俗权力的神圣性，排除。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争取世俗权力支持</a:t>
            </a:r>
            <a:r>
              <a:rPr lang="zh-CN" altLang="en-US" sz="2800" b="1">
                <a:latin typeface="黑体" panose="02010609060101010101" pitchFamily="49" charset="-122"/>
                <a:ea typeface="黑体" panose="02010609060101010101" pitchFamily="49" charset="-122"/>
                <a:cs typeface="黑体" panose="02010609060101010101" pitchFamily="49" charset="-122"/>
              </a:rPr>
              <a:t>：通过神化世俗统治者的权威，马丁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路德实际是为改革争取政治盟友（如腓特烈三世等诸侯），符合题意。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推动德意志统一</a:t>
            </a:r>
            <a:r>
              <a:rPr lang="zh-CN" altLang="en-US" sz="2800" b="1">
                <a:latin typeface="黑体" panose="02010609060101010101" pitchFamily="49" charset="-122"/>
                <a:ea typeface="黑体" panose="02010609060101010101" pitchFamily="49" charset="-122"/>
                <a:cs typeface="黑体" panose="02010609060101010101" pitchFamily="49" charset="-122"/>
              </a:rPr>
              <a:t>：宗教改革加剧了德意志内部教派分裂，与统一进程无直接关联，排除。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路德引用经文的直接目的是为改革争取世俗统治者的支持，故正确答案为</a:t>
            </a:r>
            <a:r>
              <a:rPr lang="en-US" altLang="zh-CN" sz="2800" b="1">
                <a:latin typeface="黑体" panose="02010609060101010101" pitchFamily="49" charset="-122"/>
                <a:ea typeface="黑体" panose="02010609060101010101" pitchFamily="49" charset="-122"/>
                <a:cs typeface="黑体" panose="02010609060101010101" pitchFamily="49" charset="-122"/>
              </a:rPr>
              <a:t> ​C</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4">
                                            <p:txEl>
                                              <p:pRg st="4" end="4"/>
                                            </p:txEl>
                                          </p:spTgt>
                                        </p:tgtEl>
                                        <p:attrNameLst>
                                          <p:attrName>style.visibility</p:attrName>
                                        </p:attrNameLst>
                                      </p:cBhvr>
                                      <p:to>
                                        <p:strVal val="visible"/>
                                      </p:to>
                                    </p:set>
                                    <p:anim calcmode="lin" valueType="num">
                                      <p:cBhvr>
                                        <p:cTn id="7" dur="25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9" dur="2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089130" cy="2784475"/>
          </a:xfrm>
          <a:prstGeom prst="rect">
            <a:avLst/>
          </a:prstGeom>
        </p:spPr>
        <p:txBody>
          <a:bodyPr wrap="square">
            <a:spAutoFit/>
          </a:bodyPr>
          <a:p>
            <a:pPr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1917</a:t>
            </a:r>
            <a:r>
              <a:rPr lang="zh-CN" altLang="en-US" sz="2400" b="1">
                <a:latin typeface="黑体" panose="02010609060101010101" pitchFamily="49" charset="-122"/>
                <a:ea typeface="黑体" panose="02010609060101010101" pitchFamily="49" charset="-122"/>
                <a:cs typeface="黑体" panose="02010609060101010101" pitchFamily="49" charset="-122"/>
              </a:rPr>
              <a:t>年</a:t>
            </a:r>
            <a:r>
              <a:rPr lang="en-US" altLang="zh-CN" sz="2400" b="1">
                <a:latin typeface="黑体" panose="02010609060101010101" pitchFamily="49" charset="-122"/>
                <a:ea typeface="黑体" panose="02010609060101010101" pitchFamily="49" charset="-122"/>
                <a:cs typeface="黑体" panose="02010609060101010101" pitchFamily="49" charset="-122"/>
              </a:rPr>
              <a:t>4</a:t>
            </a:r>
            <a:r>
              <a:rPr lang="zh-CN" altLang="en-US" sz="2400" b="1">
                <a:latin typeface="黑体" panose="02010609060101010101" pitchFamily="49" charset="-122"/>
                <a:ea typeface="黑体" panose="02010609060101010101" pitchFamily="49" charset="-122"/>
                <a:cs typeface="黑体" panose="02010609060101010101" pitchFamily="49" charset="-122"/>
              </a:rPr>
              <a:t>月</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列宁在一次演讲中明确提出</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要“立刻系统地、逐步地过渡到由工人代表苏维埃监督社会的产品生产和分配”</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要“立刻把全国所有银行合并成全国性的银行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由工人代表苏维埃进行监督”</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要“把国内一切土地收归国有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由当地雇农和农民代表苏维埃支配”。这表明列宁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强调进行社会主义革命</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50%</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放弃了与资产阶级临时政府的合作</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4%</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要求建立苏维埃政权</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26%</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提出了向社会主义过渡的正确途径</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54610" y="2993390"/>
            <a:ext cx="12035155" cy="3107690"/>
          </a:xfrm>
          <a:prstGeom prst="rect">
            <a:avLst/>
          </a:prstGeom>
        </p:spPr>
        <p:txBody>
          <a:bodyPr wrap="square">
            <a:spAutoFit/>
          </a:bodyPr>
          <a:p>
            <a:pPr marL="0" indent="0" algn="l" fontAlgn="base">
              <a:spcBef>
                <a:spcPct val="0"/>
              </a:spcBef>
              <a:spcAft>
                <a:spcPct val="0"/>
              </a:spcAft>
            </a:pP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i="0">
                <a:latin typeface="黑体" panose="02010609060101010101" pitchFamily="49" charset="-122"/>
                <a:ea typeface="黑体" panose="02010609060101010101" pitchFamily="49" charset="-122"/>
                <a:cs typeface="黑体" panose="02010609060101010101" pitchFamily="49" charset="-122"/>
              </a:rPr>
              <a:t>：</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buFont typeface="Arial" panose="020B0604020202020204"/>
              <a:buChar char="•"/>
            </a:pPr>
            <a:r>
              <a:rPr lang="en-US" altLang="zh-CN" sz="2800" b="1" i="0">
                <a:latin typeface="黑体" panose="02010609060101010101" pitchFamily="49" charset="-122"/>
                <a:ea typeface="黑体" panose="02010609060101010101" pitchFamily="49" charset="-122"/>
                <a:cs typeface="黑体" panose="02010609060101010101" pitchFamily="49" charset="-122"/>
              </a:rPr>
              <a:t>1917</a:t>
            </a:r>
            <a:r>
              <a:rPr lang="zh-CN" altLang="en-US" sz="2800" b="1" i="0">
                <a:latin typeface="黑体" panose="02010609060101010101" pitchFamily="49" charset="-122"/>
                <a:ea typeface="黑体" panose="02010609060101010101" pitchFamily="49" charset="-122"/>
                <a:cs typeface="黑体" panose="02010609060101010101" pitchFamily="49" charset="-122"/>
              </a:rPr>
              <a:t>年</a:t>
            </a:r>
            <a:r>
              <a:rPr lang="en-US" altLang="zh-CN" sz="2800" b="1" i="0">
                <a:latin typeface="黑体" panose="02010609060101010101" pitchFamily="49" charset="-122"/>
                <a:ea typeface="黑体" panose="02010609060101010101" pitchFamily="49" charset="-122"/>
                <a:cs typeface="黑体" panose="02010609060101010101" pitchFamily="49" charset="-122"/>
              </a:rPr>
              <a:t>4</a:t>
            </a:r>
            <a:r>
              <a:rPr lang="zh-CN" altLang="en-US" sz="2800" b="1" i="0">
                <a:latin typeface="黑体" panose="02010609060101010101" pitchFamily="49" charset="-122"/>
                <a:ea typeface="黑体" panose="02010609060101010101" pitchFamily="49" charset="-122"/>
                <a:cs typeface="黑体" panose="02010609060101010101" pitchFamily="49" charset="-122"/>
              </a:rPr>
              <a:t>月，列宁发表</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四月提纲</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，主张从资产阶级民主革命过渡到社会主义革命，提出“全部政权归苏维埃”的口号，并规划了银行国有化、土地收归国有等具体措施。</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spcBef>
                <a:spcPct val="0"/>
              </a:spcBef>
              <a:spcAft>
                <a:spcPct val="0"/>
              </a:spcAft>
              <a:buFont typeface="Arial" panose="020B0604020202020204"/>
              <a:buChar char="•"/>
            </a:pPr>
            <a:r>
              <a:rPr lang="zh-CN" altLang="en-US" sz="2800" b="1" i="0">
                <a:latin typeface="黑体" panose="02010609060101010101" pitchFamily="49" charset="-122"/>
                <a:ea typeface="黑体" panose="02010609060101010101" pitchFamily="49" charset="-122"/>
                <a:cs typeface="黑体" panose="02010609060101010101" pitchFamily="49" charset="-122"/>
              </a:rPr>
              <a:t>题干中提到的“工人代表苏维埃监督生产分配”“银行合并监督”“土地国有化”等措施，均体现了列宁通过苏维埃政权直接掌控经济命脉、推动社会主义革命的意图。</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strVal val="#ppt_w*0.70"/>
                                          </p:val>
                                        </p:tav>
                                        <p:tav tm="100000">
                                          <p:val>
                                            <p:strVal val="#ppt_w"/>
                                          </p:val>
                                        </p:tav>
                                      </p:tavLst>
                                    </p:anim>
                                    <p:anim calcmode="lin" valueType="num">
                                      <p:cBhvr>
                                        <p:cTn id="15" dur="250" fill="hold"/>
                                        <p:tgtEl>
                                          <p:spTgt spid="3"/>
                                        </p:tgtEl>
                                        <p:attrNameLst>
                                          <p:attrName>ppt_h</p:attrName>
                                        </p:attrNameLst>
                                      </p:cBhvr>
                                      <p:tavLst>
                                        <p:tav tm="0">
                                          <p:val>
                                            <p:strVal val="#ppt_h"/>
                                          </p:val>
                                        </p:tav>
                                        <p:tav tm="100000">
                                          <p:val>
                                            <p:strVal val="#ppt_h"/>
                                          </p:val>
                                        </p:tav>
                                      </p:tavLst>
                                    </p:anim>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27865" cy="7067550"/>
          </a:xfrm>
          <a:prstGeom prst="rect">
            <a:avLst/>
          </a:prstGeom>
          <a:noFill/>
        </p:spPr>
        <p:txBody>
          <a:bodyPr wrap="square" rtlCol="0" anchor="t">
            <a:spAutoFit/>
          </a:bodyPr>
          <a:p>
            <a:pPr indent="0" fontAlgn="auto">
              <a:lnSpc>
                <a:spcPts val="32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​A.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强调进行社会主义革命</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《四月提纲》的核心是明确革命性质的转变，即从资产阶级民主革命转向社会主义革命。题干中的经济国有化措施正是社会主义革命的核心内容，直接表明列宁推动社会主义革命的立场。</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​B.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放弃与资产阶级临时政府合作</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列宁主张推翻临时政府，而非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放弃合作</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。他要求苏维埃夺取全部政权，但并未完全排除与其他政党合作的可能（如孟什维克），排除。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​C.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要求建立苏维埃政权</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苏维埃在二月革命后已存在，列宁的目标是让苏维埃掌握政权，而非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建立</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新政权，表述不准确，排除。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en-US" altLang="zh-CN" sz="2400" b="1">
                <a:solidFill>
                  <a:srgbClr val="2D3BF3"/>
                </a:solidFill>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提出向社会主义过渡的正确途径</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正确途径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带有评价性质，而题干仅反映列宁的主张，未涉及对</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正确性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的判断。此外，过渡途径的具体实践（如新经济政策）是后来的调整，与</a:t>
            </a:r>
            <a:r>
              <a:rPr lang="en-US" altLang="zh-CN" sz="2400" b="1">
                <a:latin typeface="黑体" panose="02010609060101010101" pitchFamily="49" charset="-122"/>
                <a:ea typeface="黑体" panose="02010609060101010101" pitchFamily="49" charset="-122"/>
                <a:cs typeface="黑体" panose="02010609060101010101" pitchFamily="49" charset="-122"/>
              </a:rPr>
              <a:t>1917</a:t>
            </a:r>
            <a:r>
              <a:rPr lang="zh-CN" altLang="en-US" sz="2400" b="1">
                <a:latin typeface="黑体" panose="02010609060101010101" pitchFamily="49" charset="-122"/>
                <a:ea typeface="黑体" panose="02010609060101010101" pitchFamily="49" charset="-122"/>
                <a:cs typeface="黑体" panose="02010609060101010101" pitchFamily="49" charset="-122"/>
              </a:rPr>
              <a:t>年主张无关，排除。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列宁的演讲核心是推动社会主义革命，通过苏维埃政权实现经济国有化，故正确答案为</a:t>
            </a:r>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9530" y="0"/>
            <a:ext cx="12049760" cy="2553335"/>
          </a:xfrm>
          <a:prstGeom prst="rect">
            <a:avLst/>
          </a:prstGeom>
          <a:noFill/>
        </p:spPr>
        <p:txBody>
          <a:bodyPr wrap="square" rtlCol="0" anchor="t">
            <a:spAutoFit/>
          </a:bodyPr>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16</a:t>
            </a:r>
            <a:r>
              <a:rPr lang="zh-CN" altLang="en-US" sz="2400" b="1">
                <a:latin typeface="黑体" panose="02010609060101010101" pitchFamily="49" charset="-122"/>
                <a:ea typeface="黑体" panose="02010609060101010101" pitchFamily="49" charset="-122"/>
                <a:cs typeface="黑体" panose="02010609060101010101" pitchFamily="49" charset="-122"/>
              </a:rPr>
              <a:t>．华兹华斯的诗体故事《迈克尔》（</a:t>
            </a:r>
            <a:r>
              <a:rPr lang="en-US" altLang="zh-CN" sz="2400" b="1">
                <a:latin typeface="黑体" panose="02010609060101010101" pitchFamily="49" charset="-122"/>
                <a:ea typeface="黑体" panose="02010609060101010101" pitchFamily="49" charset="-122"/>
                <a:cs typeface="黑体" panose="02010609060101010101" pitchFamily="49" charset="-122"/>
              </a:rPr>
              <a:t>1800</a:t>
            </a:r>
            <a:r>
              <a:rPr lang="zh-CN" altLang="en-US" sz="2400" b="1">
                <a:latin typeface="黑体" panose="02010609060101010101" pitchFamily="49" charset="-122"/>
                <a:ea typeface="黑体" panose="02010609060101010101" pitchFamily="49" charset="-122"/>
                <a:cs typeface="黑体" panose="02010609060101010101" pitchFamily="49" charset="-122"/>
              </a:rPr>
              <a:t>年）歌颂浪漫主义理想的自然人性。勤劳淳朴的农村小伙子路克自从到城市工作以后，开始工作很努力，但</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在那座荒淫浪荡的城市里，他终于陷进了泥坑；丑事和耻辱弄得他没脸见人，最后他只得逃到海外去</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。据此可知，这一作品（</a:t>
            </a:r>
            <a:r>
              <a:rPr lang="en-US" altLang="en-US"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．基于对工业革命的深刻反思</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00"/>
                </a:highlight>
                <a:latin typeface="黑体" panose="02010609060101010101" pitchFamily="49" charset="-122"/>
                <a:ea typeface="黑体" panose="02010609060101010101" pitchFamily="49" charset="-122"/>
                <a:cs typeface="黑体" panose="02010609060101010101" pitchFamily="49" charset="-122"/>
              </a:rPr>
              <a:t>59%</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．凸显出原始积累的野蛮</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6</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．揭示出资本主义的剥削本质</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32%</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．批判了殖民扩张的罪恶</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49530" y="2756535"/>
            <a:ext cx="12049760" cy="3969385"/>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华兹华斯是英国浪漫主义诗人，其作品常批判工业革命对自然和传统人性的冲击。</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《迈克尔》创作于</a:t>
            </a:r>
            <a:r>
              <a:rPr lang="en-US" altLang="zh-CN" sz="2800" b="1">
                <a:latin typeface="黑体" panose="02010609060101010101" pitchFamily="49" charset="-122"/>
                <a:ea typeface="黑体" panose="02010609060101010101" pitchFamily="49" charset="-122"/>
                <a:cs typeface="黑体" panose="02010609060101010101" pitchFamily="49" charset="-122"/>
              </a:rPr>
              <a:t>1800</a:t>
            </a:r>
            <a:r>
              <a:rPr lang="zh-CN" altLang="en-US" sz="2800" b="1">
                <a:latin typeface="黑体" panose="02010609060101010101" pitchFamily="49" charset="-122"/>
                <a:ea typeface="黑体" panose="02010609060101010101" pitchFamily="49" charset="-122"/>
                <a:cs typeface="黑体" panose="02010609060101010101" pitchFamily="49" charset="-122"/>
              </a:rPr>
              <a:t>年，正值工业革命初期，诗中通过农村青年路克在城市堕落的悲剧，揭示城市化对人性的腐蚀。</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材料解读</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路克原本是勤劳的农村青年，但城市</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荒淫浪荡</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的环境导致他道德沦丧，最终逃亡。</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对比乡村淳朴与城市堕落，隐含对工业文明负面效应的批判。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strVal val="#ppt_w*0.70"/>
                                          </p:val>
                                        </p:tav>
                                        <p:tav tm="100000">
                                          <p:val>
                                            <p:strVal val="#ppt_w"/>
                                          </p:val>
                                        </p:tav>
                                      </p:tavLst>
                                    </p:anim>
                                    <p:anim calcmode="lin" valueType="num">
                                      <p:cBhvr>
                                        <p:cTn id="15" dur="250" fill="hold"/>
                                        <p:tgtEl>
                                          <p:spTgt spid="3"/>
                                        </p:tgtEl>
                                        <p:attrNameLst>
                                          <p:attrName>ppt_h</p:attrName>
                                        </p:attrNameLst>
                                      </p:cBhvr>
                                      <p:tavLst>
                                        <p:tav tm="0">
                                          <p:val>
                                            <p:strVal val="#ppt_h"/>
                                          </p:val>
                                        </p:tav>
                                        <p:tav tm="100000">
                                          <p:val>
                                            <p:strVal val="#ppt_h"/>
                                          </p:val>
                                        </p:tav>
                                      </p:tavLst>
                                    </p:anim>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41835" cy="612394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对工业革命的反思</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华兹华斯通过路克的悲剧，直接批判工业化进程中城市环境对人的异化，符合浪漫主义文学反工业化的核心特征。</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原始积累的野蛮</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原始积累</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指资本原始积累阶段的剥削（如圈地运动），但材料未涉及经济剥削，而是强调城市道德环境的影响，排除。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资本主义的剥削本质</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资本主义剥削侧重阶级压迫（如工人被剥削剩余价值），而诗中批判的是城市环境对人性的异化，非经济剥削，排除。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殖民扩张的罪恶</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材料未提及殖民活动，与主题无关，排除。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：华兹华斯通过路克的故事，反思工业革命对人性和社会的破坏，故选</a:t>
            </a:r>
            <a:r>
              <a:rPr lang="en-US" altLang="zh-CN" sz="2800" b="1">
                <a:latin typeface="黑体" panose="02010609060101010101" pitchFamily="49" charset="-122"/>
                <a:ea typeface="黑体" panose="02010609060101010101" pitchFamily="49" charset="-122"/>
                <a:cs typeface="黑体" panose="02010609060101010101" pitchFamily="49" charset="-122"/>
              </a:rPr>
              <a:t> ​A</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2">
                                            <p:txEl>
                                              <p:pRg st="9" end="9"/>
                                            </p:txEl>
                                          </p:spTgt>
                                        </p:tgtEl>
                                        <p:attrNameLst>
                                          <p:attrName>style.visibility</p:attrName>
                                        </p:attrNameLst>
                                      </p:cBhvr>
                                      <p:to>
                                        <p:strVal val="visible"/>
                                      </p:to>
                                    </p:set>
                                    <p:anim calcmode="lin" valueType="num">
                                      <p:cBhvr>
                                        <p:cTn id="7" dur="250" fill="hold"/>
                                        <p:tgtEl>
                                          <p:spTgt spid="2">
                                            <p:txEl>
                                              <p:pRg st="9" end="9"/>
                                            </p:txEl>
                                          </p:spTgt>
                                        </p:tgtEl>
                                        <p:attrNameLst>
                                          <p:attrName>ppt_w</p:attrName>
                                        </p:attrNameLst>
                                      </p:cBhvr>
                                      <p:tavLst>
                                        <p:tav tm="0">
                                          <p:val>
                                            <p:strVal val="#ppt_w*0.70"/>
                                          </p:val>
                                        </p:tav>
                                        <p:tav tm="100000">
                                          <p:val>
                                            <p:strVal val="#ppt_w"/>
                                          </p:val>
                                        </p:tav>
                                      </p:tavLst>
                                    </p:anim>
                                    <p:anim calcmode="lin" valueType="num">
                                      <p:cBhvr>
                                        <p:cTn id="8" dur="250" fill="hold"/>
                                        <p:tgtEl>
                                          <p:spTgt spid="2">
                                            <p:txEl>
                                              <p:pRg st="9" end="9"/>
                                            </p:txEl>
                                          </p:spTgt>
                                        </p:tgtEl>
                                        <p:attrNameLst>
                                          <p:attrName>ppt_h</p:attrName>
                                        </p:attrNameLst>
                                      </p:cBhvr>
                                      <p:tavLst>
                                        <p:tav tm="0">
                                          <p:val>
                                            <p:strVal val="#ppt_h"/>
                                          </p:val>
                                        </p:tav>
                                        <p:tav tm="100000">
                                          <p:val>
                                            <p:strVal val="#ppt_h"/>
                                          </p:val>
                                        </p:tav>
                                      </p:tavLst>
                                    </p:anim>
                                    <p:animEffect transition="in" filter="fade">
                                      <p:cBhvr>
                                        <p:cTn id="9" dur="25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595" y="26035"/>
            <a:ext cx="12131040" cy="5862320"/>
          </a:xfrm>
          <a:prstGeom prst="rect">
            <a:avLst/>
          </a:prstGeom>
        </p:spPr>
        <p:txBody>
          <a:bodyPr wrap="square">
            <a:spAutoFit/>
          </a:bodyPr>
          <a:p>
            <a:pPr indent="38100" algn="just" defTabSz="266700" fontAlgn="auto">
              <a:lnSpc>
                <a:spcPts val="3000"/>
              </a:lnSpc>
              <a:spcBef>
                <a:spcPts val="1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17</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13</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成吉思汗建国后，仿效中原的驿传制度，在大蒙古国境内普遍设立驿站。窝阔台汗时期，确立驿站制度，并将驿站交通线路扩大到钦察汗国、察合台汗国、窝阔台汗国、伊利汗国境内。忽必烈统一全国后，设立了专门管理驿站的中央机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通政院。驿站以陆站为主，根据提供的交通工具不同分成马站、牛站、车站、驿站、狗站等；另有水站、海站等作为补充。在驿站承担差役的人，称为站户，一旦被签发为站户登记入籍后，即世代相承，不得改易。乘骑驿马和使用驿站车辆等，都要有官府的证明或宗王的令旨。“除朝廷军情急速公事之外，毋得擅差铺马”。元朝的官员、王公、驸马、中外使臣的往来均利用驿站。忽必烈封八思巴为帝师，西藏僧侣利用元朝的驿站，往返于大都与青藏高原之间。有些地区的驿站、客馆具有浓厚的游牧文化特色，有些地区则有着农耕文化特色。大蒙古国和元朝政府大力建设中央到地方的各级驿站、客馆，使草原丝绸之路、海上丝绸之路得到了空前的发展。</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摘编自白寿彝总主编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中国通史</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635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）根据材料并结合所学知识，概括元代驿站的特点。（</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5</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0" y="5756275"/>
            <a:ext cx="12192000" cy="1245235"/>
          </a:xfrm>
          <a:prstGeom prst="rect">
            <a:avLst/>
          </a:prstGeom>
        </p:spPr>
        <p:txBody>
          <a:bodyPr wrap="square">
            <a:spAutoFit/>
          </a:bodyPr>
          <a:p>
            <a:pPr marL="825500" indent="-533400" algn="just" defTabSz="266700" fontAlgn="auto">
              <a:lnSpc>
                <a:spcPts val="30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特点</a:t>
            </a:r>
            <a:r>
              <a:rPr lang="zh-CN" altLang="en-US" sz="2800" b="1">
                <a:latin typeface="黑体" panose="02010609060101010101" pitchFamily="49" charset="-122"/>
                <a:ea typeface="黑体" panose="02010609060101010101" pitchFamily="49" charset="-122"/>
                <a:cs typeface="黑体" panose="02010609060101010101" pitchFamily="49" charset="-122"/>
              </a:rPr>
              <a:t>：继承中原历史传统，又有蒙古民族特色；由国家开发建设；数量多、分布广泛；种类多样；管理严格；服务范围广泛，主要服务于政府事务；承担差役的人员固定，职业世袭化。（</a:t>
            </a:r>
            <a:r>
              <a:rPr lang="en-US" altLang="zh-CN" sz="2800" b="1">
                <a:latin typeface="黑体" panose="02010609060101010101" pitchFamily="49" charset="-122"/>
                <a:ea typeface="黑体" panose="02010609060101010101" pitchFamily="49" charset="-122"/>
                <a:cs typeface="黑体" panose="02010609060101010101" pitchFamily="49" charset="-122"/>
              </a:rPr>
              <a:t>5</a:t>
            </a:r>
            <a:r>
              <a:rPr lang="zh-CN" altLang="en-US" sz="2800" b="1">
                <a:latin typeface="黑体" panose="02010609060101010101" pitchFamily="49" charset="-122"/>
                <a:ea typeface="黑体" panose="02010609060101010101" pitchFamily="49" charset="-122"/>
                <a:cs typeface="黑体" panose="02010609060101010101" pitchFamily="49" charset="-122"/>
              </a:rPr>
              <a:t>分，每点</a:t>
            </a:r>
            <a:r>
              <a:rPr lang="en-US" altLang="zh-CN" sz="2800" b="1">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rPr>
              <a:t>分，答出五点即可）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2"/>
                                        </p:tgtEl>
                                        <p:attrNameLst>
                                          <p:attrName>style.visibility</p:attrName>
                                        </p:attrNameLst>
                                      </p:cBhvr>
                                      <p:to>
                                        <p:strVal val="visible"/>
                                      </p:to>
                                    </p:set>
                                    <p:animEffect transition="in" filter="wipe(down)">
                                      <p:cBhvr>
                                        <p:cTn id="7" dur="indefinite"/>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strVal val="#ppt_w*0.70"/>
                                          </p:val>
                                        </p:tav>
                                        <p:tav tm="100000">
                                          <p:val>
                                            <p:strVal val="#ppt_w"/>
                                          </p:val>
                                        </p:tav>
                                      </p:tavLst>
                                    </p:anim>
                                    <p:anim calcmode="lin" valueType="num">
                                      <p:cBhvr>
                                        <p:cTn id="13" dur="250" fill="hold"/>
                                        <p:tgtEl>
                                          <p:spTgt spid="3"/>
                                        </p:tgtEl>
                                        <p:attrNameLst>
                                          <p:attrName>ppt_h</p:attrName>
                                        </p:attrNameLst>
                                      </p:cBhvr>
                                      <p:tavLst>
                                        <p:tav tm="0">
                                          <p:val>
                                            <p:strVal val="#ppt_h"/>
                                          </p:val>
                                        </p:tav>
                                        <p:tav tm="100000">
                                          <p:val>
                                            <p:strVal val="#ppt_h"/>
                                          </p:val>
                                        </p:tav>
                                      </p:tavLst>
                                    </p:anim>
                                    <p:animEffect transition="in" filter="fade">
                                      <p:cBhvr>
                                        <p:cTn id="14"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0" y="26035"/>
            <a:ext cx="12192635" cy="5862320"/>
          </a:xfrm>
          <a:prstGeom prst="rect">
            <a:avLst/>
          </a:prstGeom>
        </p:spPr>
        <p:txBody>
          <a:bodyPr wrap="square">
            <a:spAutoFit/>
          </a:bodyPr>
          <a:p>
            <a:pPr indent="38100" algn="just" defTabSz="266700" fontAlgn="auto">
              <a:lnSpc>
                <a:spcPts val="3000"/>
              </a:lnSpc>
              <a:spcBef>
                <a:spcPts val="1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17</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13</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成吉思汗建国后，仿效中原的驿传制度，在大蒙古国境内普遍设立驿站。窝阔台汗时期，确立驿站制度，并将驿站交通线路扩大到钦察汗国、察合台汗国、窝阔台汗国、伊利汗国境内。忽必烈统一全国后，设立了专门管理驿站的中央机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通政院。驿站以陆站为主，根据提供的交通工具不同分成马站、牛站、车站、驿站、狗站等；另有水站、海站等作为补充。在驿站承担差役的人，称为站户，一旦被签发为站户登记入籍后，即世代相承，不得改易。乘骑驿马和使用驿站车辆等，都要有官府的证明或宗王的令旨。“除朝廷军情急速公事之外，毋得擅差铺马”。元朝的官员、王公、驸马、中外使臣的往来均利用驿站。忽必烈封八思巴为帝师，西藏僧侣利用元朝的驿站，往返于大都与青藏高原之间。有些地区的驿站、客馆具有浓厚的游牧文化特色，有些地区则有着农耕文化特色。大蒙古国和元朝政府大力建设中央到地方的各级驿站、客馆，使草原丝绸之路、海上丝绸之路得到了空前的发展。</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摘编自白寿彝总主编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中国通史</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635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）根据材料并结合所学知识，分析元代驿站的历史影响。（</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8</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82550" y="5777230"/>
            <a:ext cx="12110085" cy="1224915"/>
          </a:xfrm>
          <a:prstGeom prst="rect">
            <a:avLst/>
          </a:prstGeom>
        </p:spPr>
        <p:txBody>
          <a:bodyPr wrap="square">
            <a:spAutoFit/>
          </a:bodyPr>
          <a:p>
            <a:pPr marL="1130300" indent="-838200" algn="just" defTabSz="266700" fontAlgn="auto">
              <a:lnSpc>
                <a:spcPts val="2880"/>
              </a:lnSpc>
              <a:spcBef>
                <a:spcPts val="100"/>
              </a:spcBef>
              <a:spcAft>
                <a:spcPct val="0"/>
              </a:spcAft>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历史影响</a:t>
            </a:r>
            <a:r>
              <a:rPr lang="zh-CN" altLang="en-US" sz="2400" b="1">
                <a:latin typeface="黑体" panose="02010609060101010101" pitchFamily="49" charset="-122"/>
                <a:ea typeface="黑体" panose="02010609060101010101" pitchFamily="49" charset="-122"/>
                <a:cs typeface="黑体" panose="02010609060101010101" pitchFamily="49" charset="-122"/>
              </a:rPr>
              <a:t>：加强了中央集权，巩固统一；促进了经济发展；推动了各地文化的交流与传</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1130300" indent="-838200" algn="just" defTabSz="266700" fontAlgn="auto">
              <a:lnSpc>
                <a:spcPts val="2880"/>
              </a:lnSpc>
              <a:spcBef>
                <a:spcPts val="1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播；有利于军队的快速调动和军需的运输；促进了民族交融；增加了民众的负担；</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1130300" indent="-838200" algn="just" defTabSz="266700" fontAlgn="auto">
              <a:lnSpc>
                <a:spcPts val="2880"/>
              </a:lnSpc>
              <a:spcBef>
                <a:spcPts val="1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为后世提供了经验与借鉴。</a:t>
            </a:r>
            <a:r>
              <a:rPr 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每点</a:t>
            </a:r>
            <a:r>
              <a:rPr lang="en-US" altLang="zh-CN" sz="2400" b="1">
                <a:latin typeface="黑体" panose="02010609060101010101" pitchFamily="49" charset="-122"/>
                <a:ea typeface="黑体" panose="02010609060101010101" pitchFamily="49" charset="-122"/>
                <a:cs typeface="黑体" panose="02010609060101010101" pitchFamily="49" charset="-122"/>
              </a:rPr>
              <a:t>2</a:t>
            </a:r>
            <a:r>
              <a:rPr lang="zh-CN" altLang="en-US" sz="2400" b="1">
                <a:latin typeface="黑体" panose="02010609060101010101" pitchFamily="49" charset="-122"/>
                <a:ea typeface="黑体" panose="02010609060101010101" pitchFamily="49" charset="-122"/>
                <a:cs typeface="黑体" panose="02010609060101010101" pitchFamily="49" charset="-122"/>
              </a:rPr>
              <a:t>分，答出四点即可）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3"/>
                                        </p:tgtEl>
                                        <p:attrNameLst>
                                          <p:attrName>style.visibility</p:attrName>
                                        </p:attrNameLst>
                                      </p:cBhvr>
                                      <p:to>
                                        <p:strVal val="visible"/>
                                      </p:to>
                                    </p:set>
                                    <p:animEffect transition="in" filter="wipe(down)">
                                      <p:cBhvr>
                                        <p:cTn id="7"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0" y="43180"/>
            <a:ext cx="12139930" cy="1245235"/>
          </a:xfrm>
          <a:prstGeom prst="rect">
            <a:avLst/>
          </a:prstGeom>
        </p:spPr>
        <p:txBody>
          <a:bodyPr wrap="square">
            <a:spAutoFit/>
          </a:bodyPr>
          <a:p>
            <a:pPr indent="38100" algn="just" defTabSz="266700" fontAlgn="auto">
              <a:lnSpc>
                <a:spcPts val="3000"/>
              </a:lnSpc>
              <a:spcBef>
                <a:spcPts val="4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18</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12</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土地问题是近代中国重要的社会问题之一，不同时期各阶级提出了不同的土地政策。</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57785" y="1183005"/>
          <a:ext cx="12082780" cy="4693285"/>
        </p:xfrm>
        <a:graphic>
          <a:graphicData uri="http://schemas.openxmlformats.org/drawingml/2006/table">
            <a:tbl>
              <a:tblPr/>
              <a:tblGrid>
                <a:gridCol w="2025015"/>
                <a:gridCol w="2286000"/>
                <a:gridCol w="7771765"/>
              </a:tblGrid>
              <a:tr h="304165">
                <a:tc>
                  <a:txBody>
                    <a:bodyPr/>
                    <a:p>
                      <a:pPr marL="62230" indent="0" algn="ctr"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时期</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13208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土地政策</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502285">
                <a:tc>
                  <a:txBody>
                    <a:bodyPr/>
                    <a:p>
                      <a:pPr marL="62230" indent="0" algn="ctr" fontAlgn="auto">
                        <a:lnSpc>
                          <a:spcPts val="3000"/>
                        </a:lnSpc>
                        <a:spcBef>
                          <a:spcPts val="1000"/>
                        </a:spcBef>
                        <a:spcAft>
                          <a:spcPct val="0"/>
                        </a:spcAft>
                      </a:pPr>
                      <a:r>
                        <a:rPr lang="zh-CN" sz="2800" b="1">
                          <a:latin typeface="黑体" panose="02010609060101010101" pitchFamily="49" charset="-122"/>
                          <a:ea typeface="黑体" panose="02010609060101010101" pitchFamily="49" charset="-122"/>
                        </a:rPr>
                        <a:t>农民阶级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太平天国运动</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1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颁布《天朝田亩制度》提出</a:t>
                      </a:r>
                      <a:r>
                        <a:rPr lang="zh-CN" altLang="en-US" sz="2800" b="1">
                          <a:latin typeface="黑体" panose="02010609060101010101" pitchFamily="49" charset="-122"/>
                          <a:ea typeface="黑体" panose="02010609060101010101" pitchFamily="49" charset="-122"/>
                          <a:cs typeface="黑体" panose="02010609060101010101" pitchFamily="49" charset="-122"/>
                        </a:rPr>
                        <a:t>“有田同耕”的主张</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04165">
                <a:tc rowSpan="2">
                  <a:txBody>
                    <a:bodyPr/>
                    <a:p>
                      <a:pPr marL="62230" indent="0" algn="ctr" fontAlgn="auto">
                        <a:lnSpc>
                          <a:spcPts val="3000"/>
                        </a:lnSpc>
                        <a:spcBef>
                          <a:spcPts val="300"/>
                        </a:spcBef>
                        <a:spcAft>
                          <a:spcPct val="0"/>
                        </a:spcAft>
                      </a:pPr>
                      <a:r>
                        <a:rPr lang="zh-CN" sz="2800" b="1">
                          <a:latin typeface="黑体" panose="02010609060101010101" pitchFamily="49" charset="-122"/>
                          <a:ea typeface="黑体" panose="02010609060101010101" pitchFamily="49" charset="-122"/>
                        </a:rPr>
                        <a:t>资产阶级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辛亥革命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5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提出</a:t>
                      </a:r>
                      <a:r>
                        <a:rPr lang="zh-CN" altLang="en-US" sz="2800" b="1">
                          <a:latin typeface="黑体" panose="02010609060101010101" pitchFamily="49" charset="-122"/>
                          <a:ea typeface="黑体" panose="02010609060101010101" pitchFamily="49" charset="-122"/>
                          <a:cs typeface="黑体" panose="02010609060101010101" pitchFamily="49" charset="-122"/>
                        </a:rPr>
                        <a:t>“三民主义”，主张“平均地权”</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1186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62230" indent="0" algn="ctr" fontAlgn="auto">
                        <a:lnSpc>
                          <a:spcPts val="3000"/>
                        </a:lnSpc>
                        <a:spcBef>
                          <a:spcPts val="1000"/>
                        </a:spcBef>
                        <a:spcAft>
                          <a:spcPct val="0"/>
                        </a:spcAft>
                      </a:pPr>
                      <a:r>
                        <a:rPr lang="zh-CN" sz="2800" b="1">
                          <a:latin typeface="黑体" panose="02010609060101010101" pitchFamily="49" charset="-122"/>
                          <a:ea typeface="黑体" panose="02010609060101010101" pitchFamily="49" charset="-122"/>
                        </a:rPr>
                        <a:t>国民革命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5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国民党一大提出新三民主义，主张平均地权，实行</a:t>
                      </a:r>
                      <a:r>
                        <a:rPr lang="zh-CN" altLang="en-US" sz="2800" b="1">
                          <a:latin typeface="黑体" panose="02010609060101010101" pitchFamily="49" charset="-122"/>
                          <a:ea typeface="黑体" panose="02010609060101010101" pitchFamily="49" charset="-122"/>
                          <a:cs typeface="黑体" panose="02010609060101010101" pitchFamily="49" charset="-122"/>
                        </a:rPr>
                        <a:t>“耕者有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62230" indent="762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其田</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13130">
                <a:tc rowSpan="3">
                  <a:txBody>
                    <a:bodyPr/>
                    <a:p>
                      <a:pPr marL="62230" indent="0" algn="ctr" fontAlgn="auto">
                        <a:lnSpc>
                          <a:spcPts val="3000"/>
                        </a:lnSpc>
                        <a:spcBef>
                          <a:spcPts val="800"/>
                        </a:spcBef>
                        <a:spcAft>
                          <a:spcPct val="0"/>
                        </a:spcAft>
                      </a:pPr>
                      <a:r>
                        <a:rPr lang="zh-CN" sz="2800" b="1">
                          <a:latin typeface="黑体" panose="02010609060101010101" pitchFamily="49" charset="-122"/>
                          <a:ea typeface="黑体" panose="02010609060101010101" pitchFamily="49" charset="-122"/>
                        </a:rPr>
                        <a:t>无产阶级：</a:t>
                      </a:r>
                      <a:endParaRPr lang="zh-CN" sz="2800" b="1">
                        <a:latin typeface="黑体" panose="02010609060101010101" pitchFamily="49" charset="-122"/>
                        <a:ea typeface="黑体" panose="02010609060101010101" pitchFamily="49" charset="-122"/>
                      </a:endParaRPr>
                    </a:p>
                    <a:p>
                      <a:pPr marL="62230" indent="0" algn="ctr" fontAlgn="auto">
                        <a:lnSpc>
                          <a:spcPts val="3000"/>
                        </a:lnSpc>
                        <a:spcBef>
                          <a:spcPts val="600"/>
                        </a:spcBef>
                        <a:spcAft>
                          <a:spcPct val="0"/>
                        </a:spcAft>
                      </a:pPr>
                      <a:r>
                        <a:rPr lang="zh-CN" sz="2800" b="1">
                          <a:latin typeface="黑体" panose="02010609060101010101" pitchFamily="49" charset="-122"/>
                          <a:ea typeface="黑体" panose="02010609060101010101" pitchFamily="49" charset="-122"/>
                        </a:rPr>
                        <a:t>中国共产党</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土地革命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88900" indent="-127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八七会议确定实行</a:t>
                      </a:r>
                      <a:r>
                        <a:rPr lang="zh-CN" altLang="en-US" sz="2800" b="1">
                          <a:latin typeface="黑体" panose="02010609060101010101" pitchFamily="49" charset="-122"/>
                          <a:ea typeface="黑体" panose="02010609060101010101" pitchFamily="49" charset="-122"/>
                          <a:cs typeface="黑体" panose="02010609060101010101" pitchFamily="49" charset="-122"/>
                        </a:rPr>
                        <a:t>“土地革命和武装反抗国民党反动派”的总方针，之后各农村革命根据地逐步开展“打土豪，分田地”</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0416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抗日战争</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在根据地实行减租减息政策</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6083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62230" indent="0" algn="ctr" fontAlgn="auto">
                        <a:lnSpc>
                          <a:spcPts val="3000"/>
                        </a:lnSpc>
                        <a:spcBef>
                          <a:spcPts val="1100"/>
                        </a:spcBef>
                        <a:spcAft>
                          <a:spcPct val="0"/>
                        </a:spcAft>
                      </a:pPr>
                      <a:r>
                        <a:rPr lang="zh-CN" sz="2800" b="1">
                          <a:latin typeface="黑体" panose="02010609060101010101" pitchFamily="49" charset="-122"/>
                          <a:ea typeface="黑体" panose="02010609060101010101" pitchFamily="49" charset="-122"/>
                        </a:rPr>
                        <a:t>解放战争</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88900" indent="-12700" algn="just" fontAlgn="auto">
                        <a:lnSpc>
                          <a:spcPts val="3000"/>
                        </a:lnSpc>
                        <a:spcBef>
                          <a:spcPts val="300"/>
                        </a:spcBef>
                        <a:spcAft>
                          <a:spcPct val="0"/>
                        </a:spcAft>
                      </a:pPr>
                      <a:r>
                        <a:rPr lang="zh-CN" sz="2800" b="1">
                          <a:latin typeface="黑体" panose="02010609060101010101" pitchFamily="49" charset="-122"/>
                          <a:ea typeface="黑体" panose="02010609060101010101" pitchFamily="49" charset="-122"/>
                        </a:rPr>
                        <a:t>制定《中国土地法大纲》，废除封建性及半封建性剥削制度，掀起土地改革运动</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
        <p:nvSpPr>
          <p:cNvPr id="6" name="文本框 5"/>
          <p:cNvSpPr txBox="1"/>
          <p:nvPr/>
        </p:nvSpPr>
        <p:spPr>
          <a:xfrm>
            <a:off x="0" y="5939155"/>
            <a:ext cx="12192635" cy="1168400"/>
          </a:xfrm>
          <a:prstGeom prst="rect">
            <a:avLst/>
          </a:prstGeom>
        </p:spPr>
        <p:txBody>
          <a:bodyPr wrap="square">
            <a:spAutoFit/>
          </a:bodyPr>
          <a:p>
            <a:pPr marL="12700" indent="241300" algn="just" defTabSz="266700" fontAlgn="auto">
              <a:lnSpc>
                <a:spcPts val="2800"/>
              </a:lnSpc>
              <a:spcBef>
                <a:spcPts val="2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根据上述材料任选两个或两个以上的土地政策，围绕“土地政策与近代中国”自拟一个论题，运用中国近代史的具体史实予以阐述。（</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要求：论题明确，观点正确，史论结合，逻辑清晰</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35" y="0"/>
            <a:ext cx="12191365" cy="6452235"/>
          </a:xfrm>
          <a:prstGeom prst="rect">
            <a:avLst/>
          </a:prstGeom>
        </p:spPr>
        <p:txBody>
          <a:bodyPr wrap="square">
            <a:spAutoFit/>
          </a:bodyPr>
          <a:p>
            <a:pPr marL="12700" indent="241300" algn="just" defTabSz="266700" fontAlgn="auto">
              <a:lnSpc>
                <a:spcPts val="3500"/>
              </a:lnSpc>
              <a:spcBef>
                <a:spcPts val="20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根据上述材料任选两个或两个以上的土地政策，围绕“土地政策与近代中国”自拟一个论题，运用中国近代史的具体史实予以阐述。（</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要求：论题明确，观点正确，史论结合，逻辑清晰</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论题</a:t>
            </a:r>
            <a:r>
              <a:rPr lang="zh-CN" altLang="en-US" sz="2800" b="1">
                <a:solidFill>
                  <a:srgbClr val="000000"/>
                </a:solidFill>
                <a:latin typeface="黑体" panose="02010609060101010101" pitchFamily="49" charset="-122"/>
                <a:ea typeface="黑体" panose="02010609060101010101" pitchFamily="49" charset="-122"/>
              </a:rPr>
              <a:t>：中国共产党根据近代中国社会主要矛盾的变化适时调整土地政策。</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论述</a:t>
            </a:r>
            <a:r>
              <a:rPr lang="zh-CN" altLang="en-US" sz="2800" b="1">
                <a:solidFill>
                  <a:srgbClr val="000000"/>
                </a:solidFill>
                <a:latin typeface="黑体" panose="02010609060101010101" pitchFamily="49" charset="-122"/>
                <a:ea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rPr>
              <a:t>土地革命时期</a:t>
            </a:r>
            <a:r>
              <a:rPr lang="zh-CN" altLang="en-US" sz="2800" b="1">
                <a:solidFill>
                  <a:srgbClr val="000000"/>
                </a:solidFill>
                <a:latin typeface="黑体" panose="02010609060101010101" pitchFamily="49" charset="-122"/>
                <a:ea typeface="黑体" panose="02010609060101010101" pitchFamily="49" charset="-122"/>
              </a:rPr>
              <a:t>阶级矛盾是社会的主要矛盾，中共八七会议确定实行土地革命，在农村革命根据地开展</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打土豪，分田地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，受到了广大农民的欢迎，积极参加革命。</a:t>
            </a:r>
            <a:r>
              <a:rPr lang="zh-CN" altLang="en-US" sz="2800" b="1">
                <a:solidFill>
                  <a:srgbClr val="C00000"/>
                </a:solidFill>
                <a:latin typeface="黑体" panose="02010609060101010101" pitchFamily="49" charset="-122"/>
                <a:ea typeface="黑体" panose="02010609060101010101" pitchFamily="49" charset="-122"/>
              </a:rPr>
              <a:t>抗日战争时期</a:t>
            </a:r>
            <a:r>
              <a:rPr lang="zh-CN" altLang="en-US" sz="2800" b="1">
                <a:solidFill>
                  <a:srgbClr val="000000"/>
                </a:solidFill>
                <a:latin typeface="黑体" panose="02010609060101010101" pitchFamily="49" charset="-122"/>
                <a:ea typeface="黑体" panose="02010609060101010101" pitchFamily="49" charset="-122"/>
              </a:rPr>
              <a:t>，民族矛盾成为当时的主要矛盾，为了团结一切抗日力量，中国共产党在抗日根据地实行减租减息的土地政策，为敌后战场取得最后胜利奠定基础。</a:t>
            </a:r>
            <a:r>
              <a:rPr lang="zh-CN" altLang="en-US" sz="2800" b="1">
                <a:solidFill>
                  <a:srgbClr val="C00000"/>
                </a:solidFill>
                <a:latin typeface="黑体" panose="02010609060101010101" pitchFamily="49" charset="-122"/>
                <a:ea typeface="黑体" panose="02010609060101010101" pitchFamily="49" charset="-122"/>
              </a:rPr>
              <a:t>解放战争时期</a:t>
            </a:r>
            <a:r>
              <a:rPr lang="zh-CN" altLang="en-US" sz="2800" b="1">
                <a:solidFill>
                  <a:srgbClr val="000000"/>
                </a:solidFill>
                <a:latin typeface="黑体" panose="02010609060101010101" pitchFamily="49" charset="-122"/>
                <a:ea typeface="黑体" panose="02010609060101010101" pitchFamily="49" charset="-122"/>
              </a:rPr>
              <a:t>，阶级矛盾再次成为主要矛盾，中国共产党制定了《中国土地法大纲》实行土地改革，翻身农民踊跃参军，为人民解放战争的胜利提供了重要的人力物力保障。</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结论</a:t>
            </a:r>
            <a:r>
              <a:rPr lang="zh-CN" altLang="en-US" sz="2800" b="1">
                <a:solidFill>
                  <a:srgbClr val="000000"/>
                </a:solidFill>
                <a:latin typeface="黑体" panose="02010609060101010101" pitchFamily="49" charset="-122"/>
                <a:ea typeface="黑体" panose="02010609060101010101" pitchFamily="49" charset="-122"/>
              </a:rPr>
              <a:t>：总之，在土地革命时期、抗日战争时期和人民解放战争时期，由于社会主要矛盾不同，中国共产党适时调整了土地政策成为领导革命取得胜利的重要条件。</a:t>
            </a:r>
            <a:endParaRPr lang="zh-CN" altLang="en-US" sz="2800" b="1">
              <a:solidFill>
                <a:srgbClr val="00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0"/>
            <a:ext cx="12191365" cy="6901180"/>
          </a:xfrm>
          <a:prstGeom prst="rect">
            <a:avLst/>
          </a:prstGeom>
        </p:spPr>
        <p:txBody>
          <a:bodyPr wrap="square">
            <a:spAutoFit/>
          </a:bodyPr>
          <a:p>
            <a:pPr marL="12700" indent="241300" algn="just" defTabSz="266700" fontAlgn="auto">
              <a:lnSpc>
                <a:spcPts val="3500"/>
              </a:lnSpc>
              <a:spcBef>
                <a:spcPts val="20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根据上述材料任选两个或两个以上的土地政策，围绕“土地政策与近代中国”自拟一个论题，运用中国近代史的具体史实予以阐述。（</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要求：论题明确，观点正确，史论结合，逻辑清晰</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论题</a:t>
            </a:r>
            <a:r>
              <a:rPr lang="zh-CN" altLang="en-US" sz="2800" b="1">
                <a:solidFill>
                  <a:srgbClr val="000000"/>
                </a:solidFill>
                <a:latin typeface="黑体" panose="02010609060101010101" pitchFamily="49" charset="-122"/>
                <a:ea typeface="黑体" panose="02010609060101010101" pitchFamily="49" charset="-122"/>
              </a:rPr>
              <a:t>：不同阶级的土地政策对中国近代革命产生不同的影响。</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论述</a:t>
            </a:r>
            <a:r>
              <a:rPr lang="zh-CN" altLang="en-US" sz="2800" b="1">
                <a:solidFill>
                  <a:srgbClr val="000000"/>
                </a:solidFill>
                <a:latin typeface="黑体" panose="02010609060101010101" pitchFamily="49" charset="-122"/>
                <a:ea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rPr>
              <a:t>太平天国运动</a:t>
            </a:r>
            <a:r>
              <a:rPr lang="zh-CN" altLang="en-US" sz="2800" b="1">
                <a:solidFill>
                  <a:srgbClr val="000000"/>
                </a:solidFill>
                <a:latin typeface="黑体" panose="02010609060101010101" pitchFamily="49" charset="-122"/>
                <a:ea typeface="黑体" panose="02010609060101010101" pitchFamily="49" charset="-122"/>
              </a:rPr>
              <a:t>中，《天朝田亩制度》提出</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有田同耕</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的主张，由于农民阶级的局限性，其主张的绝对平均主义具有空想色彩而难以实行。</a:t>
            </a:r>
            <a:r>
              <a:rPr lang="zh-CN" altLang="en-US" sz="2800" b="1">
                <a:solidFill>
                  <a:srgbClr val="C00000"/>
                </a:solidFill>
                <a:latin typeface="黑体" panose="02010609060101010101" pitchFamily="49" charset="-122"/>
                <a:ea typeface="黑体" panose="02010609060101010101" pitchFamily="49" charset="-122"/>
              </a:rPr>
              <a:t>辛亥革命</a:t>
            </a:r>
            <a:r>
              <a:rPr lang="zh-CN" altLang="en-US" sz="2800" b="1">
                <a:solidFill>
                  <a:srgbClr val="000000"/>
                </a:solidFill>
                <a:latin typeface="黑体" panose="02010609060101010101" pitchFamily="49" charset="-122"/>
                <a:ea typeface="黑体" panose="02010609060101010101" pitchFamily="49" charset="-122"/>
              </a:rPr>
              <a:t>中，民生主义提倡的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平均地权</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，没有满足农民的土地要求，未能发动广大民众，辛亥革命未能完成民族独立人民解放的历史任务。在新民主主义革命时期，</a:t>
            </a:r>
            <a:r>
              <a:rPr lang="zh-CN" altLang="en-US" sz="2800" b="1">
                <a:solidFill>
                  <a:srgbClr val="C00000"/>
                </a:solidFill>
                <a:latin typeface="黑体" panose="02010609060101010101" pitchFamily="49" charset="-122"/>
                <a:ea typeface="黑体" panose="02010609060101010101" pitchFamily="49" charset="-122"/>
              </a:rPr>
              <a:t>中国共产党</a:t>
            </a:r>
            <a:r>
              <a:rPr lang="zh-CN" altLang="en-US" sz="2800" b="1">
                <a:solidFill>
                  <a:srgbClr val="000000"/>
                </a:solidFill>
                <a:latin typeface="黑体" panose="02010609060101010101" pitchFamily="49" charset="-122"/>
                <a:ea typeface="黑体" panose="02010609060101010101" pitchFamily="49" charset="-122"/>
              </a:rPr>
              <a:t>根据社会的主要矛盾调整土地政策，从土地革命时期的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打土豪，分田地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，到抗战时期的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减租减息</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，再到解放战争时期的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耕者有其田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，调动了农民参与革命的积极性，领导新民主主义革命取得胜利。</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结论</a:t>
            </a:r>
            <a:r>
              <a:rPr lang="zh-CN" altLang="en-US" sz="2800" b="1">
                <a:solidFill>
                  <a:srgbClr val="000000"/>
                </a:solidFill>
                <a:latin typeface="黑体" panose="02010609060101010101" pitchFamily="49" charset="-122"/>
                <a:ea typeface="黑体" panose="02010609060101010101" pitchFamily="49" charset="-122"/>
              </a:rPr>
              <a:t>：综上所述，不同阶级所实行的土地政策，对革命结果起到不同的作用，只有关注民生，适时调整土地政策取得农民对革命的支持才能够保证革命的胜利。</a:t>
            </a:r>
            <a:endParaRPr lang="zh-CN" altLang="en-US" sz="2800" b="1">
              <a:solidFill>
                <a:srgbClr val="00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0"/>
            <a:ext cx="6513195" cy="1028065"/>
          </a:xfrm>
          <a:prstGeom prst="rect">
            <a:avLst/>
          </a:prstGeom>
        </p:spPr>
        <p:txBody>
          <a:bodyPr wrap="square">
            <a:noAutofit/>
          </a:bodyPr>
          <a:p>
            <a:pPr marL="0" indent="0" algn="just" defTabSz="266700" fontAlgn="base" latinLnBrk="1">
              <a:lnSpc>
                <a:spcPct val="1200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14</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marL="0" indent="0" algn="just" defTabSz="266700" fontAlgn="base" latinLnBrk="1">
              <a:lnSpc>
                <a:spcPct val="1200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材料一</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3"/>
          <p:cNvPicPr>
            <a:picLocks noChangeAspect="1"/>
          </p:cNvPicPr>
          <p:nvPr/>
        </p:nvPicPr>
        <p:blipFill>
          <a:blip r:embed="rId1"/>
          <a:stretch>
            <a:fillRect/>
          </a:stretch>
        </p:blipFill>
        <p:spPr>
          <a:xfrm>
            <a:off x="144145" y="1109980"/>
            <a:ext cx="7776845" cy="3127375"/>
          </a:xfrm>
          <a:prstGeom prst="rect">
            <a:avLst/>
          </a:prstGeom>
          <a:noFill/>
          <a:ln>
            <a:noFill/>
          </a:ln>
        </p:spPr>
      </p:pic>
      <p:sp>
        <p:nvSpPr>
          <p:cNvPr id="2" name="文本框 1"/>
          <p:cNvSpPr txBox="1"/>
          <p:nvPr/>
        </p:nvSpPr>
        <p:spPr>
          <a:xfrm>
            <a:off x="52705" y="4163060"/>
            <a:ext cx="7978775" cy="2399665"/>
          </a:xfrm>
          <a:prstGeom prst="rect">
            <a:avLst/>
          </a:prstGeom>
        </p:spPr>
        <p:txBody>
          <a:bodyPr wrap="square">
            <a:spAutoFit/>
          </a:bodyPr>
          <a:p>
            <a:pPr marL="12700" indent="0" algn="just" defTabSz="266700" fontAlgn="auto">
              <a:lnSpc>
                <a:spcPts val="3000"/>
              </a:lnSpc>
              <a:spcBef>
                <a:spcPct val="0"/>
              </a:spcBef>
              <a:spcAft>
                <a:spcPct val="0"/>
              </a:spcAft>
            </a:pPr>
            <a:r>
              <a:rPr lang="zh-CN" altLang="en-US" sz="2400" b="1">
                <a:latin typeface="楷体" panose="02010609060101010101" charset="-122"/>
                <a:ea typeface="楷体" panose="02010609060101010101" charset="-122"/>
                <a:cs typeface="楷体" panose="02010609060101010101" charset="-122"/>
              </a:rPr>
              <a:t>注：图</a:t>
            </a:r>
            <a:r>
              <a:rPr lang="en-US" altLang="zh-CN" sz="2400" b="1">
                <a:latin typeface="楷体" panose="02010609060101010101" charset="-122"/>
                <a:ea typeface="楷体" panose="02010609060101010101" charset="-122"/>
                <a:cs typeface="楷体" panose="02010609060101010101" charset="-122"/>
              </a:rPr>
              <a:t>1</a:t>
            </a:r>
            <a:r>
              <a:rPr lang="zh-CN" altLang="en-US" sz="2400" b="1">
                <a:latin typeface="楷体" panose="02010609060101010101" charset="-122"/>
                <a:ea typeface="楷体" panose="02010609060101010101" charset="-122"/>
                <a:cs typeface="楷体" panose="02010609060101010101" charset="-122"/>
              </a:rPr>
              <a:t>一位着装时髦的妇女在观察到泰晤士河水的水滴里被放大的怪异杂质后，惊恐地扔下了茶杯。</a:t>
            </a:r>
            <a:endParaRPr lang="zh-CN" altLang="en-US" sz="2400" b="1">
              <a:latin typeface="楷体" panose="02010609060101010101" charset="-122"/>
              <a:ea typeface="楷体" panose="02010609060101010101" charset="-122"/>
              <a:cs typeface="楷体" panose="02010609060101010101" charset="-122"/>
            </a:endParaRPr>
          </a:p>
          <a:p>
            <a:pPr marL="12700" indent="0" algn="just" defTabSz="266700" fontAlgn="auto">
              <a:lnSpc>
                <a:spcPts val="3000"/>
              </a:lnSpc>
              <a:spcBef>
                <a:spcPct val="0"/>
              </a:spcBef>
              <a:spcAft>
                <a:spcPct val="0"/>
              </a:spcAft>
            </a:pPr>
            <a:r>
              <a:rPr lang="zh-CN" altLang="en-US" sz="2400" b="1">
                <a:latin typeface="楷体" panose="02010609060101010101" charset="-122"/>
                <a:ea typeface="楷体" panose="02010609060101010101" charset="-122"/>
                <a:cs typeface="楷体" panose="02010609060101010101" charset="-122"/>
                <a:sym typeface="+mn-ea"/>
              </a:rPr>
              <a:t>图</a:t>
            </a:r>
            <a:r>
              <a:rPr lang="en-US" altLang="zh-CN" sz="2400" b="1">
                <a:latin typeface="楷体" panose="02010609060101010101" charset="-122"/>
                <a:ea typeface="楷体" panose="02010609060101010101" charset="-122"/>
                <a:cs typeface="楷体" panose="02010609060101010101" charset="-122"/>
                <a:sym typeface="+mn-ea"/>
              </a:rPr>
              <a:t>2</a:t>
            </a:r>
            <a:r>
              <a:rPr lang="zh-CN" altLang="en-US" sz="2400" b="1">
                <a:latin typeface="楷体" panose="02010609060101010101" charset="-122"/>
                <a:ea typeface="楷体" panose="02010609060101010101" charset="-122"/>
                <a:cs typeface="楷体" panose="02010609060101010101" charset="-122"/>
                <a:sym typeface="+mn-ea"/>
              </a:rPr>
              <a:t>科学家迈克尔</a:t>
            </a:r>
            <a:r>
              <a:rPr lang="en-US" altLang="zh-CN" sz="2400" b="1">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cs typeface="楷体" panose="02010609060101010101" charset="-122"/>
                <a:sym typeface="+mn-ea"/>
              </a:rPr>
              <a:t>法拉第捏住鼻息，神情无奈地递给泰晤士（指伦敦的泰晤士河）老爹一张白纸，用来检测河水的不透明度。河水里漂浮着各种牲畜的尸体，泰晤士老爹的身上也布满杂草。</a:t>
            </a:r>
            <a:endParaRPr lang="zh-CN" altLang="en-US" sz="2400" b="1">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8108315" y="71755"/>
            <a:ext cx="4033520" cy="1630045"/>
          </a:xfrm>
          <a:prstGeom prst="rect">
            <a:avLst/>
          </a:prstGeom>
          <a:noFill/>
        </p:spPr>
        <p:txBody>
          <a:bodyPr wrap="square" rtlCol="0" anchor="t">
            <a:spAutoFit/>
          </a:bodyPr>
          <a:p>
            <a:pPr indent="5334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）根据材料一并结合所学，指出英国近代出现的问题并简析其形成原因。（</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8</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文本框 7"/>
          <p:cNvSpPr txBox="1"/>
          <p:nvPr/>
        </p:nvSpPr>
        <p:spPr>
          <a:xfrm>
            <a:off x="8108315" y="1793875"/>
            <a:ext cx="4127500" cy="1437640"/>
          </a:xfrm>
          <a:prstGeom prst="rect">
            <a:avLst/>
          </a:prstGeom>
        </p:spPr>
        <p:txBody>
          <a:bodyPr wrap="square">
            <a:spAutoFit/>
          </a:bodyPr>
          <a:p>
            <a:pPr marL="0" indent="292100" algn="just" defTabSz="266700" fontAlgn="auto">
              <a:lnSpc>
                <a:spcPts val="35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问题</a:t>
            </a:r>
            <a:r>
              <a:rPr lang="zh-CN" altLang="en-US" sz="2800" b="1">
                <a:latin typeface="黑体" panose="02010609060101010101" pitchFamily="49" charset="-122"/>
                <a:ea typeface="黑体" panose="02010609060101010101" pitchFamily="49" charset="-122"/>
                <a:cs typeface="黑体" panose="02010609060101010101" pitchFamily="49" charset="-122"/>
              </a:rPr>
              <a:t>：泰晤士河污染严重，人居环境恶化。（</a:t>
            </a:r>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latin typeface="黑体" panose="02010609060101010101" pitchFamily="49" charset="-122"/>
                <a:ea typeface="黑体" panose="02010609060101010101" pitchFamily="49" charset="-122"/>
                <a:cs typeface="黑体" panose="02010609060101010101" pitchFamily="49" charset="-122"/>
              </a:rPr>
              <a:t>分，言之成理即可）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8038465" y="3429000"/>
            <a:ext cx="4127500" cy="2335530"/>
          </a:xfrm>
          <a:prstGeom prst="rect">
            <a:avLst/>
          </a:prstGeom>
        </p:spPr>
        <p:txBody>
          <a:bodyPr wrap="square">
            <a:spAutoFit/>
          </a:bodyPr>
          <a:p>
            <a:pPr marL="0" indent="292100" algn="just" defTabSz="266700" fontAlgn="auto">
              <a:lnSpc>
                <a:spcPts val="35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原因</a:t>
            </a:r>
            <a:r>
              <a:rPr lang="zh-CN" altLang="en-US" sz="2800" b="1">
                <a:latin typeface="黑体" panose="02010609060101010101" pitchFamily="49" charset="-122"/>
                <a:ea typeface="黑体" panose="02010609060101010101" pitchFamily="49" charset="-122"/>
                <a:cs typeface="黑体" panose="02010609060101010101" pitchFamily="49" charset="-122"/>
              </a:rPr>
              <a:t>：工业革命开展；伦敦城市人口膨胀；城市缺少有效排污系统；人们环保意识淡薄。（</a:t>
            </a:r>
            <a:r>
              <a:rPr lang="en-US" altLang="zh-CN" sz="2800" b="1">
                <a:latin typeface="黑体" panose="02010609060101010101" pitchFamily="49" charset="-122"/>
                <a:ea typeface="黑体" panose="02010609060101010101" pitchFamily="49" charset="-122"/>
                <a:cs typeface="黑体" panose="02010609060101010101" pitchFamily="49" charset="-122"/>
              </a:rPr>
              <a:t>6</a:t>
            </a:r>
            <a:r>
              <a:rPr lang="zh-CN" altLang="en-US" sz="2800" b="1">
                <a:latin typeface="黑体" panose="02010609060101010101" pitchFamily="49" charset="-122"/>
                <a:ea typeface="黑体" panose="02010609060101010101" pitchFamily="49" charset="-122"/>
                <a:cs typeface="黑体" panose="02010609060101010101" pitchFamily="49" charset="-122"/>
              </a:rPr>
              <a:t>分，每点</a:t>
            </a:r>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latin typeface="黑体" panose="02010609060101010101" pitchFamily="49" charset="-122"/>
                <a:ea typeface="黑体" panose="02010609060101010101" pitchFamily="49" charset="-122"/>
                <a:cs typeface="黑体" panose="02010609060101010101" pitchFamily="49" charset="-122"/>
              </a:rPr>
              <a:t>分，言之成理即可）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5"/>
                                        </p:tgtEl>
                                        <p:attrNameLst>
                                          <p:attrName>style.visibility</p:attrName>
                                        </p:attrNameLst>
                                      </p:cBhvr>
                                      <p:to>
                                        <p:strVal val="visible"/>
                                      </p:to>
                                    </p:set>
                                    <p:animEffect transition="in" filter="wipe(down)">
                                      <p:cBhvr>
                                        <p:cTn id="7" dur="indefinite"/>
                                        <p:tgtEl>
                                          <p:spTgt spid="5"/>
                                        </p:tgtEl>
                                      </p:cBhvr>
                                    </p:animEffect>
                                  </p:childTnLst>
                                </p:cTn>
                              </p:par>
                              <p:par>
                                <p:cTn id="8" presetID="22" presetClass="entr" presetSubtype="4" fill="hold" nodeType="withEffect">
                                  <p:stCondLst>
                                    <p:cond delay="0"/>
                                  </p:stCondLst>
                                  <p:childTnLst>
                                    <p:set>
                                      <p:cBhvr>
                                        <p:cTn id="9" dur="indefinite" fill="hold">
                                          <p:stCondLst>
                                            <p:cond delay="0"/>
                                          </p:stCondLst>
                                        </p:cTn>
                                        <p:tgtEl>
                                          <p:spTgt spid="3"/>
                                        </p:tgtEl>
                                        <p:attrNameLst>
                                          <p:attrName>style.visibility</p:attrName>
                                        </p:attrNameLst>
                                      </p:cBhvr>
                                      <p:to>
                                        <p:strVal val="visible"/>
                                      </p:to>
                                    </p:set>
                                    <p:animEffect transition="in" filter="wipe(down)">
                                      <p:cBhvr>
                                        <p:cTn id="10" dur="indefinite"/>
                                        <p:tgtEl>
                                          <p:spTgt spid="3"/>
                                        </p:tgtEl>
                                      </p:cBhvr>
                                    </p:animEffect>
                                  </p:childTnLst>
                                </p:cTn>
                              </p:par>
                              <p:par>
                                <p:cTn id="11" presetID="22" presetClass="entr" presetSubtype="4" fill="hold" grpId="0" nodeType="withEffect">
                                  <p:stCondLst>
                                    <p:cond delay="0"/>
                                  </p:stCondLst>
                                  <p:childTnLst>
                                    <p:set>
                                      <p:cBhvr>
                                        <p:cTn id="12" dur="indefinite" fill="hold">
                                          <p:stCondLst>
                                            <p:cond delay="0"/>
                                          </p:stCondLst>
                                        </p:cTn>
                                        <p:tgtEl>
                                          <p:spTgt spid="2"/>
                                        </p:tgtEl>
                                        <p:attrNameLst>
                                          <p:attrName>style.visibility</p:attrName>
                                        </p:attrNameLst>
                                      </p:cBhvr>
                                      <p:to>
                                        <p:strVal val="visible"/>
                                      </p:to>
                                    </p:set>
                                    <p:animEffect transition="in" filter="wipe(down)">
                                      <p:cBhvr>
                                        <p:cTn id="13" dur="indefinite"/>
                                        <p:tgtEl>
                                          <p:spTgt spid="2"/>
                                        </p:tgtEl>
                                      </p:cBhvr>
                                    </p:animEffect>
                                  </p:childTnLst>
                                </p:cTn>
                              </p:par>
                              <p:par>
                                <p:cTn id="14" presetID="22" presetClass="entr" presetSubtype="4" fill="hold" grpId="0" nodeType="withEffect">
                                  <p:stCondLst>
                                    <p:cond delay="0"/>
                                  </p:stCondLst>
                                  <p:childTnLst>
                                    <p:set>
                                      <p:cBhvr>
                                        <p:cTn id="15" dur="indefinite" fill="hold">
                                          <p:stCondLst>
                                            <p:cond delay="0"/>
                                          </p:stCondLst>
                                        </p:cTn>
                                        <p:tgtEl>
                                          <p:spTgt spid="6"/>
                                        </p:tgtEl>
                                        <p:attrNameLst>
                                          <p:attrName>style.visibility</p:attrName>
                                        </p:attrNameLst>
                                      </p:cBhvr>
                                      <p:to>
                                        <p:strVal val="visible"/>
                                      </p:to>
                                    </p:set>
                                    <p:animEffect transition="in" filter="wipe(down)">
                                      <p:cBhvr>
                                        <p:cTn id="16" dur="indefinite"/>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250"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ppt_w*0.70"/>
                                          </p:val>
                                        </p:tav>
                                        <p:tav tm="100000">
                                          <p:val>
                                            <p:strVal val="#ppt_w"/>
                                          </p:val>
                                        </p:tav>
                                      </p:tavLst>
                                    </p:anim>
                                    <p:anim calcmode="lin" valueType="num">
                                      <p:cBhvr>
                                        <p:cTn id="22" dur="250" fill="hold"/>
                                        <p:tgtEl>
                                          <p:spTgt spid="8"/>
                                        </p:tgtEl>
                                        <p:attrNameLst>
                                          <p:attrName>ppt_h</p:attrName>
                                        </p:attrNameLst>
                                      </p:cBhvr>
                                      <p:tavLst>
                                        <p:tav tm="0">
                                          <p:val>
                                            <p:strVal val="#ppt_h"/>
                                          </p:val>
                                        </p:tav>
                                        <p:tav tm="100000">
                                          <p:val>
                                            <p:strVal val="#ppt_h"/>
                                          </p:val>
                                        </p:tav>
                                      </p:tavLst>
                                    </p:anim>
                                    <p:animEffect transition="in" filter="fade">
                                      <p:cBhvr>
                                        <p:cTn id="23" dur="25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250" fill="hold">
                                          <p:stCondLst>
                                            <p:cond delay="0"/>
                                          </p:stCondLst>
                                        </p:cTn>
                                        <p:tgtEl>
                                          <p:spTgt spid="9"/>
                                        </p:tgtEl>
                                        <p:attrNameLst>
                                          <p:attrName>style.visibility</p:attrName>
                                        </p:attrNameLst>
                                      </p:cBhvr>
                                      <p:to>
                                        <p:strVal val="visible"/>
                                      </p:to>
                                    </p:set>
                                    <p:anim calcmode="lin" valueType="num">
                                      <p:cBhvr>
                                        <p:cTn id="28" dur="250" fill="hold"/>
                                        <p:tgtEl>
                                          <p:spTgt spid="9"/>
                                        </p:tgtEl>
                                        <p:attrNameLst>
                                          <p:attrName>ppt_w</p:attrName>
                                        </p:attrNameLst>
                                      </p:cBhvr>
                                      <p:tavLst>
                                        <p:tav tm="0">
                                          <p:val>
                                            <p:strVal val="#ppt_w*0.70"/>
                                          </p:val>
                                        </p:tav>
                                        <p:tav tm="100000">
                                          <p:val>
                                            <p:strVal val="#ppt_w"/>
                                          </p:val>
                                        </p:tav>
                                      </p:tavLst>
                                    </p:anim>
                                    <p:anim calcmode="lin" valueType="num">
                                      <p:cBhvr>
                                        <p:cTn id="29" dur="250" fill="hold"/>
                                        <p:tgtEl>
                                          <p:spTgt spid="9"/>
                                        </p:tgtEl>
                                        <p:attrNameLst>
                                          <p:attrName>ppt_h</p:attrName>
                                        </p:attrNameLst>
                                      </p:cBhvr>
                                      <p:tavLst>
                                        <p:tav tm="0">
                                          <p:val>
                                            <p:strVal val="#ppt_h"/>
                                          </p:val>
                                        </p:tav>
                                        <p:tav tm="100000">
                                          <p:val>
                                            <p:strVal val="#ppt_h"/>
                                          </p:val>
                                        </p:tav>
                                      </p:tavLst>
                                    </p:anim>
                                    <p:animEffect transition="in" filter="fade">
                                      <p:cBhvr>
                                        <p:cTn id="30"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 grpId="0"/>
      <p:bldP spid="2" grpId="1"/>
      <p:bldP spid="6" grpId="0"/>
      <p:bldP spid="6" grpId="1"/>
      <p:bldP spid="8" grpId="0"/>
      <p:bldP spid="8" grpId="1"/>
      <p:bldP spid="9" grpId="0"/>
      <p:bldP spid="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53975" y="25400"/>
            <a:ext cx="12138025" cy="5028565"/>
          </a:xfrm>
          <a:prstGeom prst="rect">
            <a:avLst/>
          </a:prstGeom>
        </p:spPr>
        <p:txBody>
          <a:bodyPr wrap="square">
            <a:spAutoFit/>
          </a:bodyPr>
          <a:p>
            <a:pPr indent="0" fontAlgn="base">
              <a:lnSpc>
                <a:spcPts val="3500"/>
              </a:lnSpc>
              <a:spcBef>
                <a:spcPct val="0"/>
              </a:spcBef>
            </a:pPr>
            <a:r>
              <a:rPr lang="en-US" altLang="zh-CN" sz="2800" b="1" i="0">
                <a:latin typeface="黑体" panose="02010609060101010101" pitchFamily="49" charset="-122"/>
                <a:ea typeface="黑体" panose="02010609060101010101" pitchFamily="49" charset="-122"/>
                <a:cs typeface="黑体" panose="02010609060101010101" pitchFamily="49" charset="-122"/>
              </a:rPr>
              <a:t>19</a:t>
            </a:r>
            <a:r>
              <a:rPr lang="zh-CN" altLang="en-US" sz="2800" b="1" i="0">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i="0">
                <a:latin typeface="黑体" panose="02010609060101010101" pitchFamily="49" charset="-122"/>
                <a:ea typeface="黑体" panose="02010609060101010101" pitchFamily="49" charset="-122"/>
                <a:cs typeface="黑体" panose="02010609060101010101" pitchFamily="49" charset="-122"/>
              </a:rPr>
              <a:t>14</a:t>
            </a:r>
            <a:r>
              <a:rPr lang="zh-CN" altLang="en-US" sz="2800" b="1" i="0">
                <a:latin typeface="黑体" panose="02010609060101010101" pitchFamily="49" charset="-122"/>
                <a:ea typeface="黑体" panose="02010609060101010101" pitchFamily="49" charset="-122"/>
                <a:cs typeface="黑体" panose="02010609060101010101" pitchFamily="49" charset="-122"/>
              </a:rPr>
              <a:t>分）</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zh-CN" altLang="en-US" sz="2800" b="1" i="0">
                <a:latin typeface="黑体" panose="02010609060101010101" pitchFamily="49" charset="-122"/>
                <a:ea typeface="黑体" panose="02010609060101010101" pitchFamily="49" charset="-122"/>
                <a:cs typeface="黑体" panose="02010609060101010101" pitchFamily="49" charset="-122"/>
              </a:rPr>
              <a:t>材料二</a:t>
            </a:r>
            <a:r>
              <a:rPr lang="en-US" altLang="zh-CN" sz="2800" b="1" i="0">
                <a:latin typeface="黑体" panose="02010609060101010101" pitchFamily="49" charset="-122"/>
                <a:ea typeface="黑体" panose="02010609060101010101" pitchFamily="49" charset="-122"/>
                <a:cs typeface="黑体" panose="02010609060101010101" pitchFamily="49" charset="-122"/>
              </a:rPr>
              <a:t>  </a:t>
            </a:r>
            <a:r>
              <a:rPr lang="zh-CN" altLang="en-US" sz="2800" b="1" i="0">
                <a:latin typeface="黑体" panose="02010609060101010101" pitchFamily="49" charset="-122"/>
                <a:ea typeface="黑体" panose="02010609060101010101" pitchFamily="49" charset="-122"/>
                <a:cs typeface="黑体" panose="02010609060101010101" pitchFamily="49" charset="-122"/>
              </a:rPr>
              <a:t>新中国成立后，在党中央坚强领导下，实现全民动员、全民参与、群防群治，逐渐构筑起较为严密的抗疫防线，彰显出强大的动员能力。做好群众性的抗疫宣传工作，是防止传染病流行的一项重要举措。各级政府运用多元化的宣传方式，以报纸、快板、广播、口号、展览会等各种形式，向广大人民群众进行抗疫宣传动员。除宣传形式形象生动外，宣传内容多以真人真事为主，强化了抗疫知识在群众中的普及力度。新中国成立初期，为了快速建立卫生抗疫体系，党和政府在全国范围内发动了规模空前的清洁卫生运动，减少和预防传染病的发生。</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en-US" altLang="zh-CN" sz="2800" b="1" i="0">
                <a:latin typeface="黑体" panose="02010609060101010101" pitchFamily="49" charset="-122"/>
                <a:ea typeface="黑体" panose="02010609060101010101" pitchFamily="49" charset="-122"/>
                <a:cs typeface="黑体" panose="02010609060101010101" pitchFamily="49" charset="-122"/>
              </a:rPr>
              <a:t>        ——</a:t>
            </a:r>
            <a:r>
              <a:rPr lang="zh-CN" altLang="en-US" sz="2800" b="1" i="0">
                <a:latin typeface="黑体" panose="02010609060101010101" pitchFamily="49" charset="-122"/>
                <a:ea typeface="黑体" panose="02010609060101010101" pitchFamily="49" charset="-122"/>
                <a:cs typeface="黑体" panose="02010609060101010101" pitchFamily="49" charset="-122"/>
              </a:rPr>
              <a:t>摘编自付佳迪、安治民《新中国成立初期的抗疫斗争及其经验》</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i="0">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）根据材料二并结合所学，概括新中国成立初期抗疫斗争的意义。（</a:t>
            </a:r>
            <a:r>
              <a:rPr lang="en-US" altLang="zh-CN" sz="2800" b="1" i="0">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53975" y="4991100"/>
            <a:ext cx="12047220" cy="1886585"/>
          </a:xfrm>
          <a:prstGeom prst="rect">
            <a:avLst/>
          </a:prstGeom>
        </p:spPr>
        <p:txBody>
          <a:bodyPr wrap="square">
            <a:spAutoFit/>
          </a:bodyPr>
          <a:p>
            <a:pPr marL="939800" indent="-647700" algn="just" defTabSz="266700" fontAlgn="auto">
              <a:lnSpc>
                <a:spcPts val="3500"/>
              </a:lnSpc>
              <a:spcBef>
                <a:spcPct val="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意义</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预防并减少了传染病的发生；</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提高了民众的卫生抗疫意识；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保障了民众的生命健康。（</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分，每点</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分，言之成理即可</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6"/>
                                        </p:tgtEl>
                                        <p:attrNameLst>
                                          <p:attrName>style.visibility</p:attrName>
                                        </p:attrNameLst>
                                      </p:cBhvr>
                                      <p:to>
                                        <p:strVal val="visible"/>
                                      </p:to>
                                    </p:set>
                                    <p:animEffect transition="in" filter="wipe(down)">
                                      <p:cBhvr>
                                        <p:cTn id="7" dur="indefinite"/>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2"/>
                                        </p:tgtEl>
                                        <p:attrNameLst>
                                          <p:attrName>style.visibility</p:attrName>
                                        </p:attrNameLst>
                                      </p:cBhvr>
                                      <p:to>
                                        <p:strVal val="visible"/>
                                      </p:to>
                                    </p:set>
                                    <p:anim calcmode="lin" valueType="num">
                                      <p:cBhvr>
                                        <p:cTn id="12" dur="250" fill="hold"/>
                                        <p:tgtEl>
                                          <p:spTgt spid="2"/>
                                        </p:tgtEl>
                                        <p:attrNameLst>
                                          <p:attrName>ppt_w</p:attrName>
                                        </p:attrNameLst>
                                      </p:cBhvr>
                                      <p:tavLst>
                                        <p:tav tm="0">
                                          <p:val>
                                            <p:strVal val="#ppt_w*0.70"/>
                                          </p:val>
                                        </p:tav>
                                        <p:tav tm="100000">
                                          <p:val>
                                            <p:strVal val="#ppt_w"/>
                                          </p:val>
                                        </p:tav>
                                      </p:tavLst>
                                    </p:anim>
                                    <p:anim calcmode="lin" valueType="num">
                                      <p:cBhvr>
                                        <p:cTn id="13" dur="250" fill="hold"/>
                                        <p:tgtEl>
                                          <p:spTgt spid="2"/>
                                        </p:tgtEl>
                                        <p:attrNameLst>
                                          <p:attrName>ppt_h</p:attrName>
                                        </p:attrNameLst>
                                      </p:cBhvr>
                                      <p:tavLst>
                                        <p:tav tm="0">
                                          <p:val>
                                            <p:strVal val="#ppt_h"/>
                                          </p:val>
                                        </p:tav>
                                        <p:tav tm="100000">
                                          <p:val>
                                            <p:strVal val="#ppt_h"/>
                                          </p:val>
                                        </p:tav>
                                      </p:tavLst>
                                    </p:anim>
                                    <p:animEffect transition="in" filter="fade">
                                      <p:cBhvr>
                                        <p:cTn id="14"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2" grpId="0"/>
      <p:bldP spid="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noAutofit/>
          </a:bodyPr>
          <a:p>
            <a:pPr marL="0" indent="0">
              <a:buNone/>
            </a:pPr>
            <a:r>
              <a:rPr lang="zh-CN" altLang="en-US" sz="2800" b="1" spc="0">
                <a:solidFill>
                  <a:schemeClr val="tx1"/>
                </a:solidFill>
                <a:latin typeface="黑体" panose="02010609060101010101" pitchFamily="49" charset="-122"/>
                <a:ea typeface="黑体" panose="02010609060101010101" pitchFamily="49" charset="-122"/>
              </a:rPr>
              <a:t>1）特点：商业性强；公众性（大众性）；规模大；有导游服务等。条件：①城市化和工业化的推动；②交通条件的改善；③资本主义世界市场的不断扩大；④中间阶层的崛起；⑤世界政治局势相对稳定；⑥人民生活水平提高，休闲时间增多；⑦旅游组织制度的创新。</a:t>
            </a:r>
            <a:endParaRPr lang="zh-CN" altLang="en-US" sz="2800" b="1" spc="0">
              <a:solidFill>
                <a:schemeClr val="tx1"/>
              </a:solidFill>
              <a:latin typeface="黑体" panose="02010609060101010101" pitchFamily="49" charset="-122"/>
              <a:ea typeface="黑体" panose="0201060906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37390" cy="4062730"/>
          </a:xfrm>
          <a:prstGeom prst="rect">
            <a:avLst/>
          </a:prstGeom>
        </p:spPr>
        <p:txBody>
          <a:bodyPr wrap="square">
            <a:noAutofit/>
          </a:bodyPr>
          <a:p>
            <a:pPr indent="0" algn="just" defTabSz="266700" fontAlgn="base" latinLnBrk="1">
              <a:lnSpc>
                <a:spcPts val="3500"/>
              </a:lnSpc>
              <a:spcBef>
                <a:spcPct val="0"/>
              </a:spcBef>
              <a:spcAft>
                <a:spcPct val="0"/>
              </a:spcAft>
            </a:pPr>
            <a:r>
              <a:rPr lang="en-US" altLang="zh-CN" sz="24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．阅读材料并结合所学知识，完成下列要求。（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13</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分）</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5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材料二</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第二次世界大战后，旅游业已成为世界上发展最强劲的产业，被誉为</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世纪的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经济巨人</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。据世界旅游组织统计，从</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1950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年到</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2000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年，国际旅游者人数从</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2528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万人次猛增至</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6.9</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亿人次，增长</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倍；国际旅游收入由</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1950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21</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亿美元，增至</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2000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4758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亿美元，增长</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227</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倍。自</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1992</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年起，世界旅游业已取代石油工业、汽车工业成为世界第一大产业。其发展势头之强劲、速度之快、潜力之巨大是任何产业无法与之相比的。</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just" defTabSz="266700" fontAlgn="base" latinLnBrk="1">
              <a:lnSpc>
                <a:spcPts val="35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摘编自陈肖静《旅游学通论》</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just" defTabSz="266700" fontAlgn="base" latinLnBrk="1">
              <a:lnSpc>
                <a:spcPts val="35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）根据材料二，简述第二次世界大战后旅游业强劲发展的影响。（</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56515" y="4148455"/>
            <a:ext cx="12135485" cy="2630170"/>
          </a:xfrm>
          <a:prstGeom prst="rect">
            <a:avLst/>
          </a:prstGeom>
          <a:noFill/>
        </p:spPr>
        <p:txBody>
          <a:bodyPr wrap="square" rtlCol="0" anchor="t">
            <a:spAutoFit/>
          </a:bodyPr>
          <a:p>
            <a:pPr indent="0" algn="just" defTabSz="266700" fontAlgn="base" latinLnBrk="1">
              <a:lnSpc>
                <a:spcPts val="3300"/>
              </a:lnSpc>
              <a:spcBef>
                <a:spcPct val="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sym typeface="+mn-ea"/>
              </a:rPr>
              <a:t>影响</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：（个人方面）丰富了人们的娱乐生活、开阔了人们的视野；</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（社会方面）增加民众的就业机会；（</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（国家方面）带动了国内经济（第三产业）的发展；</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（世界方面）促进了世界经济发展、文化交流。</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答对</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点得</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分，任答</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点即为满分</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6</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分，但必须是多角度赋分，角度重复只给一个角度的分，其他言之有理可酌情给分</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4"/>
                                        </p:tgtEl>
                                        <p:attrNameLst>
                                          <p:attrName>style.visibility</p:attrName>
                                        </p:attrNameLst>
                                      </p:cBhvr>
                                      <p:to>
                                        <p:strVal val="visible"/>
                                      </p:to>
                                    </p:set>
                                    <p:animEffect transition="in" filter="wipe(down)">
                                      <p:cBhvr>
                                        <p:cTn id="7" dur="indefinite"/>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strVal val="#ppt_w*0.70"/>
                                          </p:val>
                                        </p:tav>
                                        <p:tav tm="100000">
                                          <p:val>
                                            <p:strVal val="#ppt_w"/>
                                          </p:val>
                                        </p:tav>
                                      </p:tavLst>
                                    </p:anim>
                                    <p:anim calcmode="lin" valueType="num">
                                      <p:cBhvr>
                                        <p:cTn id="13" dur="250" fill="hold"/>
                                        <p:tgtEl>
                                          <p:spTgt spid="3"/>
                                        </p:tgtEl>
                                        <p:attrNameLst>
                                          <p:attrName>ppt_h</p:attrName>
                                        </p:attrNameLst>
                                      </p:cBhvr>
                                      <p:tavLst>
                                        <p:tav tm="0">
                                          <p:val>
                                            <p:strVal val="#ppt_h"/>
                                          </p:val>
                                        </p:tav>
                                        <p:tav tm="100000">
                                          <p:val>
                                            <p:strVal val="#ppt_h"/>
                                          </p:val>
                                        </p:tav>
                                      </p:tavLst>
                                    </p:anim>
                                    <p:animEffect transition="in" filter="fade">
                                      <p:cBhvr>
                                        <p:cTn id="14"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TABLE_ENDDRAG_ORIGIN_RECT" val="906*317"/>
  <p:tag name="TABLE_ENDDRAG_RECT" val="29*91*906*318"/>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TABLE_ENDDRAG_ORIGIN_RECT" val="951*401"/>
  <p:tag name="TABLE_ENDDRAG_RECT" val="4*93*951*40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commondata" val="eyJoZGlkIjoiMjllM2ZhZmE3MWZjY2U4YmY0NTMyOTViYmE2Nzc5ZGEifQ=="/>
  <p:tag name="resource_record_key" val="{&quot;13&quot;:[4364915]}"/>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7342</Words>
  <Application>WPS 演示</Application>
  <PresentationFormat>自定义</PresentationFormat>
  <Paragraphs>280</Paragraphs>
  <Slides>21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Arial</vt:lpstr>
      <vt:lpstr>宋体</vt:lpstr>
      <vt:lpstr>Wingdings</vt:lpstr>
      <vt:lpstr>Wingdings</vt:lpstr>
      <vt:lpstr>黑体</vt:lpstr>
      <vt:lpstr>Calibri</vt:lpstr>
      <vt:lpstr>Times New Roman</vt:lpstr>
      <vt:lpstr>Arial</vt:lpstr>
      <vt:lpstr>微软雅黑</vt:lpstr>
      <vt:lpstr>Arial Unicode MS</vt:lpstr>
      <vt:lpstr>楷体</vt:lpstr>
      <vt:lpstr>Office 主题​​</vt:lpstr>
      <vt:lpstr>20250412 高三历史周练（4）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殇</cp:lastModifiedBy>
  <cp:revision>544</cp:revision>
  <dcterms:created xsi:type="dcterms:W3CDTF">2019-06-19T02:08:00Z</dcterms:created>
  <dcterms:modified xsi:type="dcterms:W3CDTF">2025-04-16T22:42:14Z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2052-12.8.2.17149</vt:lpwstr>
  </property>
  <property fmtid="{D5CDD505-2E9C-101B-9397-08002B2CF9AE}" pid="3" name="ICV">
    <vt:lpwstr>1E9AA8A0FC044ADF866B6C9626132269_12</vt:lpwstr>
  </property>
</Properties>
</file>